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2" r:id="rId4"/>
    <p:sldId id="279" r:id="rId5"/>
    <p:sldId id="280" r:id="rId6"/>
    <p:sldId id="281" r:id="rId7"/>
    <p:sldId id="277" r:id="rId8"/>
    <p:sldId id="278" r:id="rId9"/>
    <p:sldId id="259" r:id="rId10"/>
    <p:sldId id="283" r:id="rId11"/>
    <p:sldId id="282" r:id="rId12"/>
    <p:sldId id="271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irce" panose="020B0502020203020203" pitchFamily="34" charset="-52"/>
      <p:regular r:id="rId19"/>
    </p:embeddedFont>
    <p:embeddedFont>
      <p:font typeface="Circe Bold" panose="020B0602020203020203" pitchFamily="34" charset="-52"/>
      <p:bold r:id="rId20"/>
    </p:embeddedFont>
    <p:embeddedFont>
      <p:font typeface="Circe Extra Bold" panose="020B0604020202020204" charset="-52"/>
      <p:bold r:id="rId21"/>
    </p:embeddedFont>
    <p:embeddedFont>
      <p:font typeface="Circe Light" panose="020B0402020203020203" pitchFamily="34" charset="-52"/>
      <p:regular r:id="rId22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9B6A"/>
    <a:srgbClr val="E74B36"/>
    <a:srgbClr val="5E3427"/>
    <a:srgbClr val="8D6354"/>
    <a:srgbClr val="F49778"/>
    <a:srgbClr val="A1A2A3"/>
    <a:srgbClr val="FFFFFF"/>
    <a:srgbClr val="808285"/>
    <a:srgbClr val="31B44A"/>
    <a:srgbClr val="1B3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86199" autoAdjust="0"/>
  </p:normalViewPr>
  <p:slideViewPr>
    <p:cSldViewPr snapToGrid="0">
      <p:cViewPr varScale="1">
        <p:scale>
          <a:sx n="99" d="100"/>
          <a:sy n="99" d="100"/>
        </p:scale>
        <p:origin x="9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D84A3-A498-4A63-A112-9AF7CC110F11}" type="datetimeFigureOut">
              <a:rPr lang="ru-RU" smtClean="0"/>
              <a:pPr/>
              <a:t>вс 15.05.22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08D8-ABB0-4BBA-8039-9B2A39CFF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3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114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311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13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0196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DAEBDC10-FDF9-40E3-A14F-17D6E352E4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12B2F0C6-682C-4395-9B9B-B0DC4ED81A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407967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09"/>
            <a:ext cx="4952415" cy="455687"/>
          </a:xfrm>
          <a:prstGeom prst="rect">
            <a:avLst/>
          </a:prstGeom>
          <a:solidFill>
            <a:srgbClr val="ED5539"/>
          </a:solidFill>
        </p:spPr>
        <p:txBody>
          <a:bodyPr anchor="ctr"/>
          <a:lstStyle>
            <a:lvl1pPr marL="360000">
              <a:buNone/>
              <a:defRPr sz="2000">
                <a:solidFill>
                  <a:schemeClr val="bg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Подзаголовок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96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04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0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41737958-1DB1-43D6-B70A-F8F8B6EEF3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B662E86E-8E61-4CA7-BB30-C577510330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2313294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7D9207CB-61A8-4923-975A-FFC2C740D7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50285" y="1188000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id="{8FDB91B0-CDFE-4C41-9C7A-0CD0AEB0C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97458" y="4431323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87536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3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09971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37497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17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780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587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828921AA-6420-428C-87A7-93BF2E6483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88387A86-251A-48E5-B604-048DE2595C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70433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14425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ходный слайд">
    <p:bg>
      <p:bgPr>
        <a:solidFill>
          <a:srgbClr val="F2E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2D58D3-2B3B-40C0-B8C6-6FBCC56A9D40}"/>
              </a:ext>
            </a:extLst>
          </p:cNvPr>
          <p:cNvSpPr/>
          <p:nvPr userDrawn="1"/>
        </p:nvSpPr>
        <p:spPr>
          <a:xfrm>
            <a:off x="0" y="2816316"/>
            <a:ext cx="12192000" cy="1225367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F966F"/>
              </a:solidFill>
            </a:endParaRPr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1CAA5684-98EC-4D67-845B-FE1104876A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3176858"/>
            <a:ext cx="11449050" cy="460375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2800">
                <a:solidFill>
                  <a:schemeClr val="bg1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переходного слайда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95550433-0183-4897-905C-226D071E05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4402225"/>
            <a:ext cx="11449050" cy="338554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</p:spTree>
    <p:extLst>
      <p:ext uri="{BB962C8B-B14F-4D97-AF65-F5344CB8AC3E}">
        <p14:creationId xmlns:p14="http://schemas.microsoft.com/office/powerpoint/2010/main" val="536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670A7-0167-4052-82A0-BD9141F972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C10FFFD7-7F50-44C1-A6F7-2F09C2B32B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650" y="3555465"/>
            <a:ext cx="7288214" cy="338554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  <p:sp>
        <p:nvSpPr>
          <p:cNvPr id="7" name="Текст 19">
            <a:extLst>
              <a:ext uri="{FF2B5EF4-FFF2-40B4-BE49-F238E27FC236}">
                <a16:creationId xmlns:a16="http://schemas.microsoft.com/office/drawing/2014/main" id="{D3E9B93E-6344-4749-BEB8-D0C2CCF1A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2968090"/>
            <a:ext cx="7288214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ED5539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192063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77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69" r:id="rId3"/>
    <p:sldLayoutId id="2147483662" r:id="rId4"/>
    <p:sldLayoutId id="2147483678" r:id="rId5"/>
    <p:sldLayoutId id="2147483680" r:id="rId6"/>
    <p:sldLayoutId id="2147483674" r:id="rId7"/>
    <p:sldLayoutId id="2147483670" r:id="rId8"/>
    <p:sldLayoutId id="2147483676" r:id="rId9"/>
    <p:sldLayoutId id="2147483677" r:id="rId10"/>
    <p:sldLayoutId id="2147483671" r:id="rId11"/>
    <p:sldLayoutId id="2147483672" r:id="rId12"/>
    <p:sldLayoutId id="2147483675" r:id="rId13"/>
    <p:sldLayoutId id="2147483673" r:id="rId14"/>
    <p:sldLayoutId id="2147483664" r:id="rId15"/>
    <p:sldLayoutId id="214748366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088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48" userDrawn="1">
          <p15:clr>
            <a:srgbClr val="F26B43"/>
          </p15:clr>
        </p15:guide>
        <p15:guide id="8" pos="5654" userDrawn="1">
          <p15:clr>
            <a:srgbClr val="F26B43"/>
          </p15:clr>
        </p15:guide>
        <p15:guide id="9" pos="1141" userDrawn="1">
          <p15:clr>
            <a:srgbClr val="F26B43"/>
          </p15:clr>
        </p15:guide>
        <p15:guide id="10" pos="6562" userDrawn="1">
          <p15:clr>
            <a:srgbClr val="F26B43"/>
          </p15:clr>
        </p15:guide>
        <p15:guide id="11" pos="4747" userDrawn="1">
          <p15:clr>
            <a:srgbClr val="F26B43"/>
          </p15:clr>
        </p15:guide>
        <p15:guide id="12" pos="2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1AA5E-7770-40B9-B5C0-DEE52122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212196"/>
            <a:ext cx="6646013" cy="3189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839009-7F1C-45C1-8A5C-1109A88D164D}"/>
              </a:ext>
            </a:extLst>
          </p:cNvPr>
          <p:cNvSpPr txBox="1"/>
          <p:nvPr/>
        </p:nvSpPr>
        <p:spPr>
          <a:xfrm>
            <a:off x="4706938" y="5522433"/>
            <a:ext cx="4364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г. Иркутск, ул. Рабочая, 2А/4, 1 этаж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+7 (3952) 202-102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info@mb38.ru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mb38.ru</a:t>
            </a:r>
          </a:p>
        </p:txBody>
      </p:sp>
    </p:spTree>
    <p:extLst>
      <p:ext uri="{BB962C8B-B14F-4D97-AF65-F5344CB8AC3E}">
        <p14:creationId xmlns:p14="http://schemas.microsoft.com/office/powerpoint/2010/main" val="307267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BD37D78A-A4AA-48F3-9581-57279722D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8670925" cy="460375"/>
          </a:xfrm>
        </p:spPr>
        <p:txBody>
          <a:bodyPr/>
          <a:lstStyle/>
          <a:p>
            <a:r>
              <a:rPr lang="ru-RU" dirty="0">
                <a:solidFill>
                  <a:srgbClr val="ED5539"/>
                </a:solidFill>
              </a:rPr>
              <a:t>Центр «Мой бизнес» </a:t>
            </a:r>
            <a:r>
              <a:rPr lang="ru-RU" dirty="0"/>
              <a:t>– центр оказания комплекса услуг по принципу «одного окна» 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21B497F-D3BA-4246-9D24-EAAFAFBD438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" b="17"/>
          <a:stretch>
            <a:fillRect/>
          </a:stretch>
        </p:blipFill>
        <p:spPr/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913DB28-DCF1-42B9-9FB2-7D2A21A936D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BF8EE2-52B5-4709-8E1F-4B6353A98185}"/>
              </a:ext>
            </a:extLst>
          </p:cNvPr>
          <p:cNvSpPr txBox="1"/>
          <p:nvPr/>
        </p:nvSpPr>
        <p:spPr>
          <a:xfrm>
            <a:off x="304800" y="1658969"/>
            <a:ext cx="4351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E3427"/>
                </a:solidFill>
                <a:latin typeface="Circe Bold" panose="020B0602020203020203" pitchFamily="34" charset="-52"/>
              </a:rPr>
              <a:t>Цели и задачи: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926BA9-4E11-45DD-AE0C-401D11054C0A}"/>
              </a:ext>
            </a:extLst>
          </p:cNvPr>
          <p:cNvSpPr txBox="1"/>
          <p:nvPr/>
        </p:nvSpPr>
        <p:spPr>
          <a:xfrm>
            <a:off x="939719" y="2233727"/>
            <a:ext cx="4853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 Light" panose="020B0402020203020203" pitchFamily="34" charset="-52"/>
              </a:rPr>
              <a:t>Поддержка предпринимателей в вопросах </a:t>
            </a:r>
            <a:br>
              <a:rPr lang="ru-RU" sz="1400" dirty="0">
                <a:latin typeface="Circe Light" panose="020B0402020203020203" pitchFamily="34" charset="-52"/>
              </a:rPr>
            </a:br>
            <a:r>
              <a:rPr lang="ru-RU" sz="1400" dirty="0">
                <a:latin typeface="Circe Light" panose="020B0402020203020203" pitchFamily="34" charset="-52"/>
              </a:rPr>
              <a:t>организации бизнеса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63FC29-8617-4AB4-A2B9-3E59CA99526E}"/>
              </a:ext>
            </a:extLst>
          </p:cNvPr>
          <p:cNvSpPr txBox="1"/>
          <p:nvPr/>
        </p:nvSpPr>
        <p:spPr>
          <a:xfrm>
            <a:off x="978629" y="3466543"/>
            <a:ext cx="4853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 Light" panose="020B0402020203020203" pitchFamily="34" charset="-52"/>
              </a:rPr>
              <a:t>Помощь в составлении бизнес-плана, документов на гранты или субсидии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020682-616A-4C47-AA00-86AF6BEEED2B}"/>
              </a:ext>
            </a:extLst>
          </p:cNvPr>
          <p:cNvSpPr txBox="1"/>
          <p:nvPr/>
        </p:nvSpPr>
        <p:spPr>
          <a:xfrm>
            <a:off x="978629" y="4102467"/>
            <a:ext cx="4853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 Light" panose="020B0402020203020203" pitchFamily="34" charset="-52"/>
              </a:rPr>
              <a:t>Оказание комплекса услуг, сервисов и мер поддержки </a:t>
            </a:r>
            <a:br>
              <a:rPr lang="ru-RU" sz="1400" dirty="0">
                <a:latin typeface="Circe Light" panose="020B0402020203020203" pitchFamily="34" charset="-52"/>
              </a:rPr>
            </a:br>
            <a:r>
              <a:rPr lang="ru-RU" sz="1400" dirty="0">
                <a:latin typeface="Circe Light" panose="020B0402020203020203" pitchFamily="34" charset="-52"/>
              </a:rPr>
              <a:t>для успешной реализации коммерческой деятельности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1BDBB-D0C6-4744-849C-5DE706E02316}"/>
              </a:ext>
            </a:extLst>
          </p:cNvPr>
          <p:cNvSpPr txBox="1"/>
          <p:nvPr/>
        </p:nvSpPr>
        <p:spPr>
          <a:xfrm>
            <a:off x="939719" y="2788495"/>
            <a:ext cx="54805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 Light" panose="020B0402020203020203" pitchFamily="34" charset="-52"/>
              </a:rPr>
              <a:t>Бесплатные консультации по всем</a:t>
            </a:r>
          </a:p>
          <a:p>
            <a:r>
              <a:rPr lang="ru-RU" sz="1400" dirty="0">
                <a:latin typeface="Circe Light" panose="020B0402020203020203" pitchFamily="34" charset="-52"/>
              </a:rPr>
              <a:t>вопросам ведения, развития и масштабирования бизнеса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B08D99-4F7C-418C-A306-F377FE187730}"/>
              </a:ext>
            </a:extLst>
          </p:cNvPr>
          <p:cNvSpPr txBox="1"/>
          <p:nvPr/>
        </p:nvSpPr>
        <p:spPr>
          <a:xfrm>
            <a:off x="949447" y="4728057"/>
            <a:ext cx="48534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 Light" panose="020B0402020203020203" pitchFamily="34" charset="-52"/>
              </a:rPr>
              <a:t>Программы льготного государственного финансирования (</a:t>
            </a:r>
            <a:r>
              <a:rPr lang="ru-RU" sz="1400" dirty="0" err="1">
                <a:latin typeface="Circe Light" panose="020B0402020203020203" pitchFamily="34" charset="-52"/>
              </a:rPr>
              <a:t>микрозаймы</a:t>
            </a:r>
            <a:r>
              <a:rPr lang="ru-RU" sz="1400" dirty="0">
                <a:latin typeface="Circe Light" panose="020B0402020203020203" pitchFamily="34" charset="-52"/>
              </a:rPr>
              <a:t>, лизинг и займы на модернизацию и развития производств)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496BFC-1E78-4292-856D-E5C4FC06C6A9}"/>
              </a:ext>
            </a:extLst>
          </p:cNvPr>
          <p:cNvSpPr txBox="1"/>
          <p:nvPr/>
        </p:nvSpPr>
        <p:spPr>
          <a:xfrm>
            <a:off x="939719" y="5559249"/>
            <a:ext cx="5256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 Light" panose="020B0402020203020203" pitchFamily="34" charset="-52"/>
              </a:rPr>
              <a:t>Поручительство по банковским кредитам, гарантиям и займам при недостаточности собственного имущества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165BE180-7ACA-4B2F-8249-81E2C60E4171}"/>
              </a:ext>
            </a:extLst>
          </p:cNvPr>
          <p:cNvGrpSpPr/>
          <p:nvPr/>
        </p:nvGrpSpPr>
        <p:grpSpPr>
          <a:xfrm>
            <a:off x="371476" y="2272001"/>
            <a:ext cx="446672" cy="457068"/>
            <a:chOff x="371476" y="2455764"/>
            <a:chExt cx="446672" cy="457068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A09FDC41-35F7-4CC5-B445-A55229C636D5}"/>
                </a:ext>
              </a:extLst>
            </p:cNvPr>
            <p:cNvSpPr/>
            <p:nvPr/>
          </p:nvSpPr>
          <p:spPr>
            <a:xfrm>
              <a:off x="371476" y="2455764"/>
              <a:ext cx="446672" cy="446672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Заголовок 1">
              <a:extLst>
                <a:ext uri="{FF2B5EF4-FFF2-40B4-BE49-F238E27FC236}">
                  <a16:creationId xmlns:a16="http://schemas.microsoft.com/office/drawing/2014/main" id="{CB5685A0-534F-4D52-9682-5ACB50F58E6D}"/>
                </a:ext>
              </a:extLst>
            </p:cNvPr>
            <p:cNvSpPr txBox="1">
              <a:spLocks/>
            </p:cNvSpPr>
            <p:nvPr/>
          </p:nvSpPr>
          <p:spPr>
            <a:xfrm>
              <a:off x="400740" y="2518839"/>
              <a:ext cx="378619" cy="393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bg1"/>
                  </a:solidFill>
                  <a:latin typeface="Circe" panose="020B0502020203020203" pitchFamily="34" charset="-52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415218A-36DF-4386-ACE7-1071F21D5691}"/>
              </a:ext>
            </a:extLst>
          </p:cNvPr>
          <p:cNvGrpSpPr/>
          <p:nvPr/>
        </p:nvGrpSpPr>
        <p:grpSpPr>
          <a:xfrm>
            <a:off x="371475" y="2929451"/>
            <a:ext cx="446672" cy="457068"/>
            <a:chOff x="371475" y="3059319"/>
            <a:chExt cx="446672" cy="457068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56E8B21-2A33-49BC-A377-96D26F2CFA5B}"/>
                </a:ext>
              </a:extLst>
            </p:cNvPr>
            <p:cNvSpPr/>
            <p:nvPr/>
          </p:nvSpPr>
          <p:spPr>
            <a:xfrm>
              <a:off x="371475" y="3059319"/>
              <a:ext cx="446672" cy="446672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Заголовок 1">
              <a:extLst>
                <a:ext uri="{FF2B5EF4-FFF2-40B4-BE49-F238E27FC236}">
                  <a16:creationId xmlns:a16="http://schemas.microsoft.com/office/drawing/2014/main" id="{40FA6806-A2AE-4EB6-A573-8414FAE93C5B}"/>
                </a:ext>
              </a:extLst>
            </p:cNvPr>
            <p:cNvSpPr txBox="1">
              <a:spLocks/>
            </p:cNvSpPr>
            <p:nvPr/>
          </p:nvSpPr>
          <p:spPr>
            <a:xfrm>
              <a:off x="400739" y="3122394"/>
              <a:ext cx="378619" cy="393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bg1"/>
                  </a:solidFill>
                  <a:latin typeface="Circe" panose="020B0502020203020203" pitchFamily="34" charset="-52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0CED466-337F-4295-893B-E2E59F96B009}"/>
              </a:ext>
            </a:extLst>
          </p:cNvPr>
          <p:cNvGrpSpPr/>
          <p:nvPr/>
        </p:nvGrpSpPr>
        <p:grpSpPr>
          <a:xfrm>
            <a:off x="371475" y="3586901"/>
            <a:ext cx="446672" cy="457068"/>
            <a:chOff x="371475" y="3059319"/>
            <a:chExt cx="446672" cy="457068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15C1757C-AD3E-4260-8E70-8A816D6F8F80}"/>
                </a:ext>
              </a:extLst>
            </p:cNvPr>
            <p:cNvSpPr/>
            <p:nvPr/>
          </p:nvSpPr>
          <p:spPr>
            <a:xfrm>
              <a:off x="371475" y="3059319"/>
              <a:ext cx="446672" cy="446672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Заголовок 1">
              <a:extLst>
                <a:ext uri="{FF2B5EF4-FFF2-40B4-BE49-F238E27FC236}">
                  <a16:creationId xmlns:a16="http://schemas.microsoft.com/office/drawing/2014/main" id="{47BCDE18-7A7A-4740-8121-9A6014221CE0}"/>
                </a:ext>
              </a:extLst>
            </p:cNvPr>
            <p:cNvSpPr txBox="1">
              <a:spLocks/>
            </p:cNvSpPr>
            <p:nvPr/>
          </p:nvSpPr>
          <p:spPr>
            <a:xfrm>
              <a:off x="400739" y="3122394"/>
              <a:ext cx="378619" cy="393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bg1"/>
                  </a:solidFill>
                  <a:latin typeface="Circe" panose="020B0502020203020203" pitchFamily="34" charset="-52"/>
                  <a:cs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1E8AEE9-AD30-44D8-8350-B1FD88AA7523}"/>
              </a:ext>
            </a:extLst>
          </p:cNvPr>
          <p:cNvGrpSpPr/>
          <p:nvPr/>
        </p:nvGrpSpPr>
        <p:grpSpPr>
          <a:xfrm>
            <a:off x="373981" y="4244351"/>
            <a:ext cx="446672" cy="457068"/>
            <a:chOff x="371475" y="3059319"/>
            <a:chExt cx="446672" cy="457068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82047655-5940-4CC5-8786-A72385EBCC29}"/>
                </a:ext>
              </a:extLst>
            </p:cNvPr>
            <p:cNvSpPr/>
            <p:nvPr/>
          </p:nvSpPr>
          <p:spPr>
            <a:xfrm>
              <a:off x="371475" y="3059319"/>
              <a:ext cx="446672" cy="446672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Заголовок 1">
              <a:extLst>
                <a:ext uri="{FF2B5EF4-FFF2-40B4-BE49-F238E27FC236}">
                  <a16:creationId xmlns:a16="http://schemas.microsoft.com/office/drawing/2014/main" id="{30A9E336-AE26-4BFB-AF07-73929B8A68AE}"/>
                </a:ext>
              </a:extLst>
            </p:cNvPr>
            <p:cNvSpPr txBox="1">
              <a:spLocks/>
            </p:cNvSpPr>
            <p:nvPr/>
          </p:nvSpPr>
          <p:spPr>
            <a:xfrm>
              <a:off x="400739" y="3122394"/>
              <a:ext cx="378619" cy="393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bg1"/>
                  </a:solidFill>
                  <a:latin typeface="Circe" panose="020B0502020203020203" pitchFamily="34" charset="-52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4D6FAAC-275A-4CF3-B7E7-18411A0192F5}"/>
              </a:ext>
            </a:extLst>
          </p:cNvPr>
          <p:cNvGrpSpPr/>
          <p:nvPr/>
        </p:nvGrpSpPr>
        <p:grpSpPr>
          <a:xfrm>
            <a:off x="371475" y="4901801"/>
            <a:ext cx="446672" cy="457068"/>
            <a:chOff x="371475" y="3059319"/>
            <a:chExt cx="446672" cy="457068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AF829834-64BE-44B4-A5B2-48DAC645B843}"/>
                </a:ext>
              </a:extLst>
            </p:cNvPr>
            <p:cNvSpPr/>
            <p:nvPr/>
          </p:nvSpPr>
          <p:spPr>
            <a:xfrm>
              <a:off x="371475" y="3059319"/>
              <a:ext cx="446672" cy="446672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Заголовок 1">
              <a:extLst>
                <a:ext uri="{FF2B5EF4-FFF2-40B4-BE49-F238E27FC236}">
                  <a16:creationId xmlns:a16="http://schemas.microsoft.com/office/drawing/2014/main" id="{FE490CEB-1F10-4E18-AE66-EE3221DD40AA}"/>
                </a:ext>
              </a:extLst>
            </p:cNvPr>
            <p:cNvSpPr txBox="1">
              <a:spLocks/>
            </p:cNvSpPr>
            <p:nvPr/>
          </p:nvSpPr>
          <p:spPr>
            <a:xfrm>
              <a:off x="400739" y="3122394"/>
              <a:ext cx="378619" cy="393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bg1"/>
                  </a:solidFill>
                  <a:latin typeface="Circe" panose="020B0502020203020203" pitchFamily="34" charset="-52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F95F88C2-AC9D-4038-9403-35419336E4DC}"/>
              </a:ext>
            </a:extLst>
          </p:cNvPr>
          <p:cNvGrpSpPr/>
          <p:nvPr/>
        </p:nvGrpSpPr>
        <p:grpSpPr>
          <a:xfrm>
            <a:off x="373981" y="5559249"/>
            <a:ext cx="446672" cy="457068"/>
            <a:chOff x="371475" y="3059319"/>
            <a:chExt cx="446672" cy="457068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A8EC8015-6F7C-4899-9CCC-DD67E895E8F4}"/>
                </a:ext>
              </a:extLst>
            </p:cNvPr>
            <p:cNvSpPr/>
            <p:nvPr/>
          </p:nvSpPr>
          <p:spPr>
            <a:xfrm>
              <a:off x="371475" y="3059319"/>
              <a:ext cx="446672" cy="446672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  <a:effectLst>
              <a:outerShdw blurRad="1778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Заголовок 1">
              <a:extLst>
                <a:ext uri="{FF2B5EF4-FFF2-40B4-BE49-F238E27FC236}">
                  <a16:creationId xmlns:a16="http://schemas.microsoft.com/office/drawing/2014/main" id="{E1745605-251E-4F36-80F7-93ADD321AAD5}"/>
                </a:ext>
              </a:extLst>
            </p:cNvPr>
            <p:cNvSpPr txBox="1">
              <a:spLocks/>
            </p:cNvSpPr>
            <p:nvPr/>
          </p:nvSpPr>
          <p:spPr>
            <a:xfrm>
              <a:off x="400739" y="3122394"/>
              <a:ext cx="378619" cy="393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600" b="1" dirty="0">
                  <a:solidFill>
                    <a:schemeClr val="bg1"/>
                  </a:solidFill>
                  <a:latin typeface="Circe" panose="020B0502020203020203" pitchFamily="34" charset="-52"/>
                  <a:cs typeface="Times New Roman" panose="02020603050405020304" pitchFamily="18" charset="0"/>
                </a:rPr>
                <a:t>6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D8F95DD-EB0A-4DCA-B7AE-8042D176C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7175" y="6005921"/>
            <a:ext cx="1403350" cy="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A37016E-0637-4EC3-B22F-5DFBFBF44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10057" cy="460375"/>
          </a:xfrm>
        </p:spPr>
        <p:txBody>
          <a:bodyPr/>
          <a:lstStyle/>
          <a:p>
            <a:r>
              <a:rPr lang="ru-RU" dirty="0"/>
              <a:t>Меры поддержки предпринимательства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351EB9-05B1-4C81-8E20-EA85EDC3D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7303"/>
            <a:ext cx="12180344" cy="44001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3769B8-D75D-4B50-BDC7-4E6C04CEE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22" y="4759691"/>
            <a:ext cx="826599" cy="8265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32A2C2-5878-46D4-8B4A-1132EE56B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321" y="4759689"/>
            <a:ext cx="826599" cy="8265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46A3B1-9464-404D-B852-767B44BAB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172" y="4759688"/>
            <a:ext cx="826599" cy="8265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4E3D89-D8AC-4F4A-B16B-DDDE390F7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823" y="4759688"/>
            <a:ext cx="826599" cy="82659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403847-4DC5-43B6-91C3-0FCA1158F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656" y="4759688"/>
            <a:ext cx="826599" cy="82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07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F074516-E793-4BB3-9714-16F3FD259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24571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700" b="1" dirty="0">
                <a:solidFill>
                  <a:srgbClr val="E74B36"/>
                </a:solidFill>
              </a:rPr>
              <a:t>Физические лица </a:t>
            </a:r>
            <a:r>
              <a:rPr lang="ru-RU" sz="2700" b="1" dirty="0">
                <a:solidFill>
                  <a:schemeClr val="tx1"/>
                </a:solidFill>
              </a:rPr>
              <a:t>планирующие </a:t>
            </a:r>
            <a:r>
              <a:rPr lang="ru-RU" sz="2600" dirty="0">
                <a:solidFill>
                  <a:schemeClr val="tx1"/>
                </a:solidFill>
              </a:rPr>
              <a:t>начать бизнес, </a:t>
            </a:r>
            <a:br>
              <a:rPr lang="ru-RU" sz="2600" dirty="0">
                <a:solidFill>
                  <a:schemeClr val="tx1"/>
                </a:solidFill>
              </a:rPr>
            </a:br>
            <a:r>
              <a:rPr lang="ru-RU" sz="2600" dirty="0">
                <a:solidFill>
                  <a:schemeClr val="tx1"/>
                </a:solidFill>
              </a:rPr>
              <a:t>в том числе заявители по социальному контракту</a:t>
            </a:r>
          </a:p>
          <a:p>
            <a:endParaRPr lang="ru-RU" sz="27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36C056F-7083-4AD8-8B95-3710488C48F9}"/>
              </a:ext>
            </a:extLst>
          </p:cNvPr>
          <p:cNvSpPr/>
          <p:nvPr/>
        </p:nvSpPr>
        <p:spPr>
          <a:xfrm>
            <a:off x="371475" y="1628272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874C1-9A12-4883-B503-AD6AB186D02B}"/>
              </a:ext>
            </a:extLst>
          </p:cNvPr>
          <p:cNvSpPr txBox="1"/>
          <p:nvPr/>
        </p:nvSpPr>
        <p:spPr>
          <a:xfrm>
            <a:off x="655875" y="2342625"/>
            <a:ext cx="3243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Правовые вопросы 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Регистрация бизнеса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Выбор налогообложения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Вопросы бухгалтерского учета и отчетности 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Маркетинговые вопросы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Заключение социального контракта</a:t>
            </a:r>
            <a:endParaRPr lang="ru-RU" sz="1200" b="1" dirty="0">
              <a:latin typeface="Circe Extra Bold" panose="020B0802020203020203" pitchFamily="34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509C19B-1AAC-4F9E-8707-E8B7B1817755}"/>
              </a:ext>
            </a:extLst>
          </p:cNvPr>
          <p:cNvSpPr txBox="1"/>
          <p:nvPr/>
        </p:nvSpPr>
        <p:spPr>
          <a:xfrm>
            <a:off x="1000202" y="188494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КОНСУЛЬТАЦИИ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84037DF-28E3-4C49-B03E-8B223E9CE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77" y="1856790"/>
            <a:ext cx="366711" cy="366711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219721C2-223B-44B7-A49C-96136845E174}"/>
              </a:ext>
            </a:extLst>
          </p:cNvPr>
          <p:cNvSpPr/>
          <p:nvPr/>
        </p:nvSpPr>
        <p:spPr>
          <a:xfrm>
            <a:off x="598677" y="243216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1FF73492-301E-4890-B414-53B5D832E931}"/>
              </a:ext>
            </a:extLst>
          </p:cNvPr>
          <p:cNvSpPr/>
          <p:nvPr/>
        </p:nvSpPr>
        <p:spPr>
          <a:xfrm>
            <a:off x="598677" y="260703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C7E259D2-3B64-4185-9C26-E54D36F32D06}"/>
              </a:ext>
            </a:extLst>
          </p:cNvPr>
          <p:cNvSpPr/>
          <p:nvPr/>
        </p:nvSpPr>
        <p:spPr>
          <a:xfrm>
            <a:off x="598677" y="279761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5BFB06E7-393A-495F-857A-0C2A3CC69A36}"/>
              </a:ext>
            </a:extLst>
          </p:cNvPr>
          <p:cNvSpPr/>
          <p:nvPr/>
        </p:nvSpPr>
        <p:spPr>
          <a:xfrm>
            <a:off x="598770" y="297848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9F1D75D7-ACCC-476B-A8AE-F31200A85AF7}"/>
              </a:ext>
            </a:extLst>
          </p:cNvPr>
          <p:cNvSpPr/>
          <p:nvPr/>
        </p:nvSpPr>
        <p:spPr>
          <a:xfrm>
            <a:off x="598677" y="335486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9F264E96-3983-4855-9AF6-589F14C79867}"/>
              </a:ext>
            </a:extLst>
          </p:cNvPr>
          <p:cNvSpPr/>
          <p:nvPr/>
        </p:nvSpPr>
        <p:spPr>
          <a:xfrm>
            <a:off x="598677" y="3159797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4528E99-1467-4021-AEC1-86F1AFA067C1}"/>
              </a:ext>
            </a:extLst>
          </p:cNvPr>
          <p:cNvSpPr/>
          <p:nvPr/>
        </p:nvSpPr>
        <p:spPr>
          <a:xfrm>
            <a:off x="4309015" y="1628272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B29E74-772E-4C10-A8C5-06F123CF74EB}"/>
              </a:ext>
            </a:extLst>
          </p:cNvPr>
          <p:cNvSpPr txBox="1"/>
          <p:nvPr/>
        </p:nvSpPr>
        <p:spPr>
          <a:xfrm>
            <a:off x="4593415" y="2342625"/>
            <a:ext cx="3243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Основы ведения </a:t>
            </a:r>
            <a:br>
              <a:rPr lang="ru-RU" sz="1200" dirty="0">
                <a:latin typeface="Circe" panose="020B0502020203020203" pitchFamily="34" charset="-52"/>
              </a:rPr>
            </a:br>
            <a:r>
              <a:rPr lang="ru-RU" sz="1200" dirty="0">
                <a:latin typeface="Circe" panose="020B0502020203020203" pitchFamily="34" charset="-52"/>
              </a:rPr>
              <a:t>предпринимательской деятельности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Развитие навыков руководителя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Маркетинг и продвижение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Тематические семинары, вебинары </a:t>
            </a:r>
            <a:br>
              <a:rPr lang="ru-RU" sz="1200" dirty="0">
                <a:latin typeface="Circe" panose="020B0502020203020203" pitchFamily="34" charset="-52"/>
              </a:rPr>
            </a:br>
            <a:r>
              <a:rPr lang="ru-RU" sz="1200" dirty="0">
                <a:latin typeface="Circe" panose="020B0502020203020203" pitchFamily="34" charset="-52"/>
              </a:rPr>
              <a:t>и конференции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9471837-AF0F-4BB4-BC72-27B8B96FEDA4}"/>
              </a:ext>
            </a:extLst>
          </p:cNvPr>
          <p:cNvSpPr txBox="1"/>
          <p:nvPr/>
        </p:nvSpPr>
        <p:spPr>
          <a:xfrm>
            <a:off x="4937742" y="188494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ОБУЧЕНИЕ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23B40084-87CA-4E22-8F4E-AF8374EA1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17" y="1856790"/>
            <a:ext cx="366711" cy="366711"/>
          </a:xfrm>
          <a:prstGeom prst="rect">
            <a:avLst/>
          </a:prstGeom>
        </p:spPr>
      </p:pic>
      <p:sp>
        <p:nvSpPr>
          <p:cNvPr id="60" name="Овал 59">
            <a:extLst>
              <a:ext uri="{FF2B5EF4-FFF2-40B4-BE49-F238E27FC236}">
                <a16:creationId xmlns:a16="http://schemas.microsoft.com/office/drawing/2014/main" id="{30179BEC-CFF9-4722-8788-A16F70093809}"/>
              </a:ext>
            </a:extLst>
          </p:cNvPr>
          <p:cNvSpPr/>
          <p:nvPr/>
        </p:nvSpPr>
        <p:spPr>
          <a:xfrm>
            <a:off x="4536217" y="243216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79000768-BA53-46A9-90DE-6B95E7A887F4}"/>
              </a:ext>
            </a:extLst>
          </p:cNvPr>
          <p:cNvSpPr/>
          <p:nvPr/>
        </p:nvSpPr>
        <p:spPr>
          <a:xfrm>
            <a:off x="4536217" y="279761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EA509E1F-C6B9-4E35-98F9-46AC28E61657}"/>
              </a:ext>
            </a:extLst>
          </p:cNvPr>
          <p:cNvSpPr/>
          <p:nvPr/>
        </p:nvSpPr>
        <p:spPr>
          <a:xfrm>
            <a:off x="4536310" y="297848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35D3055A-8F42-4B28-99B4-B1A4BBDC3E07}"/>
              </a:ext>
            </a:extLst>
          </p:cNvPr>
          <p:cNvSpPr/>
          <p:nvPr/>
        </p:nvSpPr>
        <p:spPr>
          <a:xfrm>
            <a:off x="4536217" y="3159797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1D11D0E7-F16D-4639-BAF1-9423F7DAACD2}"/>
              </a:ext>
            </a:extLst>
          </p:cNvPr>
          <p:cNvSpPr/>
          <p:nvPr/>
        </p:nvSpPr>
        <p:spPr>
          <a:xfrm>
            <a:off x="8248649" y="1628272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2757DA-6D45-404A-9F38-2D6BEC0F97C4}"/>
              </a:ext>
            </a:extLst>
          </p:cNvPr>
          <p:cNvSpPr txBox="1"/>
          <p:nvPr/>
        </p:nvSpPr>
        <p:spPr>
          <a:xfrm>
            <a:off x="8533049" y="2342625"/>
            <a:ext cx="3150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Консультации по выбору финансовых инструментов реализации проекта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Подбор программ кредитования </a:t>
            </a:r>
            <a:br>
              <a:rPr lang="ru-RU" sz="1200" dirty="0">
                <a:latin typeface="Circe" panose="020B0502020203020203" pitchFamily="34" charset="-52"/>
              </a:rPr>
            </a:br>
            <a:r>
              <a:rPr lang="ru-RU" sz="1200" dirty="0">
                <a:latin typeface="Circe" panose="020B0502020203020203" pitchFamily="34" charset="-52"/>
              </a:rPr>
              <a:t>или лизинга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Содействие в работе с финансовыми организациями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C2DF8BA-A206-4E23-86B1-5788DD752EA8}"/>
              </a:ext>
            </a:extLst>
          </p:cNvPr>
          <p:cNvSpPr txBox="1"/>
          <p:nvPr/>
        </p:nvSpPr>
        <p:spPr>
          <a:xfrm>
            <a:off x="8877376" y="188494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ФИНАНСЫ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DA376A8-8B95-4A04-8897-88878CAE7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851" y="1856790"/>
            <a:ext cx="366711" cy="366711"/>
          </a:xfrm>
          <a:prstGeom prst="rect">
            <a:avLst/>
          </a:prstGeom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id="{6209916C-751A-46B8-8741-D27F0A0C37CB}"/>
              </a:ext>
            </a:extLst>
          </p:cNvPr>
          <p:cNvSpPr/>
          <p:nvPr/>
        </p:nvSpPr>
        <p:spPr>
          <a:xfrm>
            <a:off x="8475851" y="243216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14C6EB0E-70AC-4B1E-81DD-2DEE8EF4CC4C}"/>
              </a:ext>
            </a:extLst>
          </p:cNvPr>
          <p:cNvSpPr/>
          <p:nvPr/>
        </p:nvSpPr>
        <p:spPr>
          <a:xfrm>
            <a:off x="8475851" y="279761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2FB6599D-5F47-45F6-A268-07FF6F4404E8}"/>
              </a:ext>
            </a:extLst>
          </p:cNvPr>
          <p:cNvSpPr/>
          <p:nvPr/>
        </p:nvSpPr>
        <p:spPr>
          <a:xfrm>
            <a:off x="8475851" y="3159797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AA78CE1-69FA-4637-B7BC-68F7CA39B12E}"/>
              </a:ext>
            </a:extLst>
          </p:cNvPr>
          <p:cNvSpPr/>
          <p:nvPr/>
        </p:nvSpPr>
        <p:spPr>
          <a:xfrm>
            <a:off x="371475" y="4054608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9D2F127-CC56-467E-AB0D-001A0AE92C36}"/>
              </a:ext>
            </a:extLst>
          </p:cNvPr>
          <p:cNvSpPr txBox="1"/>
          <p:nvPr/>
        </p:nvSpPr>
        <p:spPr>
          <a:xfrm>
            <a:off x="655875" y="4768961"/>
            <a:ext cx="3243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Консультации по созданию производства</a:t>
            </a:r>
            <a:br>
              <a:rPr lang="ru-RU" sz="1200" dirty="0">
                <a:latin typeface="Circe" panose="020B0502020203020203" pitchFamily="34" charset="-52"/>
              </a:rPr>
            </a:br>
            <a:r>
              <a:rPr lang="ru-RU" sz="1200" dirty="0">
                <a:latin typeface="Circe" panose="020B0502020203020203" pitchFamily="34" charset="-52"/>
              </a:rPr>
              <a:t>в сфере с\х или обрабатывающей промышленности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Прототипирование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ЦМИТ (Техническая и производственная поддержка)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864C7B-9368-49C6-811B-9C44130D1F66}"/>
              </a:ext>
            </a:extLst>
          </p:cNvPr>
          <p:cNvSpPr txBox="1"/>
          <p:nvPr/>
        </p:nvSpPr>
        <p:spPr>
          <a:xfrm>
            <a:off x="1000202" y="4311283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ПРОИЗВОДСТВО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A39A18DC-493E-4276-ABFC-C2E5618BD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77" y="4283126"/>
            <a:ext cx="366711" cy="366711"/>
          </a:xfrm>
          <a:prstGeom prst="rect">
            <a:avLst/>
          </a:prstGeom>
        </p:spPr>
      </p:pic>
      <p:sp>
        <p:nvSpPr>
          <p:cNvPr id="78" name="Овал 77">
            <a:extLst>
              <a:ext uri="{FF2B5EF4-FFF2-40B4-BE49-F238E27FC236}">
                <a16:creationId xmlns:a16="http://schemas.microsoft.com/office/drawing/2014/main" id="{6AADA851-6197-471E-9347-DFBA4751DF94}"/>
              </a:ext>
            </a:extLst>
          </p:cNvPr>
          <p:cNvSpPr/>
          <p:nvPr/>
        </p:nvSpPr>
        <p:spPr>
          <a:xfrm>
            <a:off x="598677" y="4858497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37B20A11-EADC-45EC-8B61-EBA5E69C1227}"/>
              </a:ext>
            </a:extLst>
          </p:cNvPr>
          <p:cNvSpPr/>
          <p:nvPr/>
        </p:nvSpPr>
        <p:spPr>
          <a:xfrm>
            <a:off x="598770" y="540482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A8A42ECA-34AF-4951-B4CC-F0A26CAE51AD}"/>
              </a:ext>
            </a:extLst>
          </p:cNvPr>
          <p:cNvSpPr/>
          <p:nvPr/>
        </p:nvSpPr>
        <p:spPr>
          <a:xfrm>
            <a:off x="598677" y="5586133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BC187EA3-9B86-420C-A685-BA61F5934209}"/>
              </a:ext>
            </a:extLst>
          </p:cNvPr>
          <p:cNvSpPr/>
          <p:nvPr/>
        </p:nvSpPr>
        <p:spPr>
          <a:xfrm>
            <a:off x="4309015" y="4054608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896EB6F-E5BA-4F09-9DB1-9CEFEE26869D}"/>
              </a:ext>
            </a:extLst>
          </p:cNvPr>
          <p:cNvSpPr txBox="1"/>
          <p:nvPr/>
        </p:nvSpPr>
        <p:spPr>
          <a:xfrm>
            <a:off x="4593415" y="4857603"/>
            <a:ext cx="3243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Консультация по выбору направления деятельности и организации бизнеса </a:t>
            </a:r>
          </a:p>
          <a:p>
            <a:endParaRPr lang="ru-RU" sz="1200" dirty="0">
              <a:latin typeface="Circe" panose="020B0502020203020203" pitchFamily="34" charset="-52"/>
            </a:endParaRPr>
          </a:p>
          <a:p>
            <a:r>
              <a:rPr lang="ru-RU" sz="1200" dirty="0">
                <a:latin typeface="Circe" panose="020B0502020203020203" pitchFamily="34" charset="-52"/>
              </a:rPr>
              <a:t>Помощь в подготовке бизнес-план и его аудит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B1820E0-0324-44EF-BB99-5CB485EB57C4}"/>
              </a:ext>
            </a:extLst>
          </p:cNvPr>
          <p:cNvSpPr txBox="1"/>
          <p:nvPr/>
        </p:nvSpPr>
        <p:spPr>
          <a:xfrm>
            <a:off x="4937741" y="4311283"/>
            <a:ext cx="2598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СОЦИАЛЬНЫЙ КОНТРАКТ </a:t>
            </a: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F7685D3C-A864-4AF6-910B-6D9A556890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217" y="4283126"/>
            <a:ext cx="366711" cy="366711"/>
          </a:xfrm>
          <a:prstGeom prst="rect">
            <a:avLst/>
          </a:prstGeom>
        </p:spPr>
      </p:pic>
      <p:sp>
        <p:nvSpPr>
          <p:cNvPr id="88" name="Овал 87">
            <a:extLst>
              <a:ext uri="{FF2B5EF4-FFF2-40B4-BE49-F238E27FC236}">
                <a16:creationId xmlns:a16="http://schemas.microsoft.com/office/drawing/2014/main" id="{5D5B2334-09E5-435B-A9A8-F7F8BD723F4E}"/>
              </a:ext>
            </a:extLst>
          </p:cNvPr>
          <p:cNvSpPr/>
          <p:nvPr/>
        </p:nvSpPr>
        <p:spPr>
          <a:xfrm>
            <a:off x="4536217" y="494713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id="{F6039692-B84C-4130-8E0C-058AF0C9A4A7}"/>
              </a:ext>
            </a:extLst>
          </p:cNvPr>
          <p:cNvSpPr/>
          <p:nvPr/>
        </p:nvSpPr>
        <p:spPr>
          <a:xfrm>
            <a:off x="4536310" y="5493463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0625955-1C79-4759-AF35-0995383ED3BD}"/>
              </a:ext>
            </a:extLst>
          </p:cNvPr>
          <p:cNvSpPr/>
          <p:nvPr/>
        </p:nvSpPr>
        <p:spPr>
          <a:xfrm>
            <a:off x="8246555" y="4056872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4FF2723-6462-4679-A923-8D9955290B86}"/>
              </a:ext>
            </a:extLst>
          </p:cNvPr>
          <p:cNvSpPr txBox="1"/>
          <p:nvPr/>
        </p:nvSpPr>
        <p:spPr>
          <a:xfrm>
            <a:off x="8875282" y="4313547"/>
            <a:ext cx="2808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РЕГИСТРАЦИЯ БИЗНЕСА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C5BBA04C-B613-461C-BD7A-F0C68094F2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3757" y="4285390"/>
            <a:ext cx="366711" cy="366711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61DABCB-E9CC-48D1-8028-E9159CC4D6F1}"/>
              </a:ext>
            </a:extLst>
          </p:cNvPr>
          <p:cNvGrpSpPr/>
          <p:nvPr/>
        </p:nvGrpSpPr>
        <p:grpSpPr>
          <a:xfrm>
            <a:off x="8473757" y="4913763"/>
            <a:ext cx="3301129" cy="830997"/>
            <a:chOff x="8473757" y="5032483"/>
            <a:chExt cx="3301129" cy="83099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02A885E-3F82-406A-9EA4-068AEF6848CF}"/>
                </a:ext>
              </a:extLst>
            </p:cNvPr>
            <p:cNvSpPr txBox="1"/>
            <p:nvPr/>
          </p:nvSpPr>
          <p:spPr>
            <a:xfrm>
              <a:off x="8530955" y="5032483"/>
              <a:ext cx="32439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latin typeface="Circe" panose="020B0502020203020203" pitchFamily="34" charset="-52"/>
                </a:rPr>
                <a:t>Консультации по подготовке </a:t>
              </a:r>
              <a:br>
                <a:rPr lang="ru-RU" sz="1200" dirty="0">
                  <a:latin typeface="Circe" panose="020B0502020203020203" pitchFamily="34" charset="-52"/>
                </a:rPr>
              </a:br>
              <a:r>
                <a:rPr lang="ru-RU" sz="1200" dirty="0">
                  <a:latin typeface="Circe" panose="020B0502020203020203" pitchFamily="34" charset="-52"/>
                </a:rPr>
                <a:t>к регистрации бизнеса</a:t>
              </a:r>
            </a:p>
            <a:p>
              <a:r>
                <a:rPr lang="ru-RU" sz="1200" dirty="0">
                  <a:latin typeface="Circe" panose="020B0502020203020203" pitchFamily="34" charset="-52"/>
                </a:rPr>
                <a:t>Регистрация бизнеса</a:t>
              </a:r>
            </a:p>
            <a:p>
              <a:r>
                <a:rPr lang="ru-RU" sz="1200" dirty="0">
                  <a:latin typeface="Circe" panose="020B0502020203020203" pitchFamily="34" charset="-52"/>
                </a:rPr>
                <a:t>Открытие расчетного счета</a:t>
              </a:r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D40196A9-1034-45C6-9DE9-2E63E98B7EC0}"/>
                </a:ext>
              </a:extLst>
            </p:cNvPr>
            <p:cNvSpPr/>
            <p:nvPr/>
          </p:nvSpPr>
          <p:spPr>
            <a:xfrm>
              <a:off x="8473757" y="5122019"/>
              <a:ext cx="73151" cy="73151"/>
            </a:xfrm>
            <a:prstGeom prst="ellips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80B9FEA9-453C-4EB1-8151-B17F35C58F76}"/>
                </a:ext>
              </a:extLst>
            </p:cNvPr>
            <p:cNvSpPr/>
            <p:nvPr/>
          </p:nvSpPr>
          <p:spPr>
            <a:xfrm>
              <a:off x="8473757" y="5487477"/>
              <a:ext cx="73151" cy="73151"/>
            </a:xfrm>
            <a:prstGeom prst="ellips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A5372AD2-E59F-4CDA-BCD4-E0CA46B5B258}"/>
                </a:ext>
              </a:extLst>
            </p:cNvPr>
            <p:cNvSpPr/>
            <p:nvPr/>
          </p:nvSpPr>
          <p:spPr>
            <a:xfrm>
              <a:off x="8473850" y="5668343"/>
              <a:ext cx="73151" cy="73151"/>
            </a:xfrm>
            <a:prstGeom prst="ellips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10338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1">
            <a:extLst>
              <a:ext uri="{FF2B5EF4-FFF2-40B4-BE49-F238E27FC236}">
                <a16:creationId xmlns:a16="http://schemas.microsoft.com/office/drawing/2014/main" id="{0CAF0974-6C02-43E6-8923-12E870857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933992" cy="460375"/>
          </a:xfrm>
        </p:spPr>
        <p:txBody>
          <a:bodyPr/>
          <a:lstStyle/>
          <a:p>
            <a:r>
              <a:rPr lang="ru-RU" sz="2700" dirty="0" err="1">
                <a:solidFill>
                  <a:srgbClr val="E74B36"/>
                </a:solidFill>
              </a:rPr>
              <a:t>Самозанятые</a:t>
            </a:r>
            <a:r>
              <a:rPr lang="ru-RU" sz="2700" dirty="0">
                <a:solidFill>
                  <a:srgbClr val="E74B36"/>
                </a:solidFill>
              </a:rPr>
              <a:t> </a:t>
            </a:r>
            <a:r>
              <a:rPr lang="ru-RU" dirty="0"/>
              <a:t>граждане и индивидуальные предприниматели </a:t>
            </a:r>
          </a:p>
          <a:p>
            <a:endParaRPr lang="ru-RU" sz="27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0FB248B-222D-4A40-B5EC-30F8071EBF40}"/>
              </a:ext>
            </a:extLst>
          </p:cNvPr>
          <p:cNvSpPr/>
          <p:nvPr/>
        </p:nvSpPr>
        <p:spPr>
          <a:xfrm>
            <a:off x="8246555" y="1628271"/>
            <a:ext cx="3571876" cy="2597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C1170-8CE6-4912-9883-9FF010C61757}"/>
              </a:ext>
            </a:extLst>
          </p:cNvPr>
          <p:cNvSpPr txBox="1"/>
          <p:nvPr/>
        </p:nvSpPr>
        <p:spPr>
          <a:xfrm>
            <a:off x="8530955" y="2342625"/>
            <a:ext cx="32439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Правовые вопросы 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Выбор оптимальной системы налогообложения 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Бухгалтерский учет и отчетность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Управленческий учет и финансовые документы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Маркетинговые вопросы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Вопросы сертификации и стандартизации 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Иные вопросы развития бизнеса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512F09-A8CD-4140-A7FF-065D5D3857D8}"/>
              </a:ext>
            </a:extLst>
          </p:cNvPr>
          <p:cNvSpPr txBox="1"/>
          <p:nvPr/>
        </p:nvSpPr>
        <p:spPr>
          <a:xfrm>
            <a:off x="8875282" y="188494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КОНСУЛЬТАЦИИ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BAD0A6D-E302-45EE-B6E4-A5DBE7517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757" y="1856790"/>
            <a:ext cx="366711" cy="366711"/>
          </a:xfrm>
          <a:prstGeom prst="rect">
            <a:avLst/>
          </a:prstGeom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3F59A63A-9B97-443B-8ACF-A6275E565E0A}"/>
              </a:ext>
            </a:extLst>
          </p:cNvPr>
          <p:cNvSpPr/>
          <p:nvPr/>
        </p:nvSpPr>
        <p:spPr>
          <a:xfrm>
            <a:off x="8473757" y="243216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77AEA6CB-C8B9-4332-921A-9C050F24FEE5}"/>
              </a:ext>
            </a:extLst>
          </p:cNvPr>
          <p:cNvSpPr/>
          <p:nvPr/>
        </p:nvSpPr>
        <p:spPr>
          <a:xfrm>
            <a:off x="8473757" y="260703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92E2C345-ADFF-43CD-9F91-8DD9B0C4D147}"/>
              </a:ext>
            </a:extLst>
          </p:cNvPr>
          <p:cNvSpPr/>
          <p:nvPr/>
        </p:nvSpPr>
        <p:spPr>
          <a:xfrm>
            <a:off x="8473850" y="297848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DEB9CCE7-15CB-44EC-9A62-0047CFD279E9}"/>
              </a:ext>
            </a:extLst>
          </p:cNvPr>
          <p:cNvSpPr/>
          <p:nvPr/>
        </p:nvSpPr>
        <p:spPr>
          <a:xfrm>
            <a:off x="8473757" y="3530943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AA927096-21C4-43A3-A384-C7058B8E7C38}"/>
              </a:ext>
            </a:extLst>
          </p:cNvPr>
          <p:cNvSpPr/>
          <p:nvPr/>
        </p:nvSpPr>
        <p:spPr>
          <a:xfrm>
            <a:off x="8473757" y="3159797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338B7DE9-26E9-48DE-A89E-DF1418A6880C}"/>
              </a:ext>
            </a:extLst>
          </p:cNvPr>
          <p:cNvSpPr/>
          <p:nvPr/>
        </p:nvSpPr>
        <p:spPr>
          <a:xfrm>
            <a:off x="4309015" y="1628271"/>
            <a:ext cx="3571876" cy="2597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51C811-7DAC-4FE2-9396-B6127B70EF05}"/>
              </a:ext>
            </a:extLst>
          </p:cNvPr>
          <p:cNvSpPr txBox="1"/>
          <p:nvPr/>
        </p:nvSpPr>
        <p:spPr>
          <a:xfrm>
            <a:off x="4593415" y="2342625"/>
            <a:ext cx="32439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Развитие навыков руководителя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работа с </a:t>
            </a:r>
            <a:r>
              <a:rPr lang="ru-RU" sz="1200" dirty="0" err="1">
                <a:latin typeface="Circe" panose="020B0502020203020203" pitchFamily="34" charset="-52"/>
              </a:rPr>
              <a:t>маркетплейсами</a:t>
            </a:r>
            <a:r>
              <a:rPr lang="ru-RU" sz="1200" dirty="0">
                <a:latin typeface="Circe" panose="020B0502020203020203" pitchFamily="34" charset="-52"/>
              </a:rPr>
              <a:t> и электронными Каналами продаж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Акселерационные программы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Маркетинг и продвижение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Тематические семинары, вебинары и конференции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C55F18-C61F-4189-9F0D-A68F67940139}"/>
              </a:ext>
            </a:extLst>
          </p:cNvPr>
          <p:cNvSpPr txBox="1"/>
          <p:nvPr/>
        </p:nvSpPr>
        <p:spPr>
          <a:xfrm>
            <a:off x="4937742" y="188494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ОБУЧЕНИЕ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E55EDCF-546A-45D6-A549-CFA53C8BD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17" y="1856790"/>
            <a:ext cx="366711" cy="366711"/>
          </a:xfrm>
          <a:prstGeom prst="rect">
            <a:avLst/>
          </a:prstGeom>
        </p:spPr>
      </p:pic>
      <p:sp>
        <p:nvSpPr>
          <p:cNvPr id="50" name="Овал 49">
            <a:extLst>
              <a:ext uri="{FF2B5EF4-FFF2-40B4-BE49-F238E27FC236}">
                <a16:creationId xmlns:a16="http://schemas.microsoft.com/office/drawing/2014/main" id="{00C5743D-C2EB-4AF2-B322-8BF1AB009547}"/>
              </a:ext>
            </a:extLst>
          </p:cNvPr>
          <p:cNvSpPr/>
          <p:nvPr/>
        </p:nvSpPr>
        <p:spPr>
          <a:xfrm>
            <a:off x="4536217" y="2432161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483F8F6F-AA33-49FA-B155-33A76C939A72}"/>
              </a:ext>
            </a:extLst>
          </p:cNvPr>
          <p:cNvSpPr/>
          <p:nvPr/>
        </p:nvSpPr>
        <p:spPr>
          <a:xfrm>
            <a:off x="4536217" y="279761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AEBE7E65-91D3-4855-9EBD-5C59F26279D5}"/>
              </a:ext>
            </a:extLst>
          </p:cNvPr>
          <p:cNvSpPr/>
          <p:nvPr/>
        </p:nvSpPr>
        <p:spPr>
          <a:xfrm>
            <a:off x="4536310" y="297848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290D379-DC20-4AC7-BB42-93B2857DCE52}"/>
              </a:ext>
            </a:extLst>
          </p:cNvPr>
          <p:cNvSpPr/>
          <p:nvPr/>
        </p:nvSpPr>
        <p:spPr>
          <a:xfrm>
            <a:off x="4536217" y="3159797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109F8DD7-FB2F-4DA3-8DAA-A2BF8A37F333}"/>
              </a:ext>
            </a:extLst>
          </p:cNvPr>
          <p:cNvSpPr/>
          <p:nvPr/>
        </p:nvSpPr>
        <p:spPr>
          <a:xfrm>
            <a:off x="371475" y="4600602"/>
            <a:ext cx="5554628" cy="1631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6594FE-0E17-4FDF-96D8-DFDA3701393E}"/>
              </a:ext>
            </a:extLst>
          </p:cNvPr>
          <p:cNvSpPr txBox="1"/>
          <p:nvPr/>
        </p:nvSpPr>
        <p:spPr>
          <a:xfrm>
            <a:off x="655875" y="5268867"/>
            <a:ext cx="5011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Аренда рабочих мест, в том числе оборудованных техникой </a:t>
            </a:r>
            <a:br>
              <a:rPr lang="ru-RU" sz="1200" dirty="0">
                <a:latin typeface="Circe" panose="020B0502020203020203" pitchFamily="34" charset="-52"/>
              </a:rPr>
            </a:br>
            <a:r>
              <a:rPr lang="ru-RU" sz="1200" dirty="0">
                <a:latin typeface="Circe" panose="020B0502020203020203" pitchFamily="34" charset="-52"/>
              </a:rPr>
              <a:t>и местом хранения документов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Аренда переговорных, в т.ч. для ВКС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Аренда площадок для проведения конференций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C91D0B7-F6CA-4A7D-9DC7-8058FB924CC3}"/>
              </a:ext>
            </a:extLst>
          </p:cNvPr>
          <p:cNvSpPr txBox="1"/>
          <p:nvPr/>
        </p:nvSpPr>
        <p:spPr>
          <a:xfrm>
            <a:off x="1000202" y="4844533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КОВОРКИНГ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0FBD153-4B8C-45BF-815F-FC92BE9FE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77" y="4816376"/>
            <a:ext cx="366711" cy="366711"/>
          </a:xfrm>
          <a:prstGeom prst="rect">
            <a:avLst/>
          </a:prstGeom>
        </p:spPr>
      </p:pic>
      <p:sp>
        <p:nvSpPr>
          <p:cNvPr id="65" name="Овал 64">
            <a:extLst>
              <a:ext uri="{FF2B5EF4-FFF2-40B4-BE49-F238E27FC236}">
                <a16:creationId xmlns:a16="http://schemas.microsoft.com/office/drawing/2014/main" id="{7238FFA4-7EC7-4B85-9B46-229BBC3650C5}"/>
              </a:ext>
            </a:extLst>
          </p:cNvPr>
          <p:cNvSpPr/>
          <p:nvPr/>
        </p:nvSpPr>
        <p:spPr>
          <a:xfrm>
            <a:off x="598677" y="5358403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DE7D428D-6F36-44BE-BE7B-9DCA82575693}"/>
              </a:ext>
            </a:extLst>
          </p:cNvPr>
          <p:cNvSpPr/>
          <p:nvPr/>
        </p:nvSpPr>
        <p:spPr>
          <a:xfrm>
            <a:off x="598770" y="572641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413DE526-E2BE-4DAC-A0EB-5FC87C76132C}"/>
              </a:ext>
            </a:extLst>
          </p:cNvPr>
          <p:cNvSpPr/>
          <p:nvPr/>
        </p:nvSpPr>
        <p:spPr>
          <a:xfrm>
            <a:off x="598677" y="591224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95595DAA-603E-4B25-808B-5E6486CEE4F7}"/>
              </a:ext>
            </a:extLst>
          </p:cNvPr>
          <p:cNvSpPr/>
          <p:nvPr/>
        </p:nvSpPr>
        <p:spPr>
          <a:xfrm>
            <a:off x="6291767" y="4600602"/>
            <a:ext cx="5528758" cy="16314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BF025EA-671A-4111-BC1C-BE5E5A1202B4}"/>
              </a:ext>
            </a:extLst>
          </p:cNvPr>
          <p:cNvSpPr txBox="1"/>
          <p:nvPr/>
        </p:nvSpPr>
        <p:spPr>
          <a:xfrm>
            <a:off x="6576167" y="5355169"/>
            <a:ext cx="5017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Консультации по выбору финансовых</a:t>
            </a:r>
          </a:p>
          <a:p>
            <a:endParaRPr lang="ru-RU" sz="1200" dirty="0">
              <a:latin typeface="Circe" panose="020B0502020203020203" pitchFamily="34" charset="-52"/>
            </a:endParaRPr>
          </a:p>
          <a:p>
            <a:r>
              <a:rPr lang="ru-RU" sz="1200" dirty="0">
                <a:latin typeface="Circe" panose="020B0502020203020203" pitchFamily="34" charset="-52"/>
              </a:rPr>
              <a:t>Содействие в работе с финансовыми организациями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4B23BF7-DE70-42DE-BE36-1EED04DD411B}"/>
              </a:ext>
            </a:extLst>
          </p:cNvPr>
          <p:cNvSpPr txBox="1"/>
          <p:nvPr/>
        </p:nvSpPr>
        <p:spPr>
          <a:xfrm>
            <a:off x="6920493" y="4844533"/>
            <a:ext cx="2598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ФИНАНСЫ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49F404DE-3794-4B05-886B-D1CAF60E6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969" y="4816376"/>
            <a:ext cx="366711" cy="366711"/>
          </a:xfrm>
          <a:prstGeom prst="rect">
            <a:avLst/>
          </a:prstGeom>
        </p:spPr>
      </p:pic>
      <p:sp>
        <p:nvSpPr>
          <p:cNvPr id="72" name="Овал 71">
            <a:extLst>
              <a:ext uri="{FF2B5EF4-FFF2-40B4-BE49-F238E27FC236}">
                <a16:creationId xmlns:a16="http://schemas.microsoft.com/office/drawing/2014/main" id="{2AD21C71-7400-4555-897D-7574436E71CF}"/>
              </a:ext>
            </a:extLst>
          </p:cNvPr>
          <p:cNvSpPr/>
          <p:nvPr/>
        </p:nvSpPr>
        <p:spPr>
          <a:xfrm>
            <a:off x="6518969" y="544470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496B335B-DF3F-49CF-94A6-A388E8BF5521}"/>
              </a:ext>
            </a:extLst>
          </p:cNvPr>
          <p:cNvSpPr/>
          <p:nvPr/>
        </p:nvSpPr>
        <p:spPr>
          <a:xfrm>
            <a:off x="6519062" y="5819273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2F9C6927-0EAD-405F-82F0-5AD76CC328C4}"/>
              </a:ext>
            </a:extLst>
          </p:cNvPr>
          <p:cNvSpPr/>
          <p:nvPr/>
        </p:nvSpPr>
        <p:spPr>
          <a:xfrm>
            <a:off x="371475" y="1634624"/>
            <a:ext cx="3571876" cy="2597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F5FC4CD-DC99-4E01-B715-BAEB84AE0118}"/>
              </a:ext>
            </a:extLst>
          </p:cNvPr>
          <p:cNvSpPr txBox="1"/>
          <p:nvPr/>
        </p:nvSpPr>
        <p:spPr>
          <a:xfrm>
            <a:off x="655875" y="2348978"/>
            <a:ext cx="32439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irce" panose="020B0502020203020203" pitchFamily="34" charset="-52"/>
              </a:rPr>
              <a:t>Разработка фирменного стиля  </a:t>
            </a:r>
            <a:br>
              <a:rPr lang="ru-RU" sz="1200" dirty="0">
                <a:latin typeface="Circe" panose="020B0502020203020203" pitchFamily="34" charset="-52"/>
              </a:rPr>
            </a:br>
            <a:r>
              <a:rPr lang="ru-RU" sz="1200" dirty="0">
                <a:latin typeface="Circe" panose="020B0502020203020203" pitchFamily="34" charset="-52"/>
              </a:rPr>
              <a:t>(товаров и услуг)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Продвижение в социальных сетях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Продвижение на </a:t>
            </a:r>
            <a:r>
              <a:rPr lang="ru-RU" sz="1200" dirty="0" err="1">
                <a:latin typeface="Circe" panose="020B0502020203020203" pitchFamily="34" charset="-52"/>
              </a:rPr>
              <a:t>маркетплейсах</a:t>
            </a:r>
            <a:endParaRPr lang="ru-RU" sz="1200" dirty="0">
              <a:latin typeface="Circe" panose="020B0502020203020203" pitchFamily="34" charset="-52"/>
            </a:endParaRPr>
          </a:p>
          <a:p>
            <a:r>
              <a:rPr lang="ru-RU" sz="1200" dirty="0">
                <a:latin typeface="Circe" panose="020B0502020203020203" pitchFamily="34" charset="-52"/>
              </a:rPr>
              <a:t>Продвижение на радио и в печатных СМИ</a:t>
            </a:r>
          </a:p>
          <a:p>
            <a:r>
              <a:rPr lang="ru-RU" sz="1200" dirty="0">
                <a:latin typeface="Circe" panose="020B0502020203020203" pitchFamily="34" charset="-52"/>
              </a:rPr>
              <a:t>участие в выставках</a:t>
            </a:r>
          </a:p>
          <a:p>
            <a:r>
              <a:rPr lang="ru-RU" sz="1200" dirty="0">
                <a:latin typeface="Circe" panose="020B0502020203020203" pitchFamily="34" charset="-52"/>
              </a:rPr>
              <a:t>Полиграфия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2FC8917-A99C-4A33-93DB-32DEBE7A8836}"/>
              </a:ext>
            </a:extLst>
          </p:cNvPr>
          <p:cNvSpPr txBox="1"/>
          <p:nvPr/>
        </p:nvSpPr>
        <p:spPr>
          <a:xfrm>
            <a:off x="1000202" y="1891300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МАРКЕТИНГ</a:t>
            </a: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FE0321-29C1-4A91-894E-B0148A59D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77" y="1863143"/>
            <a:ext cx="366711" cy="366711"/>
          </a:xfrm>
          <a:prstGeom prst="rect">
            <a:avLst/>
          </a:prstGeom>
        </p:spPr>
      </p:pic>
      <p:sp>
        <p:nvSpPr>
          <p:cNvPr id="86" name="Овал 85">
            <a:extLst>
              <a:ext uri="{FF2B5EF4-FFF2-40B4-BE49-F238E27FC236}">
                <a16:creationId xmlns:a16="http://schemas.microsoft.com/office/drawing/2014/main" id="{249D4D59-9239-4645-980F-68E63B3E9043}"/>
              </a:ext>
            </a:extLst>
          </p:cNvPr>
          <p:cNvSpPr/>
          <p:nvPr/>
        </p:nvSpPr>
        <p:spPr>
          <a:xfrm>
            <a:off x="598677" y="2438514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A1FD32B5-C553-4888-A335-0D2B5173A20A}"/>
              </a:ext>
            </a:extLst>
          </p:cNvPr>
          <p:cNvSpPr/>
          <p:nvPr/>
        </p:nvSpPr>
        <p:spPr>
          <a:xfrm>
            <a:off x="598677" y="2803972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id="{DA9784CB-271D-4783-85A2-3EFCF22EE818}"/>
              </a:ext>
            </a:extLst>
          </p:cNvPr>
          <p:cNvSpPr/>
          <p:nvPr/>
        </p:nvSpPr>
        <p:spPr>
          <a:xfrm>
            <a:off x="598770" y="298483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2BE2D1A1-14AF-4D90-BABE-9DCA66A6C2F7}"/>
              </a:ext>
            </a:extLst>
          </p:cNvPr>
          <p:cNvSpPr/>
          <p:nvPr/>
        </p:nvSpPr>
        <p:spPr>
          <a:xfrm>
            <a:off x="598677" y="3166150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>
            <a:extLst>
              <a:ext uri="{FF2B5EF4-FFF2-40B4-BE49-F238E27FC236}">
                <a16:creationId xmlns:a16="http://schemas.microsoft.com/office/drawing/2014/main" id="{8D33BB48-9D81-4EBB-9C12-2E70DD278972}"/>
              </a:ext>
            </a:extLst>
          </p:cNvPr>
          <p:cNvSpPr/>
          <p:nvPr/>
        </p:nvSpPr>
        <p:spPr>
          <a:xfrm>
            <a:off x="598676" y="3530943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id="{2799BD6D-EFC8-48B0-8BCF-737BED304767}"/>
              </a:ext>
            </a:extLst>
          </p:cNvPr>
          <p:cNvSpPr/>
          <p:nvPr/>
        </p:nvSpPr>
        <p:spPr>
          <a:xfrm>
            <a:off x="4537898" y="336079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1A6E8481-AAF4-48DB-B036-0224E88F9817}"/>
              </a:ext>
            </a:extLst>
          </p:cNvPr>
          <p:cNvSpPr/>
          <p:nvPr/>
        </p:nvSpPr>
        <p:spPr>
          <a:xfrm>
            <a:off x="8473757" y="370739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142604AF-7764-4B21-9AA2-A0B9B41BABF8}"/>
              </a:ext>
            </a:extLst>
          </p:cNvPr>
          <p:cNvSpPr/>
          <p:nvPr/>
        </p:nvSpPr>
        <p:spPr>
          <a:xfrm>
            <a:off x="8475162" y="389366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34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6D67E26-0870-4C28-B901-0FF90F3BA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78482" cy="460375"/>
          </a:xfrm>
        </p:spPr>
        <p:txBody>
          <a:bodyPr/>
          <a:lstStyle/>
          <a:p>
            <a:r>
              <a:rPr lang="ru-RU" dirty="0"/>
              <a:t>Развитие и поддержка </a:t>
            </a:r>
            <a:r>
              <a:rPr lang="ru-RU" dirty="0">
                <a:solidFill>
                  <a:srgbClr val="E74B36"/>
                </a:solidFill>
              </a:rPr>
              <a:t>предпринимателей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5D5663ED-D479-47ED-B92C-26362073F738}"/>
              </a:ext>
            </a:extLst>
          </p:cNvPr>
          <p:cNvSpPr/>
          <p:nvPr/>
        </p:nvSpPr>
        <p:spPr>
          <a:xfrm>
            <a:off x="371475" y="1257428"/>
            <a:ext cx="3571876" cy="4974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21F77F9-C17C-468F-AC61-B04CE8850FFA}"/>
              </a:ext>
            </a:extLst>
          </p:cNvPr>
          <p:cNvSpPr txBox="1"/>
          <p:nvPr/>
        </p:nvSpPr>
        <p:spPr>
          <a:xfrm>
            <a:off x="655875" y="2482993"/>
            <a:ext cx="30982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Circe" panose="020B0502020203020203" pitchFamily="34" charset="-52"/>
              </a:rPr>
              <a:t>Консультации по финансовым мерам поддержки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Подбор льготных государственных программ финансирования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Содействие в работе с финансовыми организациями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Предоставление поручительств по финансовым сделкам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Содействие в подготовке пакета документов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7E4AE62-5D50-47C6-B85B-6EFFFEDA1E99}"/>
              </a:ext>
            </a:extLst>
          </p:cNvPr>
          <p:cNvSpPr txBox="1"/>
          <p:nvPr/>
        </p:nvSpPr>
        <p:spPr>
          <a:xfrm>
            <a:off x="1000202" y="2025315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ФИНАНСЫ</a:t>
            </a: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0DD84A8C-30AC-4970-9E50-C95FAF8E8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77" y="1997158"/>
            <a:ext cx="366711" cy="366711"/>
          </a:xfrm>
          <a:prstGeom prst="rect">
            <a:avLst/>
          </a:prstGeom>
        </p:spPr>
      </p:pic>
      <p:sp>
        <p:nvSpPr>
          <p:cNvPr id="84" name="Овал 83">
            <a:extLst>
              <a:ext uri="{FF2B5EF4-FFF2-40B4-BE49-F238E27FC236}">
                <a16:creationId xmlns:a16="http://schemas.microsoft.com/office/drawing/2014/main" id="{057D38FA-188C-463C-90B0-48323450BB87}"/>
              </a:ext>
            </a:extLst>
          </p:cNvPr>
          <p:cNvSpPr/>
          <p:nvPr/>
        </p:nvSpPr>
        <p:spPr>
          <a:xfrm>
            <a:off x="598677" y="257252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EE45F5F4-5953-4FC7-847F-1AE2261C3506}"/>
              </a:ext>
            </a:extLst>
          </p:cNvPr>
          <p:cNvSpPr/>
          <p:nvPr/>
        </p:nvSpPr>
        <p:spPr>
          <a:xfrm>
            <a:off x="598677" y="2981184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E0E7E990-972A-440F-97C9-2F7C0C9E4933}"/>
              </a:ext>
            </a:extLst>
          </p:cNvPr>
          <p:cNvSpPr/>
          <p:nvPr/>
        </p:nvSpPr>
        <p:spPr>
          <a:xfrm>
            <a:off x="598770" y="337084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id="{E6A2C9CB-C795-42D1-9188-6F6C92F46C42}"/>
              </a:ext>
            </a:extLst>
          </p:cNvPr>
          <p:cNvSpPr/>
          <p:nvPr/>
        </p:nvSpPr>
        <p:spPr>
          <a:xfrm>
            <a:off x="598677" y="416888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AFC90477-C328-4CE3-93E8-A54F5B9F2A7A}"/>
              </a:ext>
            </a:extLst>
          </p:cNvPr>
          <p:cNvSpPr/>
          <p:nvPr/>
        </p:nvSpPr>
        <p:spPr>
          <a:xfrm>
            <a:off x="598677" y="3760230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5C9A026C-9F07-433D-8111-69B0222CBA5F}"/>
              </a:ext>
            </a:extLst>
          </p:cNvPr>
          <p:cNvSpPr/>
          <p:nvPr/>
        </p:nvSpPr>
        <p:spPr>
          <a:xfrm>
            <a:off x="4309015" y="1257429"/>
            <a:ext cx="3571876" cy="49745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0E08E06-3FCF-497D-900B-751C2C74EA16}"/>
              </a:ext>
            </a:extLst>
          </p:cNvPr>
          <p:cNvSpPr txBox="1"/>
          <p:nvPr/>
        </p:nvSpPr>
        <p:spPr>
          <a:xfrm>
            <a:off x="4593415" y="2482993"/>
            <a:ext cx="334467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Circe" panose="020B0502020203020203" pitchFamily="34" charset="-52"/>
              </a:rPr>
              <a:t>Стандартизация декларация, сертификация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Оценка технологической готовности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Разработка программ развития производства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поддержка фермеров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Автоматизация производственных процессов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Разработка ТУ, СТО продукции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кооперация предпринимателей и производителей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Подбор производственных линий и замены (модернизация процесса производства)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1416F58-3173-42FB-8DEF-3837FE162EEB}"/>
              </a:ext>
            </a:extLst>
          </p:cNvPr>
          <p:cNvSpPr txBox="1"/>
          <p:nvPr/>
        </p:nvSpPr>
        <p:spPr>
          <a:xfrm>
            <a:off x="4937742" y="2025315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ПРОИЗВОДСТВО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93CE3B1-29CD-4569-A757-E04AF0133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17" y="1997158"/>
            <a:ext cx="366711" cy="366711"/>
          </a:xfrm>
          <a:prstGeom prst="rect">
            <a:avLst/>
          </a:prstGeom>
        </p:spPr>
      </p:pic>
      <p:sp>
        <p:nvSpPr>
          <p:cNvPr id="94" name="Овал 93">
            <a:extLst>
              <a:ext uri="{FF2B5EF4-FFF2-40B4-BE49-F238E27FC236}">
                <a16:creationId xmlns:a16="http://schemas.microsoft.com/office/drawing/2014/main" id="{DCCEB85E-5D7E-457E-8A8B-5F83B450B397}"/>
              </a:ext>
            </a:extLst>
          </p:cNvPr>
          <p:cNvSpPr/>
          <p:nvPr/>
        </p:nvSpPr>
        <p:spPr>
          <a:xfrm>
            <a:off x="4536217" y="257252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D00331EB-5A54-4319-B02B-30DDFA71BA18}"/>
              </a:ext>
            </a:extLst>
          </p:cNvPr>
          <p:cNvSpPr/>
          <p:nvPr/>
        </p:nvSpPr>
        <p:spPr>
          <a:xfrm>
            <a:off x="4536217" y="296433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A6C2D147-8319-4D89-99F4-13D5D94E1EF7}"/>
              </a:ext>
            </a:extLst>
          </p:cNvPr>
          <p:cNvSpPr/>
          <p:nvPr/>
        </p:nvSpPr>
        <p:spPr>
          <a:xfrm>
            <a:off x="4536310" y="315958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AB504A14-8BB7-4F52-883D-232C096E9FA0}"/>
              </a:ext>
            </a:extLst>
          </p:cNvPr>
          <p:cNvSpPr/>
          <p:nvPr/>
        </p:nvSpPr>
        <p:spPr>
          <a:xfrm>
            <a:off x="4536217" y="375908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F1D59BF-0C67-4669-8FBF-F2F35D7B4CFF}"/>
              </a:ext>
            </a:extLst>
          </p:cNvPr>
          <p:cNvSpPr/>
          <p:nvPr/>
        </p:nvSpPr>
        <p:spPr>
          <a:xfrm>
            <a:off x="8248649" y="1257429"/>
            <a:ext cx="3571876" cy="49745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CA2C3EF-8B86-4EF0-B3E0-C14A84A28845}"/>
              </a:ext>
            </a:extLst>
          </p:cNvPr>
          <p:cNvSpPr txBox="1"/>
          <p:nvPr/>
        </p:nvSpPr>
        <p:spPr>
          <a:xfrm>
            <a:off x="8533049" y="2482993"/>
            <a:ext cx="315095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Circe" panose="020B0502020203020203" pitchFamily="34" charset="-52"/>
              </a:rPr>
              <a:t>Разработка фирменного стиля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продвижение в социальных сетях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Продвижение на </a:t>
            </a:r>
            <a:r>
              <a:rPr lang="ru-RU" sz="1300" dirty="0" err="1">
                <a:latin typeface="Circe" panose="020B0502020203020203" pitchFamily="34" charset="-52"/>
              </a:rPr>
              <a:t>маркетплейсах</a:t>
            </a:r>
            <a:endParaRPr lang="ru-RU" sz="1300" dirty="0">
              <a:latin typeface="Circe" panose="020B0502020203020203" pitchFamily="34" charset="-52"/>
            </a:endParaRPr>
          </a:p>
          <a:p>
            <a:r>
              <a:rPr lang="ru-RU" sz="1300" dirty="0">
                <a:latin typeface="Circe" panose="020B0502020203020203" pitchFamily="34" charset="-52"/>
              </a:rPr>
              <a:t>продвижение на радио и в печатных СМИ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Участие в выставках и бизнес-миссиях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Изготовление полиграфии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Настройка, поддержка чат-ботов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Индивидуальные меры поддержки для кластерных проектов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Создание видеороликов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Разработка одностраничного сайта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6EE89B1-4818-4FC7-8D03-89818213F972}"/>
              </a:ext>
            </a:extLst>
          </p:cNvPr>
          <p:cNvSpPr txBox="1"/>
          <p:nvPr/>
        </p:nvSpPr>
        <p:spPr>
          <a:xfrm>
            <a:off x="8877376" y="2025315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МАРКЕТИНГ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F23E5330-34EA-447E-BA54-2AA5237B6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851" y="1997158"/>
            <a:ext cx="366711" cy="366711"/>
          </a:xfrm>
          <a:prstGeom prst="rect">
            <a:avLst/>
          </a:prstGeom>
        </p:spPr>
      </p:pic>
      <p:sp>
        <p:nvSpPr>
          <p:cNvPr id="102" name="Овал 101">
            <a:extLst>
              <a:ext uri="{FF2B5EF4-FFF2-40B4-BE49-F238E27FC236}">
                <a16:creationId xmlns:a16="http://schemas.microsoft.com/office/drawing/2014/main" id="{A368EF3F-D590-47EC-8268-6C3C2F61FF8C}"/>
              </a:ext>
            </a:extLst>
          </p:cNvPr>
          <p:cNvSpPr/>
          <p:nvPr/>
        </p:nvSpPr>
        <p:spPr>
          <a:xfrm>
            <a:off x="8475851" y="257252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id="{87B11738-B2E3-4619-9EF8-24DAA2FEC408}"/>
              </a:ext>
            </a:extLst>
          </p:cNvPr>
          <p:cNvSpPr/>
          <p:nvPr/>
        </p:nvSpPr>
        <p:spPr>
          <a:xfrm>
            <a:off x="8475851" y="2971132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id="{86BF3002-C20D-4BAF-BEBB-17490048AF82}"/>
              </a:ext>
            </a:extLst>
          </p:cNvPr>
          <p:cNvSpPr/>
          <p:nvPr/>
        </p:nvSpPr>
        <p:spPr>
          <a:xfrm>
            <a:off x="8475851" y="3561050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Овал 125">
            <a:extLst>
              <a:ext uri="{FF2B5EF4-FFF2-40B4-BE49-F238E27FC236}">
                <a16:creationId xmlns:a16="http://schemas.microsoft.com/office/drawing/2014/main" id="{0E4D1D1A-933A-4E5F-865B-60F0C5751094}"/>
              </a:ext>
            </a:extLst>
          </p:cNvPr>
          <p:cNvSpPr/>
          <p:nvPr/>
        </p:nvSpPr>
        <p:spPr>
          <a:xfrm>
            <a:off x="8475851" y="3766204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id="{A9492490-85C0-43BE-BAD7-1536589A6C07}"/>
              </a:ext>
            </a:extLst>
          </p:cNvPr>
          <p:cNvSpPr/>
          <p:nvPr/>
        </p:nvSpPr>
        <p:spPr>
          <a:xfrm>
            <a:off x="8475851" y="397135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Овал 127">
            <a:extLst>
              <a:ext uri="{FF2B5EF4-FFF2-40B4-BE49-F238E27FC236}">
                <a16:creationId xmlns:a16="http://schemas.microsoft.com/office/drawing/2014/main" id="{DB2135B4-2AC6-405B-93AF-E3CFACAD9F07}"/>
              </a:ext>
            </a:extLst>
          </p:cNvPr>
          <p:cNvSpPr/>
          <p:nvPr/>
        </p:nvSpPr>
        <p:spPr>
          <a:xfrm>
            <a:off x="8473756" y="4163995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>
            <a:extLst>
              <a:ext uri="{FF2B5EF4-FFF2-40B4-BE49-F238E27FC236}">
                <a16:creationId xmlns:a16="http://schemas.microsoft.com/office/drawing/2014/main" id="{F33BA15A-FC52-4AFA-B270-8954E6459D43}"/>
              </a:ext>
            </a:extLst>
          </p:cNvPr>
          <p:cNvSpPr/>
          <p:nvPr/>
        </p:nvSpPr>
        <p:spPr>
          <a:xfrm>
            <a:off x="4536217" y="476126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Овал 130">
            <a:extLst>
              <a:ext uri="{FF2B5EF4-FFF2-40B4-BE49-F238E27FC236}">
                <a16:creationId xmlns:a16="http://schemas.microsoft.com/office/drawing/2014/main" id="{1F70275B-26E8-4A90-8BC6-04BCDBAEFEDD}"/>
              </a:ext>
            </a:extLst>
          </p:cNvPr>
          <p:cNvSpPr/>
          <p:nvPr/>
        </p:nvSpPr>
        <p:spPr>
          <a:xfrm>
            <a:off x="4531890" y="4168884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Овал 131">
            <a:extLst>
              <a:ext uri="{FF2B5EF4-FFF2-40B4-BE49-F238E27FC236}">
                <a16:creationId xmlns:a16="http://schemas.microsoft.com/office/drawing/2014/main" id="{D455203F-F26F-43A7-BEC9-E7DB2FC8D83A}"/>
              </a:ext>
            </a:extLst>
          </p:cNvPr>
          <p:cNvSpPr/>
          <p:nvPr/>
        </p:nvSpPr>
        <p:spPr>
          <a:xfrm>
            <a:off x="8466827" y="456998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id="{63CDEDF3-136B-485E-AA3E-51A220279DA9}"/>
              </a:ext>
            </a:extLst>
          </p:cNvPr>
          <p:cNvSpPr/>
          <p:nvPr/>
        </p:nvSpPr>
        <p:spPr>
          <a:xfrm>
            <a:off x="8473756" y="476126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14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6D67E26-0870-4C28-B901-0FF90F3BA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78482" cy="460375"/>
          </a:xfrm>
        </p:spPr>
        <p:txBody>
          <a:bodyPr/>
          <a:lstStyle/>
          <a:p>
            <a:r>
              <a:rPr lang="ru-RU" dirty="0"/>
              <a:t>Развитие и поддержка </a:t>
            </a:r>
            <a:r>
              <a:rPr lang="ru-RU" dirty="0">
                <a:solidFill>
                  <a:srgbClr val="E74B36"/>
                </a:solidFill>
              </a:rPr>
              <a:t>предпринимателей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5D5663ED-D479-47ED-B92C-26362073F738}"/>
              </a:ext>
            </a:extLst>
          </p:cNvPr>
          <p:cNvSpPr/>
          <p:nvPr/>
        </p:nvSpPr>
        <p:spPr>
          <a:xfrm>
            <a:off x="371475" y="1257428"/>
            <a:ext cx="3571876" cy="4974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21F77F9-C17C-468F-AC61-B04CE8850FFA}"/>
              </a:ext>
            </a:extLst>
          </p:cNvPr>
          <p:cNvSpPr txBox="1"/>
          <p:nvPr/>
        </p:nvSpPr>
        <p:spPr>
          <a:xfrm>
            <a:off x="655875" y="2482993"/>
            <a:ext cx="309821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Circe" panose="020B0502020203020203" pitchFamily="34" charset="-52"/>
              </a:rPr>
              <a:t>Акселерационные программы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отраслевое обучение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Корпоративное обучение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развитие навыков руководителя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Работа с </a:t>
            </a:r>
            <a:r>
              <a:rPr lang="ru-RU" sz="1300" dirty="0" err="1">
                <a:latin typeface="Circe" panose="020B0502020203020203" pitchFamily="34" charset="-52"/>
              </a:rPr>
              <a:t>маркетплейсами</a:t>
            </a:r>
            <a:r>
              <a:rPr lang="ru-RU" sz="1300" dirty="0">
                <a:latin typeface="Circe" panose="020B0502020203020203" pitchFamily="34" charset="-52"/>
              </a:rPr>
              <a:t> и электронными каналами продаж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Маркетинг и продвижение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тематические семинары, вебинары и конференции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7E4AE62-5D50-47C6-B85B-6EFFFEDA1E99}"/>
              </a:ext>
            </a:extLst>
          </p:cNvPr>
          <p:cNvSpPr txBox="1"/>
          <p:nvPr/>
        </p:nvSpPr>
        <p:spPr>
          <a:xfrm>
            <a:off x="1000202" y="2025315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ОБУЧЕНИЕ</a:t>
            </a: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0DD84A8C-30AC-4970-9E50-C95FAF8E8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77" y="1997158"/>
            <a:ext cx="366711" cy="366711"/>
          </a:xfrm>
          <a:prstGeom prst="rect">
            <a:avLst/>
          </a:prstGeom>
        </p:spPr>
      </p:pic>
      <p:sp>
        <p:nvSpPr>
          <p:cNvPr id="84" name="Овал 83">
            <a:extLst>
              <a:ext uri="{FF2B5EF4-FFF2-40B4-BE49-F238E27FC236}">
                <a16:creationId xmlns:a16="http://schemas.microsoft.com/office/drawing/2014/main" id="{057D38FA-188C-463C-90B0-48323450BB87}"/>
              </a:ext>
            </a:extLst>
          </p:cNvPr>
          <p:cNvSpPr/>
          <p:nvPr/>
        </p:nvSpPr>
        <p:spPr>
          <a:xfrm>
            <a:off x="598677" y="257252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EE45F5F4-5953-4FC7-847F-1AE2261C3506}"/>
              </a:ext>
            </a:extLst>
          </p:cNvPr>
          <p:cNvSpPr/>
          <p:nvPr/>
        </p:nvSpPr>
        <p:spPr>
          <a:xfrm>
            <a:off x="598677" y="2981184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E0E7E990-972A-440F-97C9-2F7C0C9E4933}"/>
              </a:ext>
            </a:extLst>
          </p:cNvPr>
          <p:cNvSpPr/>
          <p:nvPr/>
        </p:nvSpPr>
        <p:spPr>
          <a:xfrm>
            <a:off x="598770" y="337084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id="{AFC90477-C328-4CE3-93E8-A54F5B9F2A7A}"/>
              </a:ext>
            </a:extLst>
          </p:cNvPr>
          <p:cNvSpPr/>
          <p:nvPr/>
        </p:nvSpPr>
        <p:spPr>
          <a:xfrm>
            <a:off x="598677" y="3760230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5C9A026C-9F07-433D-8111-69B0222CBA5F}"/>
              </a:ext>
            </a:extLst>
          </p:cNvPr>
          <p:cNvSpPr/>
          <p:nvPr/>
        </p:nvSpPr>
        <p:spPr>
          <a:xfrm>
            <a:off x="4309015" y="1257429"/>
            <a:ext cx="3571876" cy="49745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0E08E06-3FCF-497D-900B-751C2C74EA16}"/>
              </a:ext>
            </a:extLst>
          </p:cNvPr>
          <p:cNvSpPr txBox="1"/>
          <p:nvPr/>
        </p:nvSpPr>
        <p:spPr>
          <a:xfrm>
            <a:off x="4593415" y="2482993"/>
            <a:ext cx="334467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Circe" panose="020B0502020203020203" pitchFamily="34" charset="-52"/>
              </a:rPr>
              <a:t>Правовые вопросы 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Бухгалтерский учет и отчетность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Управленческий учет и финансовые документы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Подготовка документов к грантам, конкурсам, субсидиям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Аудит системы продаж и сервиса</a:t>
            </a:r>
          </a:p>
          <a:p>
            <a:r>
              <a:rPr lang="ru-RU" sz="1300" dirty="0">
                <a:latin typeface="Circe" panose="020B0502020203020203" pitchFamily="34" charset="-52"/>
              </a:rPr>
              <a:t>Сертификации, декларирования, испытания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1416F58-3173-42FB-8DEF-3837FE162EEB}"/>
              </a:ext>
            </a:extLst>
          </p:cNvPr>
          <p:cNvSpPr txBox="1"/>
          <p:nvPr/>
        </p:nvSpPr>
        <p:spPr>
          <a:xfrm>
            <a:off x="4937742" y="2025315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КОНСУЛЬТАЦИИ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93CE3B1-29CD-4569-A757-E04AF0133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17" y="1997158"/>
            <a:ext cx="366711" cy="366711"/>
          </a:xfrm>
          <a:prstGeom prst="rect">
            <a:avLst/>
          </a:prstGeom>
        </p:spPr>
      </p:pic>
      <p:sp>
        <p:nvSpPr>
          <p:cNvPr id="94" name="Овал 93">
            <a:extLst>
              <a:ext uri="{FF2B5EF4-FFF2-40B4-BE49-F238E27FC236}">
                <a16:creationId xmlns:a16="http://schemas.microsoft.com/office/drawing/2014/main" id="{DCCEB85E-5D7E-457E-8A8B-5F83B450B397}"/>
              </a:ext>
            </a:extLst>
          </p:cNvPr>
          <p:cNvSpPr/>
          <p:nvPr/>
        </p:nvSpPr>
        <p:spPr>
          <a:xfrm>
            <a:off x="4536217" y="257252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D00331EB-5A54-4319-B02B-30DDFA71BA18}"/>
              </a:ext>
            </a:extLst>
          </p:cNvPr>
          <p:cNvSpPr/>
          <p:nvPr/>
        </p:nvSpPr>
        <p:spPr>
          <a:xfrm>
            <a:off x="4536217" y="296433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Овал 95">
            <a:extLst>
              <a:ext uri="{FF2B5EF4-FFF2-40B4-BE49-F238E27FC236}">
                <a16:creationId xmlns:a16="http://schemas.microsoft.com/office/drawing/2014/main" id="{A6C2D147-8319-4D89-99F4-13D5D94E1EF7}"/>
              </a:ext>
            </a:extLst>
          </p:cNvPr>
          <p:cNvSpPr/>
          <p:nvPr/>
        </p:nvSpPr>
        <p:spPr>
          <a:xfrm>
            <a:off x="4536310" y="3378380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AB504A14-8BB7-4F52-883D-232C096E9FA0}"/>
              </a:ext>
            </a:extLst>
          </p:cNvPr>
          <p:cNvSpPr/>
          <p:nvPr/>
        </p:nvSpPr>
        <p:spPr>
          <a:xfrm>
            <a:off x="4536217" y="375908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F1D59BF-0C67-4669-8FBF-F2F35D7B4CFF}"/>
              </a:ext>
            </a:extLst>
          </p:cNvPr>
          <p:cNvSpPr/>
          <p:nvPr/>
        </p:nvSpPr>
        <p:spPr>
          <a:xfrm>
            <a:off x="8248649" y="1257429"/>
            <a:ext cx="3571876" cy="49745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CA2C3EF-8B86-4EF0-B3E0-C14A84A28845}"/>
              </a:ext>
            </a:extLst>
          </p:cNvPr>
          <p:cNvSpPr txBox="1"/>
          <p:nvPr/>
        </p:nvSpPr>
        <p:spPr>
          <a:xfrm>
            <a:off x="8533049" y="2482993"/>
            <a:ext cx="31509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Circe" panose="020B0502020203020203" pitchFamily="34" charset="-52"/>
              </a:rPr>
              <a:t>Аренда рабочих мест, в том числе оборудованных техникой и местом хранения документов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Аренда переговорных, в т.ч. для ВКС</a:t>
            </a:r>
          </a:p>
          <a:p>
            <a:r>
              <a:rPr lang="ru-RU" sz="1300" dirty="0">
                <a:latin typeface="Circe" panose="020B0502020203020203" pitchFamily="34" charset="-52"/>
              </a:rPr>
              <a:t>Аренда площадок для проведения конференций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6EE89B1-4818-4FC7-8D03-89818213F972}"/>
              </a:ext>
            </a:extLst>
          </p:cNvPr>
          <p:cNvSpPr txBox="1"/>
          <p:nvPr/>
        </p:nvSpPr>
        <p:spPr>
          <a:xfrm>
            <a:off x="8877376" y="2025315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КОВОРКИНГ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F23E5330-34EA-447E-BA54-2AA5237B6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851" y="1997158"/>
            <a:ext cx="366711" cy="366711"/>
          </a:xfrm>
          <a:prstGeom prst="rect">
            <a:avLst/>
          </a:prstGeom>
        </p:spPr>
      </p:pic>
      <p:sp>
        <p:nvSpPr>
          <p:cNvPr id="102" name="Овал 101">
            <a:extLst>
              <a:ext uri="{FF2B5EF4-FFF2-40B4-BE49-F238E27FC236}">
                <a16:creationId xmlns:a16="http://schemas.microsoft.com/office/drawing/2014/main" id="{A368EF3F-D590-47EC-8268-6C3C2F61FF8C}"/>
              </a:ext>
            </a:extLst>
          </p:cNvPr>
          <p:cNvSpPr/>
          <p:nvPr/>
        </p:nvSpPr>
        <p:spPr>
          <a:xfrm>
            <a:off x="8475851" y="257252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id="{87B11738-B2E3-4619-9EF8-24DAA2FEC408}"/>
              </a:ext>
            </a:extLst>
          </p:cNvPr>
          <p:cNvSpPr/>
          <p:nvPr/>
        </p:nvSpPr>
        <p:spPr>
          <a:xfrm>
            <a:off x="8475851" y="3167089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id="{86BF3002-C20D-4BAF-BEBB-17490048AF82}"/>
              </a:ext>
            </a:extLst>
          </p:cNvPr>
          <p:cNvSpPr/>
          <p:nvPr/>
        </p:nvSpPr>
        <p:spPr>
          <a:xfrm>
            <a:off x="8475851" y="336484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>
            <a:extLst>
              <a:ext uri="{FF2B5EF4-FFF2-40B4-BE49-F238E27FC236}">
                <a16:creationId xmlns:a16="http://schemas.microsoft.com/office/drawing/2014/main" id="{7165FD9D-1F91-48A5-ABD8-A285DD687AE1}"/>
              </a:ext>
            </a:extLst>
          </p:cNvPr>
          <p:cNvSpPr/>
          <p:nvPr/>
        </p:nvSpPr>
        <p:spPr>
          <a:xfrm>
            <a:off x="4536217" y="2783856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Овал 134">
            <a:extLst>
              <a:ext uri="{FF2B5EF4-FFF2-40B4-BE49-F238E27FC236}">
                <a16:creationId xmlns:a16="http://schemas.microsoft.com/office/drawing/2014/main" id="{82F81F22-C1DD-4D4B-8858-8ECD51246D85}"/>
              </a:ext>
            </a:extLst>
          </p:cNvPr>
          <p:cNvSpPr/>
          <p:nvPr/>
        </p:nvSpPr>
        <p:spPr>
          <a:xfrm>
            <a:off x="4538533" y="3964418"/>
            <a:ext cx="73151" cy="73151"/>
          </a:xfrm>
          <a:prstGeom prst="ellips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19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B82FF50-C6A0-4719-977C-32AB077CA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626600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E74B36"/>
                </a:solidFill>
              </a:rPr>
              <a:t>Предприниматели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планирующие </a:t>
            </a:r>
            <a:br>
              <a:rPr lang="ru-RU" dirty="0"/>
            </a:br>
            <a:r>
              <a:rPr lang="ru-RU" dirty="0"/>
              <a:t>или работающие </a:t>
            </a:r>
            <a:r>
              <a:rPr lang="ru-RU" dirty="0">
                <a:solidFill>
                  <a:srgbClr val="E74B36"/>
                </a:solidFill>
              </a:rPr>
              <a:t>на экспорт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279399" y="2656468"/>
            <a:ext cx="36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СОПРОВОЖДЕНИЕ ЭКСПОРТНОГО КОНТРАКТА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4488840" y="2656468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ПОИСК И ПОДБОР ИНОСТРАННОГО ПОКУПАТЕЛЯ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8753476" y="4218492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ПРОВЕДЕНИЕ МЕЖДУНАРОДНЫХ БИЗНЕС-МИССИЙ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4488840" y="4218492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УЧАСТИЕ В МЕЖДУНАРОДНЫХ ВЫСТАВКАХ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8753475" y="2656468"/>
            <a:ext cx="357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irce" panose="020B0502020203020203" pitchFamily="34" charset="-52"/>
              </a:rPr>
              <a:t>E-COMMERCE</a:t>
            </a:r>
            <a:endParaRPr lang="ru-RU" sz="1400" dirty="0">
              <a:latin typeface="Circe" panose="020B0502020203020203" pitchFamily="34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304800" y="4218492"/>
            <a:ext cx="36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ПРОВЕДЕНИЕ МЕЖДУНАРОДНЫХ РЕВЕРСНЫХ БИЗНЕС-МИССИЙ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279399" y="5899236"/>
            <a:ext cx="8710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КОМПЛЕКСНЫЕ ПРОГРАММЫ ПО РАЗВИТИЮ ЭКСПОРТА (ОБРАЗОВАНИЕ)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9D1D8D-84EA-4CFD-AFD5-5DA6663EA899}"/>
              </a:ext>
            </a:extLst>
          </p:cNvPr>
          <p:cNvSpPr/>
          <p:nvPr/>
        </p:nvSpPr>
        <p:spPr>
          <a:xfrm>
            <a:off x="371475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1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EABF18B-E57D-4AEC-A7F1-E3A6481248EC}"/>
              </a:ext>
            </a:extLst>
          </p:cNvPr>
          <p:cNvSpPr/>
          <p:nvPr/>
        </p:nvSpPr>
        <p:spPr>
          <a:xfrm>
            <a:off x="4598670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2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0921C85-E4AF-49F3-8338-5FAF154259AC}"/>
              </a:ext>
            </a:extLst>
          </p:cNvPr>
          <p:cNvSpPr/>
          <p:nvPr/>
        </p:nvSpPr>
        <p:spPr>
          <a:xfrm>
            <a:off x="8854147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3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5ED370C-49A4-4DA7-9BC1-82A10C4BAB79}"/>
              </a:ext>
            </a:extLst>
          </p:cNvPr>
          <p:cNvSpPr/>
          <p:nvPr/>
        </p:nvSpPr>
        <p:spPr>
          <a:xfrm>
            <a:off x="371475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4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E5F41C1-120B-4AA8-B7B4-54B496E70A42}"/>
              </a:ext>
            </a:extLst>
          </p:cNvPr>
          <p:cNvSpPr/>
          <p:nvPr/>
        </p:nvSpPr>
        <p:spPr>
          <a:xfrm>
            <a:off x="4598670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5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8058C5A-58A5-465E-8959-6214C19661F3}"/>
              </a:ext>
            </a:extLst>
          </p:cNvPr>
          <p:cNvSpPr/>
          <p:nvPr/>
        </p:nvSpPr>
        <p:spPr>
          <a:xfrm>
            <a:off x="8854147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6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C66B278-F290-4858-A7F3-A01394BCA8F6}"/>
              </a:ext>
            </a:extLst>
          </p:cNvPr>
          <p:cNvSpPr/>
          <p:nvPr/>
        </p:nvSpPr>
        <p:spPr>
          <a:xfrm>
            <a:off x="371475" y="5235457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67404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B4EE47C-2833-43DE-9378-1AE3F395A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8670925" cy="460375"/>
          </a:xfrm>
        </p:spPr>
        <p:txBody>
          <a:bodyPr/>
          <a:lstStyle/>
          <a:p>
            <a:r>
              <a:rPr lang="ru-RU" dirty="0"/>
              <a:t>Как получить поддержку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9626D6E-36A9-474A-9B76-42E732C2AEDC}"/>
              </a:ext>
            </a:extLst>
          </p:cNvPr>
          <p:cNvGrpSpPr/>
          <p:nvPr/>
        </p:nvGrpSpPr>
        <p:grpSpPr>
          <a:xfrm>
            <a:off x="4726699" y="1265950"/>
            <a:ext cx="2738600" cy="2738600"/>
            <a:chOff x="4726699" y="2059700"/>
            <a:chExt cx="2738600" cy="2738600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50131D4-A40D-4431-AED4-32A2A64366F8}"/>
                </a:ext>
              </a:extLst>
            </p:cNvPr>
            <p:cNvSpPr/>
            <p:nvPr/>
          </p:nvSpPr>
          <p:spPr>
            <a:xfrm>
              <a:off x="4726699" y="2059700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689297C-E28F-4B70-9EC1-67DF6ACD1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797" y="2209797"/>
              <a:ext cx="2438405" cy="2438405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2086A8C-24CA-4657-ADA0-8719102C5118}"/>
              </a:ext>
            </a:extLst>
          </p:cNvPr>
          <p:cNvGrpSpPr/>
          <p:nvPr/>
        </p:nvGrpSpPr>
        <p:grpSpPr>
          <a:xfrm>
            <a:off x="8975725" y="1265948"/>
            <a:ext cx="2738600" cy="2738600"/>
            <a:chOff x="8254875" y="2059698"/>
            <a:chExt cx="2738600" cy="2738600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DBA80E0-B66F-4D6A-B97E-B408D92180FD}"/>
                </a:ext>
              </a:extLst>
            </p:cNvPr>
            <p:cNvSpPr/>
            <p:nvPr/>
          </p:nvSpPr>
          <p:spPr>
            <a:xfrm>
              <a:off x="8254875" y="2059698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74DC987-B36E-4A98-8155-E16B4CDD5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8014" y="2209796"/>
              <a:ext cx="2432323" cy="2438404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F1E4D0E-228A-40C3-851D-E47389690077}"/>
              </a:ext>
            </a:extLst>
          </p:cNvPr>
          <p:cNvGrpSpPr/>
          <p:nvPr/>
        </p:nvGrpSpPr>
        <p:grpSpPr>
          <a:xfrm>
            <a:off x="512600" y="1288808"/>
            <a:ext cx="2738600" cy="2738600"/>
            <a:chOff x="442037" y="2082558"/>
            <a:chExt cx="2738600" cy="2738600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24C58783-EEA6-4174-958A-564649B5E7AD}"/>
                </a:ext>
              </a:extLst>
            </p:cNvPr>
            <p:cNvSpPr/>
            <p:nvPr/>
          </p:nvSpPr>
          <p:spPr>
            <a:xfrm>
              <a:off x="442037" y="2082558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1E70CA2-2ACD-4894-9863-ABDC789F2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08" y="2209798"/>
              <a:ext cx="2423259" cy="2438404"/>
            </a:xfrm>
            <a:prstGeom prst="rect">
              <a:avLst/>
            </a:prstGeom>
          </p:spPr>
        </p:pic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5B58F56-7C1B-4C16-8088-19908F5AB448}"/>
              </a:ext>
            </a:extLst>
          </p:cNvPr>
          <p:cNvSpPr/>
          <p:nvPr/>
        </p:nvSpPr>
        <p:spPr>
          <a:xfrm>
            <a:off x="512601" y="4151895"/>
            <a:ext cx="2738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Звонок на единую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горячую линию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01DD592-1763-4174-BED0-BCE1D518FE35}"/>
              </a:ext>
            </a:extLst>
          </p:cNvPr>
          <p:cNvSpPr/>
          <p:nvPr/>
        </p:nvSpPr>
        <p:spPr>
          <a:xfrm>
            <a:off x="4382648" y="4154647"/>
            <a:ext cx="3426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Обращение 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«Получить поддержку» на сайте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85349AC-CBAE-4083-B600-E40AA26191C8}"/>
              </a:ext>
            </a:extLst>
          </p:cNvPr>
          <p:cNvSpPr/>
          <p:nvPr/>
        </p:nvSpPr>
        <p:spPr>
          <a:xfrm>
            <a:off x="8631674" y="4151895"/>
            <a:ext cx="3426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Личное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обращение в Центр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B1CE24B-2775-4D43-910C-3662BE832E03}"/>
              </a:ext>
            </a:extLst>
          </p:cNvPr>
          <p:cNvSpPr/>
          <p:nvPr/>
        </p:nvSpPr>
        <p:spPr>
          <a:xfrm>
            <a:off x="512600" y="4757746"/>
            <a:ext cx="273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ED5539"/>
                </a:solidFill>
                <a:latin typeface="Circe Light" panose="020B0402020203020203" pitchFamily="34" charset="-52"/>
                <a:cs typeface="Times New Roman" pitchFamily="18" charset="0"/>
              </a:rPr>
              <a:t>8 (3952) 202-102 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0BFBF95-2404-4AE3-A455-752ACF34D333}"/>
              </a:ext>
            </a:extLst>
          </p:cNvPr>
          <p:cNvSpPr/>
          <p:nvPr/>
        </p:nvSpPr>
        <p:spPr>
          <a:xfrm>
            <a:off x="4382647" y="4760498"/>
            <a:ext cx="3426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ED5539"/>
                </a:solidFill>
                <a:latin typeface="Circe Light" panose="020B0402020203020203" pitchFamily="34" charset="-52"/>
                <a:cs typeface="Times New Roman" pitchFamily="18" charset="0"/>
              </a:rPr>
              <a:t>www.mb38.ru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FC896A4-1C94-4F7A-9171-17689598A117}"/>
              </a:ext>
            </a:extLst>
          </p:cNvPr>
          <p:cNvSpPr/>
          <p:nvPr/>
        </p:nvSpPr>
        <p:spPr>
          <a:xfrm>
            <a:off x="8631673" y="4757746"/>
            <a:ext cx="3426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ED5539"/>
                </a:solidFill>
                <a:latin typeface="Circe Light" panose="020B0402020203020203" pitchFamily="34" charset="-52"/>
                <a:cs typeface="Times New Roman" pitchFamily="18" charset="0"/>
              </a:rPr>
              <a:t> ул. Рабочая 2«А» / 4, 1 этаж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5334A09-4396-4162-BEF6-849BA5DB5C37}"/>
              </a:ext>
            </a:extLst>
          </p:cNvPr>
          <p:cNvCxnSpPr/>
          <p:nvPr/>
        </p:nvCxnSpPr>
        <p:spPr>
          <a:xfrm>
            <a:off x="371475" y="5268776"/>
            <a:ext cx="11449050" cy="0"/>
          </a:xfrm>
          <a:prstGeom prst="line">
            <a:avLst/>
          </a:prstGeom>
          <a:ln w="12700">
            <a:solidFill>
              <a:srgbClr val="BF9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>
            <a:extLst>
              <a:ext uri="{FF2B5EF4-FFF2-40B4-BE49-F238E27FC236}">
                <a16:creationId xmlns:a16="http://schemas.microsoft.com/office/drawing/2014/main" id="{C54D2EA7-BFD9-4DEB-AA9F-A928D596B0CA}"/>
              </a:ext>
            </a:extLst>
          </p:cNvPr>
          <p:cNvSpPr/>
          <p:nvPr/>
        </p:nvSpPr>
        <p:spPr>
          <a:xfrm>
            <a:off x="4620261" y="5608681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F30AF41-ABE1-4BFC-8DE4-595CF8E768B0}"/>
              </a:ext>
            </a:extLst>
          </p:cNvPr>
          <p:cNvSpPr/>
          <p:nvPr/>
        </p:nvSpPr>
        <p:spPr>
          <a:xfrm>
            <a:off x="198488" y="5732451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Консультации по вопросам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ведения 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rce" panose="020B0502020203020203" pitchFamily="34" charset="-52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irce" panose="020B0502020203020203" pitchFamily="34" charset="-52"/>
                <a:cs typeface="Times New Roman" pitchFamily="18" charset="0"/>
              </a:rPr>
              <a:t>п</a:t>
            </a:r>
            <a:r>
              <a:rPr kumimoji="0" lang="ru-RU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редпринимательской</a:t>
            </a:r>
            <a:r>
              <a:rPr lang="en-US" sz="1400" dirty="0">
                <a:solidFill>
                  <a:prstClr val="black"/>
                </a:solidFill>
                <a:latin typeface="Circe" panose="020B0502020203020203" pitchFamily="34" charset="-52"/>
                <a:cs typeface="Times New Roman" pitchFamily="18" charset="0"/>
              </a:rPr>
              <a:t>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деятельности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A42D9822-0843-46B6-B18C-974337C01C02}"/>
              </a:ext>
            </a:extLst>
          </p:cNvPr>
          <p:cNvSpPr/>
          <p:nvPr/>
        </p:nvSpPr>
        <p:spPr>
          <a:xfrm>
            <a:off x="10367168" y="5600638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BF46DB3-96D8-40DC-BD32-E8E4FD7D4F41}"/>
              </a:ext>
            </a:extLst>
          </p:cNvPr>
          <p:cNvSpPr/>
          <p:nvPr/>
        </p:nvSpPr>
        <p:spPr>
          <a:xfrm>
            <a:off x="5929678" y="5730597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Предоставление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гарантийной поддержки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E8010681-88A3-4C8A-BA48-DA643FBF6F8B}"/>
              </a:ext>
            </a:extLst>
          </p:cNvPr>
          <p:cNvSpPr/>
          <p:nvPr/>
        </p:nvSpPr>
        <p:spPr>
          <a:xfrm>
            <a:off x="1754666" y="5589648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157EF199-5D32-4ABE-9F8D-9FA7C44F01A7}"/>
              </a:ext>
            </a:extLst>
          </p:cNvPr>
          <p:cNvSpPr/>
          <p:nvPr/>
        </p:nvSpPr>
        <p:spPr>
          <a:xfrm>
            <a:off x="8810990" y="5731524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Консультации по антикризисным мерам поддержки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A612E7EC-0C5B-4656-9FB8-CCDBDF553542}"/>
              </a:ext>
            </a:extLst>
          </p:cNvPr>
          <p:cNvSpPr/>
          <p:nvPr/>
        </p:nvSpPr>
        <p:spPr>
          <a:xfrm>
            <a:off x="7485856" y="5606336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C1F04B08-018D-44B4-846A-99F0990630DD}"/>
              </a:ext>
            </a:extLst>
          </p:cNvPr>
          <p:cNvSpPr/>
          <p:nvPr/>
        </p:nvSpPr>
        <p:spPr>
          <a:xfrm>
            <a:off x="3049953" y="5731524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Подбор источника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финансирования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664480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B4EE47C-2833-43DE-9378-1AE3F395A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8670925" cy="460375"/>
          </a:xfrm>
        </p:spPr>
        <p:txBody>
          <a:bodyPr/>
          <a:lstStyle/>
          <a:p>
            <a:r>
              <a:rPr lang="ru-RU" dirty="0"/>
              <a:t>Форум предпринимателей </a:t>
            </a:r>
            <a:br>
              <a:rPr lang="en-US" dirty="0"/>
            </a:br>
            <a:r>
              <a:rPr lang="ru-RU" dirty="0"/>
              <a:t>«Бизнес в условиях современности»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4A16E9-F2A4-D17C-8F80-429847351228}"/>
              </a:ext>
            </a:extLst>
          </p:cNvPr>
          <p:cNvSpPr txBox="1"/>
          <p:nvPr/>
        </p:nvSpPr>
        <p:spPr>
          <a:xfrm>
            <a:off x="279399" y="1338656"/>
            <a:ext cx="3667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E74B36"/>
                </a:solidFill>
                <a:latin typeface="Circe" panose="020B0502020203020203" pitchFamily="34" charset="-52"/>
              </a:rPr>
              <a:t>26 МАЯ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4744F61-2BCB-95D2-6AC2-B17B4C083A7F}"/>
              </a:ext>
            </a:extLst>
          </p:cNvPr>
          <p:cNvGraphicFramePr>
            <a:graphicFrameLocks noGrp="1"/>
          </p:cNvGraphicFramePr>
          <p:nvPr/>
        </p:nvGraphicFramePr>
        <p:xfrm>
          <a:off x="371475" y="1707988"/>
          <a:ext cx="11449049" cy="47971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1125">
                  <a:extLst>
                    <a:ext uri="{9D8B030D-6E8A-4147-A177-3AD203B41FA5}">
                      <a16:colId xmlns:a16="http://schemas.microsoft.com/office/drawing/2014/main" val="425955041"/>
                    </a:ext>
                  </a:extLst>
                </a:gridCol>
                <a:gridCol w="3117080">
                  <a:extLst>
                    <a:ext uri="{9D8B030D-6E8A-4147-A177-3AD203B41FA5}">
                      <a16:colId xmlns:a16="http://schemas.microsoft.com/office/drawing/2014/main" val="394195873"/>
                    </a:ext>
                  </a:extLst>
                </a:gridCol>
                <a:gridCol w="3286408">
                  <a:extLst>
                    <a:ext uri="{9D8B030D-6E8A-4147-A177-3AD203B41FA5}">
                      <a16:colId xmlns:a16="http://schemas.microsoft.com/office/drawing/2014/main" val="766010345"/>
                    </a:ext>
                  </a:extLst>
                </a:gridCol>
                <a:gridCol w="394636">
                  <a:extLst>
                    <a:ext uri="{9D8B030D-6E8A-4147-A177-3AD203B41FA5}">
                      <a16:colId xmlns:a16="http://schemas.microsoft.com/office/drawing/2014/main" val="3608488812"/>
                    </a:ext>
                  </a:extLst>
                </a:gridCol>
                <a:gridCol w="2127183">
                  <a:extLst>
                    <a:ext uri="{9D8B030D-6E8A-4147-A177-3AD203B41FA5}">
                      <a16:colId xmlns:a16="http://schemas.microsoft.com/office/drawing/2014/main" val="2477405177"/>
                    </a:ext>
                  </a:extLst>
                </a:gridCol>
                <a:gridCol w="1492617">
                  <a:extLst>
                    <a:ext uri="{9D8B030D-6E8A-4147-A177-3AD203B41FA5}">
                      <a16:colId xmlns:a16="http://schemas.microsoft.com/office/drawing/2014/main" val="3694322936"/>
                    </a:ext>
                  </a:extLst>
                </a:gridCol>
              </a:tblGrid>
              <a:tr h="342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Время проведения</a:t>
                      </a:r>
                      <a:endParaRPr lang="ru-RU" sz="1100" b="1" i="0" u="none" strike="noStrike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E74B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Коворкинг</a:t>
                      </a:r>
                      <a:endParaRPr lang="ru-RU" sz="1100" b="1" i="0" u="none" strike="noStrike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E74B3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114 переговорная </a:t>
                      </a:r>
                      <a:endParaRPr lang="ru-RU" sz="1100" b="1" i="0" u="none" strike="noStrike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E74B3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112 переговорная 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E74B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Конференц-зал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E74B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216087"/>
                  </a:ext>
                </a:extLst>
              </a:tr>
              <a:tr h="174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irce" panose="020B0502020203020203" pitchFamily="34" charset="-52"/>
                        </a:rPr>
                        <a:t>09:00-10:00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CD9B6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Регистрация. Приветственный кофе брейк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extLst>
                  <a:ext uri="{0D108BD9-81ED-4DB2-BD59-A6C34878D82A}">
                    <a16:rowId xmlns:a16="http://schemas.microsoft.com/office/drawing/2014/main" val="473129219"/>
                  </a:ext>
                </a:extLst>
              </a:tr>
              <a:tr h="115868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100" u="none" strike="noStrike">
                          <a:effectLst/>
                          <a:latin typeface="Circe" panose="020B0502020203020203" pitchFamily="34" charset="-52"/>
                        </a:rPr>
                        <a:t>10:00 - 11:00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Пленарное заседание "Горизонты развития промышленности" 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Спикеры: (по согласованию) Руслан Ситников, Наталья Гершун, Алла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Маер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(Российская школа экспорта,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фед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. спикер), Андреев А.Н. (Ассоциация кластеров и технопарков России)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Консультационный пункт инфраструктуры поддержки предпринимателей. Консультанты: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Минэконом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Иркутской области, КРИО, ФРП, ФМК, Центр "Мой бизнес"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Консультационный пункт по социальному контракту.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Консультационный пункт по социальному контракту.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10:00 - 19:00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Образовательное мероприятие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в сфере моды, легкой промышленности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и креативных индустрий.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Спикер: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Beinopen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667996"/>
                  </a:ext>
                </a:extLst>
              </a:tr>
              <a:tr h="1187453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11:15 - 13:00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Круглый стол «Экспорт в условиях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санкционного давления».                      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Модератор: Алла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Гершевна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Маер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.    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Спикеры: ТПП, РАСПП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Мастер-класс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"Технопарки и промпарки - развитие".  Спикер: Ассоциация кластеров и технопарков России.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Участники: Ангарский технопарк, Усольский технопарк, ООО "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Медтехсервис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", ООО "Иркутский мясокомбинат", ООО  "Ангара-реактив"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809133"/>
                  </a:ext>
                </a:extLst>
              </a:tr>
              <a:tr h="174072">
                <a:tc gridSpan="3">
                  <a:txBody>
                    <a:bodyPr/>
                    <a:lstStyle/>
                    <a:p>
                      <a:pPr marL="72000"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Кофе брейк</a:t>
                      </a:r>
                      <a:endParaRPr lang="ru-RU" sz="1100" b="1" i="1" u="none" strike="noStrike" dirty="0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5E34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l" fontAlgn="ctr"/>
                      <a:endParaRPr lang="ru-RU" sz="1100" b="1" i="1" u="none" strike="noStrike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17295"/>
                  </a:ext>
                </a:extLst>
              </a:tr>
              <a:tr h="660228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14:00 - 16:00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Маркетинг и продвижение: жизнь без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инстаграмма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.                     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Спикер: Владимир Лоцман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Круглый стол «Выход на новые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экспортные рынки».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Модератор: Алла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Гершевна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Маер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.          </a:t>
                      </a:r>
                    </a:p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Спикер: Куликова Мария Владимировна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l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725340"/>
                  </a:ext>
                </a:extLst>
              </a:tr>
              <a:tr h="174072">
                <a:tc gridSpan="5">
                  <a:txBody>
                    <a:bodyPr/>
                    <a:lstStyle/>
                    <a:p>
                      <a:pPr marL="72000"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Circe" panose="020B0502020203020203" pitchFamily="34" charset="-52"/>
                        </a:rPr>
                        <a:t>Кофе брейк</a:t>
                      </a:r>
                      <a:endParaRPr lang="ru-RU" sz="1100" b="1" i="1" u="none" strike="noStrike" dirty="0">
                        <a:solidFill>
                          <a:schemeClr val="bg1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5E34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80120"/>
                  </a:ext>
                </a:extLst>
              </a:tr>
              <a:tr h="910161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16:30 - 18:00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Создание бренда, культурный код территории.                                  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Спикер: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Гомбо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Зориктуев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Личность и развитие.     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Спикер: Денис Бражник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Туризм: обязательная сертификация гидов и экскурсоводов. Спикеры: Агентство по туризму Иркутской области, Министерство туризма </a:t>
                      </a:r>
                      <a:b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респ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. Бурятии, Ростуризм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Туризм: обязательная сертификация гидов и экскурсоводов. Спикеры: Агентство по туризму Иркутской области, Министерство туризма </a:t>
                      </a:r>
                      <a:r>
                        <a:rPr lang="ru-RU" sz="1100" u="none" strike="noStrike" dirty="0" err="1">
                          <a:effectLst/>
                          <a:latin typeface="Circe" panose="020B0502020203020203" pitchFamily="34" charset="-52"/>
                        </a:rPr>
                        <a:t>респ</a:t>
                      </a:r>
                      <a:r>
                        <a:rPr lang="ru-RU" sz="1100" u="none" strike="noStrike" dirty="0">
                          <a:effectLst/>
                          <a:latin typeface="Circe" panose="020B0502020203020203" pitchFamily="34" charset="-52"/>
                        </a:rPr>
                        <a:t>. Бурятии, Ростуризм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5137" marR="5137" marT="5137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59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591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B4EE47C-2833-43DE-9378-1AE3F395A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8670925" cy="460375"/>
          </a:xfrm>
        </p:spPr>
        <p:txBody>
          <a:bodyPr/>
          <a:lstStyle/>
          <a:p>
            <a:r>
              <a:rPr lang="ru-RU" dirty="0"/>
              <a:t>Мероприятия, приуроченные </a:t>
            </a:r>
            <a:br>
              <a:rPr lang="ru-RU" dirty="0"/>
            </a:br>
            <a:r>
              <a:rPr lang="ru-RU" dirty="0"/>
              <a:t>Дню российского предпринимательства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2A3ED31-D0FC-675A-CAE7-DA3BA299B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240777"/>
              </p:ext>
            </p:extLst>
          </p:nvPr>
        </p:nvGraphicFramePr>
        <p:xfrm>
          <a:off x="371475" y="1366787"/>
          <a:ext cx="11449050" cy="5122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933">
                  <a:extLst>
                    <a:ext uri="{9D8B030D-6E8A-4147-A177-3AD203B41FA5}">
                      <a16:colId xmlns:a16="http://schemas.microsoft.com/office/drawing/2014/main" val="2575774190"/>
                    </a:ext>
                  </a:extLst>
                </a:gridCol>
                <a:gridCol w="2483318">
                  <a:extLst>
                    <a:ext uri="{9D8B030D-6E8A-4147-A177-3AD203B41FA5}">
                      <a16:colId xmlns:a16="http://schemas.microsoft.com/office/drawing/2014/main" val="128982314"/>
                    </a:ext>
                  </a:extLst>
                </a:gridCol>
                <a:gridCol w="2081033">
                  <a:extLst>
                    <a:ext uri="{9D8B030D-6E8A-4147-A177-3AD203B41FA5}">
                      <a16:colId xmlns:a16="http://schemas.microsoft.com/office/drawing/2014/main" val="3503180785"/>
                    </a:ext>
                  </a:extLst>
                </a:gridCol>
                <a:gridCol w="2154083">
                  <a:extLst>
                    <a:ext uri="{9D8B030D-6E8A-4147-A177-3AD203B41FA5}">
                      <a16:colId xmlns:a16="http://schemas.microsoft.com/office/drawing/2014/main" val="4094149656"/>
                    </a:ext>
                  </a:extLst>
                </a:gridCol>
                <a:gridCol w="2127183">
                  <a:extLst>
                    <a:ext uri="{9D8B030D-6E8A-4147-A177-3AD203B41FA5}">
                      <a16:colId xmlns:a16="http://schemas.microsoft.com/office/drawing/2014/main" val="2099102018"/>
                    </a:ext>
                  </a:extLst>
                </a:gridCol>
                <a:gridCol w="1752500">
                  <a:extLst>
                    <a:ext uri="{9D8B030D-6E8A-4147-A177-3AD203B41FA5}">
                      <a16:colId xmlns:a16="http://schemas.microsoft.com/office/drawing/2014/main" val="789098204"/>
                    </a:ext>
                  </a:extLst>
                </a:gridCol>
              </a:tblGrid>
              <a:tr h="23470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Форум мастеров и ремесленников Иркутской области.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rgbClr val="E74B3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72000" algn="ctr" fontAlgn="ctr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Женский форум.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"Семья, здоровье, карьера, хобби". Какое слово лишнее?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292934"/>
                  </a:ext>
                </a:extLst>
              </a:tr>
              <a:tr h="223709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9:00 - 10:30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Легализация предпринимательской деятельности в области креативных индустрий: выход бизнеса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хендмейдеров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 «из тени», легализация отношений с государством: легко и выгодно. Спикеры:  Диляра Окладникова, руководитель Центра «Мой-Бизнес»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Александр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Откидач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, PR-специалист, самозанятый с 2020 года,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Галина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Откидач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, ремесленник, самозанятый с 2021 года,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Каналы рекламы. Список бесплатных возможностей, которыми нужно воспользоваться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в первую очередь.  Спикер: Александр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Откидач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, PR-специалист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«Упаковка и позиционирование продукции»,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«Навыки продаж: методы увеличения объема производства и продаж»  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Спикер: Яна Варшавская Бизнес-консультант в области развития компаний, продаж и коммуникаций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Создание фото- и видео-контента.  Спикер: Наталия Казакова- профессиональный фотограф, в профессии более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10 лет.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09" marR="4509" marT="4509" marB="0" anchor="ctr"/>
                </a:tc>
                <a:extLst>
                  <a:ext uri="{0D108BD9-81ED-4DB2-BD59-A6C34878D82A}">
                    <a16:rowId xmlns:a16="http://schemas.microsoft.com/office/drawing/2014/main" val="2118502348"/>
                  </a:ext>
                </a:extLst>
              </a:tr>
              <a:tr h="17905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10:30 - 12:00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 Целевые аудитории, выбор ниши реализации продукции: основы работы на торговых интернет- площадках, в том числе маркетплейсах. Спикер: Игорь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Хаметов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, CEO (директор) ООО «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Ирмаг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», эксперт в сфере интернет-торговли с 2014 года, Максим Григорьев, руководитель агентства по продвижению в социальных сетях «Media Lab».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Бухгалтерский учет и налогообложение. Спикер: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Свистова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 Ирина Николаевна бизнес-консультант.      </a:t>
                      </a:r>
                    </a:p>
                    <a:p>
                      <a:pPr marL="72000" algn="l" fontAlgn="t"/>
                      <a:endParaRPr lang="ru-RU" sz="1050" u="none" strike="noStrike" dirty="0">
                        <a:effectLst/>
                        <a:latin typeface="Circe" panose="020B0502020203020203" pitchFamily="34" charset="-52"/>
                      </a:endParaRPr>
                    </a:p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Ценообразование на рынке на производимую продукцию. Спикер: Демиденко Сергей Владимирович  Руководитель ЦКР Центр «Мой бизнес»,   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 Сотрудничество со СМИ и региональными органами исполнительной власти Спикер: Александр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Откидач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, PR-специалист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 Актуальные конкурсы, премии 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и меры поддержки в России для мастеров. Спикер: Андрей </a:t>
                      </a:r>
                      <a:r>
                        <a:rPr lang="ru-RU" sz="1050" u="none" strike="noStrike" dirty="0" err="1">
                          <a:effectLst/>
                          <a:latin typeface="Circe" panose="020B0502020203020203" pitchFamily="34" charset="-52"/>
                        </a:rPr>
                        <a:t>Бабак</a:t>
                      </a: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- возглавлял отдел по развитию НКО в ОГКУ «Ресурсный центр по поддержке НКО Иркутской области».,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 Меры поддержки Центра «Мой бизнес». Спикер: Диляра Окладникова- директор  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Центра «Мой бизнес»</a:t>
                      </a:r>
                      <a:endParaRPr lang="ru-RU" sz="1050" b="0" i="1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09" marR="4509" marT="4509" marB="0" anchor="ctr"/>
                </a:tc>
                <a:extLst>
                  <a:ext uri="{0D108BD9-81ED-4DB2-BD59-A6C34878D82A}">
                    <a16:rowId xmlns:a16="http://schemas.microsoft.com/office/drawing/2014/main" val="1139403534"/>
                  </a:ext>
                </a:extLst>
              </a:tr>
              <a:tr h="8605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12:00 - 13:00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rgbClr val="CD9B6A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>
                          <a:effectLst/>
                          <a:latin typeface="Circe" panose="020B0502020203020203" pitchFamily="34" charset="-52"/>
                        </a:rPr>
                        <a:t>Круглый стол: «Изделия ремесленников для развития туристической отрасли Иркутской области»  Спикеры уточняются.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Круглый стол «Продажи круглый год! Лучшие практики продажи сувенирной продукции «вне сезон». Спикеры уточняются.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Круглый стол «Выйти </a:t>
                      </a:r>
                      <a:b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</a:br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из темы. Основные опасения ремесленников при регистрации самозанятым и ИП». Спикеры уточняются.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u="none" strike="noStrike" dirty="0">
                          <a:effectLst/>
                          <a:latin typeface="Circe" panose="020B0502020203020203" pitchFamily="34" charset="-52"/>
                        </a:rPr>
                        <a:t>Круглый стол уточняется.  Спикеры уточняются.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irce" panose="020B0502020203020203" pitchFamily="34" charset="-52"/>
                      </a:endParaRPr>
                    </a:p>
                  </a:txBody>
                  <a:tcPr marL="4509" marR="4509" marT="4509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09" marR="4509" marT="4509" marB="0" anchor="ctr"/>
                </a:tc>
                <a:extLst>
                  <a:ext uri="{0D108BD9-81ED-4DB2-BD59-A6C34878D82A}">
                    <a16:rowId xmlns:a16="http://schemas.microsoft.com/office/drawing/2014/main" val="1109333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332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CF082E02-9462-40D5-9640-3C569D5E7C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6699" y="2543554"/>
            <a:ext cx="7269163" cy="587375"/>
          </a:xfrm>
        </p:spPr>
        <p:txBody>
          <a:bodyPr/>
          <a:lstStyle/>
          <a:p>
            <a:r>
              <a:rPr lang="ru-RU" sz="4800" dirty="0"/>
              <a:t>Спасибо за внимание!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B4F636-679A-42B0-9DD1-9DE3CE329829}"/>
              </a:ext>
            </a:extLst>
          </p:cNvPr>
          <p:cNvSpPr/>
          <p:nvPr/>
        </p:nvSpPr>
        <p:spPr>
          <a:xfrm>
            <a:off x="0" y="4000500"/>
            <a:ext cx="2848708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635CEC-8661-484B-BE7D-C1C43B81A501}"/>
              </a:ext>
            </a:extLst>
          </p:cNvPr>
          <p:cNvSpPr txBox="1"/>
          <p:nvPr/>
        </p:nvSpPr>
        <p:spPr>
          <a:xfrm>
            <a:off x="266699" y="3405231"/>
            <a:ext cx="4364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г. Иркутск, ул. Рабочая, 2А/4, 1 этаж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+7 (3952) 202-102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info@mb38.ru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www.mb38.ru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84B9B1-1688-40D5-9476-934E76D07AB9}"/>
              </a:ext>
            </a:extLst>
          </p:cNvPr>
          <p:cNvSpPr txBox="1"/>
          <p:nvPr/>
        </p:nvSpPr>
        <p:spPr>
          <a:xfrm>
            <a:off x="285488" y="6109679"/>
            <a:ext cx="12219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Вконтакте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B70A59-A1BB-45F3-847A-C1B37355950F}"/>
              </a:ext>
            </a:extLst>
          </p:cNvPr>
          <p:cNvSpPr txBox="1"/>
          <p:nvPr/>
        </p:nvSpPr>
        <p:spPr>
          <a:xfrm>
            <a:off x="1784515" y="6109679"/>
            <a:ext cx="17420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Одноклассники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59796F-4AF9-4D59-9FF9-A442C2CA1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149" y="5081954"/>
            <a:ext cx="1038779" cy="103877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F669B3-4CDA-43D6-A227-78B300CAA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280" y="5062132"/>
            <a:ext cx="1029638" cy="10296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397BF3-EC2F-4612-AAC7-A88C0536DC0E}"/>
              </a:ext>
            </a:extLst>
          </p:cNvPr>
          <p:cNvSpPr txBox="1"/>
          <p:nvPr/>
        </p:nvSpPr>
        <p:spPr>
          <a:xfrm>
            <a:off x="3545076" y="6109679"/>
            <a:ext cx="17420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YouTube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C6AFF0-BD5C-42A9-AB4D-9FB77E2CA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270" y="5081954"/>
            <a:ext cx="1038779" cy="103877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F6F782F-946C-476C-952F-3AEAF6EC1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7532" y="5066111"/>
            <a:ext cx="1038779" cy="103877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B64A839-FDC3-4B3F-A1CD-F810B69A3BE5}"/>
              </a:ext>
            </a:extLst>
          </p:cNvPr>
          <p:cNvSpPr txBox="1"/>
          <p:nvPr/>
        </p:nvSpPr>
        <p:spPr>
          <a:xfrm>
            <a:off x="9214652" y="6109679"/>
            <a:ext cx="9845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Viber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D312B9B-F6CF-451D-AE38-9FA9687C9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2401" y="5074649"/>
            <a:ext cx="1038779" cy="103877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B57C65C-FAE4-48DA-9135-B61257D196AF}"/>
              </a:ext>
            </a:extLst>
          </p:cNvPr>
          <p:cNvSpPr txBox="1"/>
          <p:nvPr/>
        </p:nvSpPr>
        <p:spPr>
          <a:xfrm>
            <a:off x="7122617" y="6109679"/>
            <a:ext cx="1742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Telegram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 канал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для самозанятых 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D660CE-0605-491C-BAFF-5743FE243648}"/>
              </a:ext>
            </a:extLst>
          </p:cNvPr>
          <p:cNvSpPr txBox="1"/>
          <p:nvPr/>
        </p:nvSpPr>
        <p:spPr>
          <a:xfrm>
            <a:off x="5364729" y="6115197"/>
            <a:ext cx="16280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Telegram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 канал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Центра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029AE1-F8A1-41E9-A2D6-0A141243C5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993" y="5105907"/>
            <a:ext cx="1031473" cy="103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98973"/>
      </p:ext>
    </p:extLst>
  </p:cSld>
  <p:clrMapOvr>
    <a:masterClrMapping/>
  </p:clrMapOvr>
</p:sld>
</file>

<file path=ppt/theme/theme1.xml><?xml version="1.0" encoding="utf-8"?>
<a:theme xmlns:a="http://schemas.openxmlformats.org/drawingml/2006/main" name="Мой Бизнес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1382</Words>
  <Application>Microsoft Office PowerPoint</Application>
  <PresentationFormat>Широкоэкранный</PresentationFormat>
  <Paragraphs>221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Circe Bold</vt:lpstr>
      <vt:lpstr>Arial</vt:lpstr>
      <vt:lpstr>Circe Extra Bold</vt:lpstr>
      <vt:lpstr>Circe</vt:lpstr>
      <vt:lpstr>Circe Light</vt:lpstr>
      <vt:lpstr>Calibri</vt:lpstr>
      <vt:lpstr>Мой Бизнес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Сергеевна Медякова</dc:creator>
  <cp:lastModifiedBy>Alexander Sh</cp:lastModifiedBy>
  <cp:revision>33</cp:revision>
  <dcterms:modified xsi:type="dcterms:W3CDTF">2022-05-14T16:40:20Z</dcterms:modified>
</cp:coreProperties>
</file>