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1" r:id="rId1"/>
  </p:sldMasterIdLst>
  <p:notesMasterIdLst>
    <p:notesMasterId r:id="rId16"/>
  </p:notesMasterIdLst>
  <p:handoutMasterIdLst>
    <p:handoutMasterId r:id="rId17"/>
  </p:handoutMasterIdLst>
  <p:sldIdLst>
    <p:sldId id="385" r:id="rId2"/>
    <p:sldId id="391" r:id="rId3"/>
    <p:sldId id="482" r:id="rId4"/>
    <p:sldId id="524" r:id="rId5"/>
    <p:sldId id="520" r:id="rId6"/>
    <p:sldId id="526" r:id="rId7"/>
    <p:sldId id="528" r:id="rId8"/>
    <p:sldId id="495" r:id="rId9"/>
    <p:sldId id="500" r:id="rId10"/>
    <p:sldId id="502" r:id="rId11"/>
    <p:sldId id="503" r:id="rId12"/>
    <p:sldId id="527" r:id="rId13"/>
    <p:sldId id="525" r:id="rId14"/>
    <p:sldId id="394" r:id="rId15"/>
  </p:sldIdLst>
  <p:sldSz cx="9144000" cy="6858000" type="screen4x3"/>
  <p:notesSz cx="6797675" cy="9928225"/>
  <p:custDataLst>
    <p:tags r:id="rId1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8651"/>
    <a:srgbClr val="F9E4CB"/>
    <a:srgbClr val="FFE7AB"/>
    <a:srgbClr val="419D2B"/>
    <a:srgbClr val="000099"/>
    <a:srgbClr val="44700E"/>
    <a:srgbClr val="D7DAC8"/>
    <a:srgbClr val="003296"/>
    <a:srgbClr val="0033CC"/>
    <a:srgbClr val="1B4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9762" autoAdjust="0"/>
  </p:normalViewPr>
  <p:slideViewPr>
    <p:cSldViewPr>
      <p:cViewPr>
        <p:scale>
          <a:sx n="100" d="100"/>
          <a:sy n="100" d="100"/>
        </p:scale>
        <p:origin x="-2046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871C53-9284-45A4-B040-23E9F8E9B6C0}" type="datetimeFigureOut">
              <a:rPr lang="ru-RU"/>
              <a:pPr>
                <a:defRPr/>
              </a:pPr>
              <a:t>17.12.2019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4567A2-AFEB-4E11-8654-691085EEC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8977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F8C33C-37B5-4483-A2DC-BB6F23E29D5A}" type="datetimeFigureOut">
              <a:rPr lang="ru-RU"/>
              <a:pPr>
                <a:defRPr/>
              </a:pPr>
              <a:t>17.12.2019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19C84B-BCDA-48F8-9F5E-A8DDE6A05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7323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>
                <a:latin typeface="Arial" charset="0"/>
              </a:rPr>
              <a:t>Ответственный исполнитель: Подковыров В.Е. + Сидоренко С.А.</a:t>
            </a: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7DAAC-3F60-4C2E-A907-324B669FE0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41FE-0F86-471D-9711-AAB84B5C8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04EDF-19B1-4CBE-BF59-DB82122C6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85FFE-356D-4DCA-988A-42AEDBABE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99977-C3E8-48D5-A50A-B754B3F0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97374-D361-4513-AF27-EDE6923A2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AB5EE-8E7B-491C-9B84-99990D26E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87DD1-87C4-4199-9694-295979ECA0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33244-196E-4F13-AB60-F5B32E08B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DB1C6-8D39-410B-8261-D1C112EB9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B10DC-FB45-4CD8-BAA6-EC3C9FF4FF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143000" y="620713"/>
            <a:ext cx="52562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835150" y="282575"/>
            <a:ext cx="7058025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Calibri" pitchFamily="34" charset="0"/>
              </a:rPr>
              <a:t> 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19925" y="630872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prstClr val="black">
                    <a:lumMod val="50000"/>
                    <a:lumOff val="50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7BF348D-6708-4EEF-B6B5-102A5FB04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extBox 5"/>
          <p:cNvSpPr txBox="1">
            <a:spLocks noChangeArrowheads="1"/>
          </p:cNvSpPr>
          <p:nvPr userDrawn="1"/>
        </p:nvSpPr>
        <p:spPr bwMode="auto">
          <a:xfrm>
            <a:off x="1143000" y="620713"/>
            <a:ext cx="52562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sldNum="0" hdr="0" ft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marL="7762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6pPr>
      <a:lvl7pPr marL="12334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7pPr>
      <a:lvl8pPr marL="16906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8pPr>
      <a:lvl9pPr marL="21478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2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2000">
          <a:solidFill>
            <a:srgbClr val="404040"/>
          </a:solidFill>
          <a:latin typeface="+mn-lt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>
          <a:solidFill>
            <a:srgbClr val="404040"/>
          </a:solidFill>
          <a:latin typeface="+mn-lt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600">
          <a:solidFill>
            <a:srgbClr val="404040"/>
          </a:solidFill>
          <a:latin typeface="+mn-lt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5pPr>
      <a:lvl6pPr marL="18462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6pPr>
      <a:lvl7pPr marL="23034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7pPr>
      <a:lvl8pPr marL="27606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8pPr>
      <a:lvl9pPr marL="32178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638" cy="6858000"/>
          </a:xfrm>
          <a:prstGeom prst="rect">
            <a:avLst/>
          </a:prstGeom>
          <a:solidFill>
            <a:srgbClr val="1B4DED"/>
          </a:solidFill>
          <a:ln w="9525">
            <a:noFill/>
            <a:miter lim="800000"/>
            <a:headEnd/>
            <a:tailEnd/>
          </a:ln>
        </p:spPr>
      </p:pic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-180975" y="4005263"/>
            <a:ext cx="4343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404040"/>
                </a:solidFill>
                <a:latin typeface="Arial Black" pitchFamily="34" charset="0"/>
              </a:rPr>
              <a:t>БЮДЖЕТ</a:t>
            </a:r>
          </a:p>
          <a:p>
            <a:pPr algn="ctr"/>
            <a:r>
              <a:rPr lang="ru-RU" sz="4000" dirty="0">
                <a:solidFill>
                  <a:srgbClr val="404040"/>
                </a:solidFill>
                <a:latin typeface="Calibri" pitchFamily="34" charset="0"/>
              </a:rPr>
              <a:t>на 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20</a:t>
            </a:r>
            <a:r>
              <a:rPr lang="en-US" sz="4000" dirty="0" smtClean="0">
                <a:solidFill>
                  <a:srgbClr val="404040"/>
                </a:solidFill>
                <a:latin typeface="Calibri" pitchFamily="34" charset="0"/>
              </a:rPr>
              <a:t>20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-20</a:t>
            </a:r>
            <a:r>
              <a:rPr lang="en-US" sz="4000" dirty="0" smtClean="0">
                <a:solidFill>
                  <a:srgbClr val="404040"/>
                </a:solidFill>
                <a:latin typeface="Calibri" pitchFamily="34" charset="0"/>
              </a:rPr>
              <a:t>22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endParaRPr lang="ru-RU" sz="4000" dirty="0">
              <a:solidFill>
                <a:srgbClr val="404040"/>
              </a:solidFill>
              <a:latin typeface="Calibri" pitchFamily="34" charset="0"/>
            </a:endParaRPr>
          </a:p>
          <a:p>
            <a:pPr algn="ctr"/>
            <a:r>
              <a:rPr lang="ru-RU" sz="4000" dirty="0">
                <a:solidFill>
                  <a:srgbClr val="404040"/>
                </a:solidFill>
                <a:latin typeface="Calibri" pitchFamily="34" charset="0"/>
              </a:rPr>
              <a:t>годы </a:t>
            </a: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107950" y="1916113"/>
            <a:ext cx="41052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К  проекту решения Думы 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«О районном бюджете на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год 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и плановый период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21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и 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22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годов»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6" name="TextBox 8"/>
          <p:cNvSpPr txBox="1">
            <a:spLocks noChangeArrowheads="1"/>
          </p:cNvSpPr>
          <p:nvPr/>
        </p:nvSpPr>
        <p:spPr bwMode="auto">
          <a:xfrm>
            <a:off x="468313" y="260350"/>
            <a:ext cx="8423275" cy="119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000000"/>
                </a:solidFill>
                <a:latin typeface="Calibri" pitchFamily="34" charset="0"/>
              </a:rPr>
              <a:t>Финансовое управление администрации Усть-Удинского района</a:t>
            </a:r>
            <a:endParaRPr lang="en-US" sz="36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23850" y="1349375"/>
            <a:ext cx="8351838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Перечень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наиболее значимых приоритетных задач бюджетной политики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, решаемых в рамках формирования и исполнения районного бюджета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20</a:t>
            </a:r>
            <a:r>
              <a:rPr lang="en-US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20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-20</a:t>
            </a:r>
            <a:r>
              <a:rPr lang="en-US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22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гг.: </a:t>
            </a:r>
          </a:p>
          <a:p>
            <a:endParaRPr lang="ru-RU" sz="2200" dirty="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pPr>
              <a:buFont typeface="Trebuchet MS" pitchFamily="34" charset="0"/>
              <a:buAutoNum type="arabicPeriod"/>
            </a:pP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Развитие системы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стратегического планирования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на основе бюджетного прогноза на долгосрочный период и муниципальных программ Усть-Удинского района</a:t>
            </a:r>
          </a:p>
          <a:p>
            <a:pPr>
              <a:buFont typeface="Trebuchet MS" pitchFamily="34" charset="0"/>
              <a:buAutoNum type="arabicPeriod"/>
            </a:pP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Обеспечение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устойчивости, сбалансированности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районного бюджета и бюджетов поселений</a:t>
            </a:r>
          </a:p>
          <a:p>
            <a:pPr>
              <a:buFont typeface="Trebuchet MS" pitchFamily="34" charset="0"/>
              <a:buAutoNum type="arabicPeriod"/>
            </a:pP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Повышение эффективности управления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доходным потенциалом</a:t>
            </a:r>
          </a:p>
          <a:p>
            <a:pPr>
              <a:buFont typeface="Trebuchet MS" pitchFamily="34" charset="0"/>
              <a:buAutoNum type="arabicPeriod"/>
            </a:pP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Реализация мер, направленных на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повышение эффективности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бюджетных расходов</a:t>
            </a:r>
          </a:p>
          <a:p>
            <a:pPr>
              <a:buFont typeface="Trebuchet MS" pitchFamily="34" charset="0"/>
              <a:buAutoNum type="arabicPeriod"/>
            </a:pPr>
            <a:r>
              <a:rPr lang="ru-RU" sz="2200" dirty="0">
                <a:solidFill>
                  <a:srgbClr val="0D0D0D"/>
                </a:solidFill>
                <a:latin typeface="Trebuchet MS" pitchFamily="34" charset="0"/>
              </a:rPr>
              <a:t>Обеспечение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</a:rPr>
              <a:t>большей прозрачности и открытости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</a:rPr>
              <a:t>бюджетного процесса для граждан</a:t>
            </a:r>
            <a:endParaRPr lang="ru-RU" sz="2200" dirty="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1835150" y="276225"/>
            <a:ext cx="7129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Наиболее значимые приоритетные задачи</a:t>
            </a:r>
          </a:p>
        </p:txBody>
      </p:sp>
      <p:sp>
        <p:nvSpPr>
          <p:cNvPr id="6148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16"/>
          <p:cNvSpPr txBox="1">
            <a:spLocks noChangeArrowheads="1"/>
          </p:cNvSpPr>
          <p:nvPr/>
        </p:nvSpPr>
        <p:spPr bwMode="auto">
          <a:xfrm>
            <a:off x="1941513" y="115888"/>
            <a:ext cx="6591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Структура собственных доходов </a:t>
            </a:r>
          </a:p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районного бюджета на 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20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20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год</a:t>
            </a:r>
          </a:p>
        </p:txBody>
      </p: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graphicFrame>
        <p:nvGraphicFramePr>
          <p:cNvPr id="2050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5980139"/>
              </p:ext>
            </p:extLst>
          </p:nvPr>
        </p:nvGraphicFramePr>
        <p:xfrm>
          <a:off x="0" y="1057275"/>
          <a:ext cx="9937750" cy="621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Лист" r:id="rId4" imgW="9553522" imgH="5981580" progId="Excel.Sheet.8">
                  <p:embed/>
                </p:oleObj>
              </mc:Choice>
              <mc:Fallback>
                <p:oleObj name="Лист" r:id="rId4" imgW="9553522" imgH="5981580" progId="Excel.Sheet.8">
                  <p:embed/>
                  <p:pic>
                    <p:nvPicPr>
                      <p:cNvPr id="0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057275"/>
                        <a:ext cx="9937750" cy="6215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3347864" y="3573016"/>
            <a:ext cx="26654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rebuchet MS" pitchFamily="34" charset="0"/>
              </a:rPr>
              <a:t>66 617,1</a:t>
            </a:r>
            <a:endParaRPr lang="ru-RU" sz="2400" b="1" dirty="0">
              <a:solidFill>
                <a:srgbClr val="C00000"/>
              </a:solidFill>
              <a:latin typeface="Trebuchet MS" pitchFamily="34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rebuchet MS" pitchFamily="34" charset="0"/>
              </a:rPr>
              <a:t>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5888"/>
            <a:ext cx="82296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Доходы бюджета Усть-Удинского муниципального района</a:t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на 201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годы</a:t>
            </a:r>
          </a:p>
        </p:txBody>
      </p:sp>
      <p:graphicFrame>
        <p:nvGraphicFramePr>
          <p:cNvPr id="307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665178"/>
              </p:ext>
            </p:extLst>
          </p:nvPr>
        </p:nvGraphicFramePr>
        <p:xfrm>
          <a:off x="461963" y="1492250"/>
          <a:ext cx="8281987" cy="494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Лист" r:id="rId3" imgW="9906045" imgH="5915160" progId="Excel.Sheet.8">
                  <p:embed/>
                </p:oleObj>
              </mc:Choice>
              <mc:Fallback>
                <p:oleObj name="Лист" r:id="rId3" imgW="9906045" imgH="5915160" progId="Excel.Sheet.8">
                  <p:embed/>
                  <p:pic>
                    <p:nvPicPr>
                      <p:cNvPr id="0" name="Содержимое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3" y="1492250"/>
                        <a:ext cx="8281987" cy="4945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7920038" y="908050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 algn="ctr" eaLnBrk="0" hangingPunct="0">
              <a:buClr>
                <a:srgbClr val="9A3130"/>
              </a:buClr>
              <a:buSzPct val="128000"/>
              <a:buFont typeface="Georgia" pitchFamily="18" charset="0"/>
              <a:buNone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0"/>
          <p:cNvSpPr txBox="1">
            <a:spLocks noChangeArrowheads="1"/>
          </p:cNvSpPr>
          <p:nvPr/>
        </p:nvSpPr>
        <p:spPr bwMode="auto">
          <a:xfrm>
            <a:off x="1763688" y="0"/>
            <a:ext cx="73803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cs typeface="Arial" charset="0"/>
              </a:rPr>
              <a:t>Муниципальные программы </a:t>
            </a:r>
            <a:endParaRPr lang="en-US" sz="2400" b="1" dirty="0" smtClean="0">
              <a:solidFill>
                <a:schemeClr val="bg1"/>
              </a:solidFill>
              <a:cs typeface="Arial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cs typeface="Arial" charset="0"/>
              </a:rPr>
              <a:t>Усть-Удинского </a:t>
            </a:r>
            <a:r>
              <a:rPr lang="ru-RU" sz="2400" b="1" dirty="0">
                <a:solidFill>
                  <a:schemeClr val="bg1"/>
                </a:solidFill>
                <a:cs typeface="Arial" charset="0"/>
              </a:rPr>
              <a:t>района</a:t>
            </a:r>
          </a:p>
        </p:txBody>
      </p:sp>
      <p:graphicFrame>
        <p:nvGraphicFramePr>
          <p:cNvPr id="56443" name="Group 1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50903"/>
              </p:ext>
            </p:extLst>
          </p:nvPr>
        </p:nvGraphicFramePr>
        <p:xfrm>
          <a:off x="142875" y="1196975"/>
          <a:ext cx="9026843" cy="536448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системы образования РМО «Усть-Удинский район» на 2015-202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физической культуры и спорта в РМО «Усть-Удинский район» на 2015-202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культуры районного муниципального образования «Усть-Удинский район» на 2015-202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«Молодежная политика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«Комплексные меры профилактики злоупотребления наркотическими средствами, токсическими и психотропными веществами» на 2020-2024 годы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«Организация летнего отдыха, занятости и другие социальные направления на 20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-202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«Профилактика правонарушений и безопасности дорожного движения на территории Усть-Удинского района» на 2020-2024 годы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99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"/>
          <p:cNvSpPr txBox="1">
            <a:spLocks noChangeArrowheads="1"/>
          </p:cNvSpPr>
          <p:nvPr/>
        </p:nvSpPr>
        <p:spPr bwMode="auto">
          <a:xfrm>
            <a:off x="2339975" y="285750"/>
            <a:ext cx="5903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120869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26496"/>
              </p:ext>
            </p:extLst>
          </p:nvPr>
        </p:nvGraphicFramePr>
        <p:xfrm>
          <a:off x="142875" y="1341438"/>
          <a:ext cx="9026843" cy="509016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«Социальная поддержка отдельных категорий граждан на территории Усть-Удинского района» на 2020-2024 годы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«Создание благоприятных условий для обеспечения жизнедеятельности населения Усть-Удинского района на 2015-202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«Обеспечение комплексных мер противодействия террору, чрезвычайным ситуациям природного и техногенного характера»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«Обеспечение деятельности мэра Усть-Удинского района и администрации Усть-Удинского района» на 2017-2022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«Поддержка и развитие малого и среднего предпринимательства в Усть-Удинском районе» на 2017-2022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«Управление муниципальными финансами Усть-Удинского района»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"/>
          <p:cNvSpPr txBox="1">
            <a:spLocks noChangeArrowheads="1"/>
          </p:cNvSpPr>
          <p:nvPr/>
        </p:nvSpPr>
        <p:spPr bwMode="auto">
          <a:xfrm>
            <a:off x="2339975" y="285750"/>
            <a:ext cx="5903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120869" name="Group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692146"/>
              </p:ext>
            </p:extLst>
          </p:nvPr>
        </p:nvGraphicFramePr>
        <p:xfrm>
          <a:off x="142875" y="1341438"/>
          <a:ext cx="9026843" cy="198120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«Комплексное развитие сельских территорий на период 2020-2025 годы»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8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3850" y="1412875"/>
            <a:ext cx="8569325" cy="9540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Повышение уровня и качества жизни населения</a:t>
            </a:r>
          </a:p>
        </p:txBody>
      </p:sp>
      <p:sp>
        <p:nvSpPr>
          <p:cNvPr id="9219" name="TextBox 10"/>
          <p:cNvSpPr txBox="1">
            <a:spLocks noChangeArrowheads="1"/>
          </p:cNvSpPr>
          <p:nvPr/>
        </p:nvSpPr>
        <p:spPr bwMode="auto">
          <a:xfrm>
            <a:off x="1908175" y="115888"/>
            <a:ext cx="698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667625" y="2708275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73,7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221" name="Прямоугольник 7"/>
          <p:cNvSpPr>
            <a:spLocks noChangeArrowheads="1"/>
          </p:cNvSpPr>
          <p:nvPr/>
        </p:nvSpPr>
        <p:spPr bwMode="auto">
          <a:xfrm>
            <a:off x="2994025" y="1052513"/>
            <a:ext cx="34813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 цель: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292725" y="2708275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555 674,7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67625" y="3644900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0,9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92725" y="3644900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7 153,0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667625" y="4652963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24,6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92725" y="4652963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185 862,8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667625" y="5795168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0,</a:t>
            </a:r>
            <a:r>
              <a:rPr lang="en-US" sz="1600" b="1" dirty="0">
                <a:solidFill>
                  <a:schemeClr val="bg1"/>
                </a:solidFill>
              </a:rPr>
              <a:t>8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92725" y="5795168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5 222,1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9229" name="Прямоугольник 7"/>
          <p:cNvSpPr>
            <a:spLocks noChangeArrowheads="1"/>
          </p:cNvSpPr>
          <p:nvPr/>
        </p:nvSpPr>
        <p:spPr bwMode="auto">
          <a:xfrm>
            <a:off x="395288" y="2708275"/>
            <a:ext cx="4464050" cy="558800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1</a:t>
            </a:r>
          </a:p>
          <a:p>
            <a:r>
              <a:rPr lang="ru-RU">
                <a:latin typeface="Calibri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9230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9231" name="Прямоугольник 7"/>
          <p:cNvSpPr>
            <a:spLocks noChangeArrowheads="1"/>
          </p:cNvSpPr>
          <p:nvPr/>
        </p:nvSpPr>
        <p:spPr bwMode="auto">
          <a:xfrm>
            <a:off x="395288" y="3573463"/>
            <a:ext cx="4464050" cy="773112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2</a:t>
            </a:r>
          </a:p>
          <a:p>
            <a:r>
              <a:rPr lang="ru-RU" sz="1600"/>
              <a:t>Развитие инфраструктуры и обеспечение условий жизнедеятельности</a:t>
            </a:r>
          </a:p>
        </p:txBody>
      </p:sp>
      <p:sp>
        <p:nvSpPr>
          <p:cNvPr id="9232" name="Прямоугольник 7"/>
          <p:cNvSpPr>
            <a:spLocks noChangeArrowheads="1"/>
          </p:cNvSpPr>
          <p:nvPr/>
        </p:nvSpPr>
        <p:spPr bwMode="auto">
          <a:xfrm>
            <a:off x="395288" y="4508500"/>
            <a:ext cx="4464050" cy="833438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3</a:t>
            </a:r>
          </a:p>
          <a:p>
            <a:r>
              <a:rPr lang="ru-RU"/>
              <a:t>Обеспечение темпов экономического роста </a:t>
            </a:r>
          </a:p>
        </p:txBody>
      </p:sp>
      <p:sp>
        <p:nvSpPr>
          <p:cNvPr id="9233" name="Прямоугольник 7"/>
          <p:cNvSpPr>
            <a:spLocks noChangeArrowheads="1"/>
          </p:cNvSpPr>
          <p:nvPr/>
        </p:nvSpPr>
        <p:spPr bwMode="auto">
          <a:xfrm>
            <a:off x="395288" y="5661025"/>
            <a:ext cx="4464050" cy="773113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4</a:t>
            </a:r>
          </a:p>
          <a:p>
            <a:r>
              <a:rPr lang="ru-RU" sz="1600"/>
              <a:t>Законодательное регулирование, контроль и представление интересов населения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"/>
          <p:cNvSpPr txBox="1">
            <a:spLocks noChangeArrowheads="1"/>
          </p:cNvSpPr>
          <p:nvPr/>
        </p:nvSpPr>
        <p:spPr bwMode="auto">
          <a:xfrm>
            <a:off x="1960563" y="115888"/>
            <a:ext cx="698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79388" y="1773238"/>
            <a:ext cx="6351587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6238" y="1274763"/>
            <a:ext cx="8569325" cy="51911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10245" name="Прямоугольник 37"/>
          <p:cNvSpPr>
            <a:spLocks noChangeArrowheads="1"/>
          </p:cNvSpPr>
          <p:nvPr/>
        </p:nvSpPr>
        <p:spPr bwMode="auto">
          <a:xfrm>
            <a:off x="2754313" y="914400"/>
            <a:ext cx="4067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800">
                <a:latin typeface="Calibri" pitchFamily="34" charset="0"/>
                <a:cs typeface="Tahoma" pitchFamily="34" charset="0"/>
              </a:rPr>
              <a:t> </a:t>
            </a:r>
            <a:r>
              <a:rPr lang="ru-RU" sz="2800">
                <a:latin typeface="Calibri" pitchFamily="34" charset="0"/>
                <a:cs typeface="Tahoma" pitchFamily="34" charset="0"/>
              </a:rPr>
              <a:t>задача 1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667625" y="2492375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63,</a:t>
            </a:r>
            <a:r>
              <a:rPr lang="en-US" sz="1600" dirty="0" smtClean="0">
                <a:solidFill>
                  <a:schemeClr val="tx1"/>
                </a:solidFill>
              </a:rPr>
              <a:t>3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2492375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477</a:t>
            </a:r>
            <a:r>
              <a:rPr lang="ru-RU" sz="1600" dirty="0" smtClean="0">
                <a:latin typeface="Trebuchet MS" pitchFamily="34" charset="0"/>
              </a:rPr>
              <a:t> 603,9 тыс</a:t>
            </a:r>
            <a:r>
              <a:rPr lang="ru-RU" sz="1600" dirty="0">
                <a:latin typeface="Trebuchet MS" pitchFamily="34" charset="0"/>
              </a:rPr>
              <a:t>. </a:t>
            </a:r>
            <a:r>
              <a:rPr lang="ru-RU" sz="1600" dirty="0" smtClean="0">
                <a:latin typeface="Trebuchet MS" pitchFamily="34" charset="0"/>
              </a:rPr>
              <a:t>руб.</a:t>
            </a:r>
            <a:endParaRPr lang="ru-RU" sz="1600" dirty="0">
              <a:latin typeface="Trebuchet MS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32845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4,3%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5219700" y="328453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3</a:t>
            </a:r>
            <a:r>
              <a:rPr lang="ru-RU" sz="1600" dirty="0" smtClean="0">
                <a:latin typeface="Trebuchet MS" pitchFamily="34" charset="0"/>
              </a:rPr>
              <a:t>2 362,2 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667625" y="4221163"/>
            <a:ext cx="1087438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5,0%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>
            <a:spLocks noChangeArrowheads="1"/>
          </p:cNvSpPr>
          <p:nvPr/>
        </p:nvSpPr>
        <p:spPr bwMode="auto">
          <a:xfrm>
            <a:off x="5219700" y="4221163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38 021,3 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5219700" y="494188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370,0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667625" y="4941888"/>
            <a:ext cx="1092200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0,05%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>
            <a:spLocks noChangeArrowheads="1"/>
          </p:cNvSpPr>
          <p:nvPr/>
        </p:nvSpPr>
        <p:spPr bwMode="auto">
          <a:xfrm>
            <a:off x="5220072" y="5517232"/>
            <a:ext cx="2016125" cy="357187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7 317,3</a:t>
            </a:r>
            <a:r>
              <a:rPr lang="en-US" sz="1600" dirty="0" smtClean="0">
                <a:latin typeface="Trebuchet MS" pitchFamily="34" charset="0"/>
              </a:rPr>
              <a:t>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667625" y="5516563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1,0%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25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2" name="TextBox 78"/>
          <p:cNvSpPr txBox="1"/>
          <p:nvPr/>
        </p:nvSpPr>
        <p:spPr>
          <a:xfrm>
            <a:off x="250825" y="2349500"/>
            <a:ext cx="4968875" cy="5746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</a:rPr>
              <a:t>Повышение доступности качественного образования, обеспечение его соответствия потребностям социально-экономического развития</a:t>
            </a:r>
            <a:r>
              <a:rPr lang="ru-RU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10258" name="Rectangle 31"/>
          <p:cNvSpPr>
            <a:spLocks noChangeArrowheads="1"/>
          </p:cNvSpPr>
          <p:nvPr/>
        </p:nvSpPr>
        <p:spPr bwMode="auto">
          <a:xfrm>
            <a:off x="323850" y="3213100"/>
            <a:ext cx="4895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Обеспечение максимальной вовлеченности населения в систематические занятия физкультурой и спортом</a:t>
            </a:r>
            <a:r>
              <a:rPr lang="ru-RU"/>
              <a:t> </a:t>
            </a:r>
          </a:p>
        </p:txBody>
      </p:sp>
      <p:sp>
        <p:nvSpPr>
          <p:cNvPr id="10259" name="Rectangle 32"/>
          <p:cNvSpPr>
            <a:spLocks noChangeArrowheads="1"/>
          </p:cNvSpPr>
          <p:nvPr/>
        </p:nvSpPr>
        <p:spPr bwMode="auto">
          <a:xfrm>
            <a:off x="323850" y="4149725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Создание равных возможностей доступа к культурным ценностям для всех жителей района </a:t>
            </a:r>
          </a:p>
        </p:txBody>
      </p:sp>
      <p:sp>
        <p:nvSpPr>
          <p:cNvPr id="10260" name="Rectangle 33"/>
          <p:cNvSpPr>
            <a:spLocks noChangeArrowheads="1"/>
          </p:cNvSpPr>
          <p:nvPr/>
        </p:nvSpPr>
        <p:spPr bwMode="auto">
          <a:xfrm>
            <a:off x="250825" y="4868863"/>
            <a:ext cx="47513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Обеспечение успешной социализации и эффективной самореализации молодежи</a:t>
            </a:r>
            <a:r>
              <a:rPr lang="ru-RU"/>
              <a:t> </a:t>
            </a:r>
          </a:p>
        </p:txBody>
      </p:sp>
      <p:sp>
        <p:nvSpPr>
          <p:cNvPr id="10261" name="Rectangle 34"/>
          <p:cNvSpPr>
            <a:spLocks noChangeArrowheads="1"/>
          </p:cNvSpPr>
          <p:nvPr/>
        </p:nvSpPr>
        <p:spPr bwMode="auto">
          <a:xfrm>
            <a:off x="250825" y="5516563"/>
            <a:ext cx="4608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Организация летнего отдыха, занятости, и другие социальные направления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0"/>
          <p:cNvSpPr txBox="1">
            <a:spLocks noChangeArrowheads="1"/>
          </p:cNvSpPr>
          <p:nvPr/>
        </p:nvSpPr>
        <p:spPr bwMode="auto">
          <a:xfrm>
            <a:off x="1971675" y="188913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2257425"/>
            <a:ext cx="6353175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0525" y="1322388"/>
            <a:ext cx="8418513" cy="95408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Развитие инфраструктуры и обеспечение условий жизнедеятельности</a:t>
            </a:r>
          </a:p>
        </p:txBody>
      </p:sp>
      <p:sp>
        <p:nvSpPr>
          <p:cNvPr id="11269" name="Прямоугольник 37"/>
          <p:cNvSpPr>
            <a:spLocks noChangeArrowheads="1"/>
          </p:cNvSpPr>
          <p:nvPr/>
        </p:nvSpPr>
        <p:spPr bwMode="auto">
          <a:xfrm>
            <a:off x="2868613" y="879475"/>
            <a:ext cx="39703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800">
                <a:latin typeface="Calibri" pitchFamily="34" charset="0"/>
                <a:cs typeface="Tahoma" pitchFamily="34" charset="0"/>
              </a:rPr>
              <a:t> </a:t>
            </a:r>
            <a:r>
              <a:rPr lang="ru-RU" sz="2800">
                <a:latin typeface="Calibri" pitchFamily="34" charset="0"/>
                <a:cs typeface="Tahoma" pitchFamily="34" charset="0"/>
              </a:rPr>
              <a:t>задача 2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596188" y="3357563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</a:rPr>
              <a:t>0</a:t>
            </a:r>
            <a:r>
              <a:rPr lang="en-US" sz="1600" dirty="0" smtClean="0">
                <a:solidFill>
                  <a:schemeClr val="tx1"/>
                </a:solidFill>
              </a:rPr>
              <a:t>,3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3357563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2 060,0 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997200"/>
            <a:ext cx="496887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Arial" charset="0"/>
              </a:rPr>
              <a:t>Создание благоприятных условий для обеспечения жизнедеятельности населения Усть-Удинского района </a:t>
            </a:r>
          </a:p>
        </p:txBody>
      </p:sp>
      <p:sp>
        <p:nvSpPr>
          <p:cNvPr id="11273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" name="Прямоугольник 27"/>
          <p:cNvSpPr/>
          <p:nvPr/>
        </p:nvSpPr>
        <p:spPr>
          <a:xfrm>
            <a:off x="7596188" y="4797425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0,7%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0"/>
          <p:cNvSpPr>
            <a:spLocks noChangeArrowheads="1"/>
          </p:cNvSpPr>
          <p:nvPr/>
        </p:nvSpPr>
        <p:spPr bwMode="auto">
          <a:xfrm>
            <a:off x="5219700" y="4797425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5 093,0 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" name="TextBox 78"/>
          <p:cNvSpPr txBox="1"/>
          <p:nvPr/>
        </p:nvSpPr>
        <p:spPr>
          <a:xfrm>
            <a:off x="179388" y="4365625"/>
            <a:ext cx="4968875" cy="12160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Arial" charset="0"/>
              </a:rPr>
              <a:t>Обеспечение комплексных мер противодействия террору, чрезвычайным ситуациям природного и техногенного характера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1989138"/>
            <a:ext cx="6610350" cy="33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71575" y="1257300"/>
            <a:ext cx="7345363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Обеспечение темпов </a:t>
            </a:r>
          </a:p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экономического роста</a:t>
            </a:r>
          </a:p>
        </p:txBody>
      </p:sp>
      <p:sp>
        <p:nvSpPr>
          <p:cNvPr id="12293" name="Прямоугольник 37"/>
          <p:cNvSpPr>
            <a:spLocks noChangeArrowheads="1"/>
          </p:cNvSpPr>
          <p:nvPr/>
        </p:nvSpPr>
        <p:spPr bwMode="auto">
          <a:xfrm>
            <a:off x="3140075" y="879475"/>
            <a:ext cx="3427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400">
                <a:latin typeface="Calibri" pitchFamily="34" charset="0"/>
                <a:cs typeface="Tahoma" pitchFamily="34" charset="0"/>
              </a:rPr>
              <a:t> </a:t>
            </a:r>
            <a:r>
              <a:rPr lang="ru-RU" sz="2400">
                <a:latin typeface="Calibri" pitchFamily="34" charset="0"/>
                <a:cs typeface="Tahoma" pitchFamily="34" charset="0"/>
              </a:rPr>
              <a:t>задача 3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26368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4,8%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535068" y="6034882"/>
            <a:ext cx="1087438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0,04%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81912" y="3975100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19,3%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2636838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32 972,7 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349500"/>
            <a:ext cx="496887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Arial" charset="0"/>
              </a:rPr>
              <a:t>Обеспечение деятельности мэра Усть-Удинского района и администрации Усть-Удинского района </a:t>
            </a:r>
          </a:p>
        </p:txBody>
      </p:sp>
      <p:sp>
        <p:nvSpPr>
          <p:cNvPr id="12300" name="Rectangle 27"/>
          <p:cNvSpPr>
            <a:spLocks noChangeArrowheads="1"/>
          </p:cNvSpPr>
          <p:nvPr/>
        </p:nvSpPr>
        <p:spPr bwMode="auto">
          <a:xfrm>
            <a:off x="46831" y="5887928"/>
            <a:ext cx="4752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«Комплексное развитие сельских территорий на период 2020-2025 годы»</a:t>
            </a:r>
          </a:p>
        </p:txBody>
      </p:sp>
      <p:sp>
        <p:nvSpPr>
          <p:cNvPr id="3" name="Прямоугольник 30"/>
          <p:cNvSpPr>
            <a:spLocks noChangeArrowheads="1"/>
          </p:cNvSpPr>
          <p:nvPr/>
        </p:nvSpPr>
        <p:spPr bwMode="auto">
          <a:xfrm>
            <a:off x="5087143" y="6034882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300,0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12302" name="Rectangle 29"/>
          <p:cNvSpPr>
            <a:spLocks noChangeArrowheads="1"/>
          </p:cNvSpPr>
          <p:nvPr/>
        </p:nvSpPr>
        <p:spPr bwMode="auto">
          <a:xfrm>
            <a:off x="193675" y="3832225"/>
            <a:ext cx="3889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Управление муниципальными финансами </a:t>
            </a:r>
          </a:p>
        </p:txBody>
      </p:sp>
      <p:sp>
        <p:nvSpPr>
          <p:cNvPr id="4" name="Прямоугольник 30"/>
          <p:cNvSpPr>
            <a:spLocks noChangeArrowheads="1"/>
          </p:cNvSpPr>
          <p:nvPr/>
        </p:nvSpPr>
        <p:spPr bwMode="auto">
          <a:xfrm>
            <a:off x="5233987" y="3975100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145 770,1 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" name="Прямоугольник 27"/>
          <p:cNvSpPr/>
          <p:nvPr/>
        </p:nvSpPr>
        <p:spPr>
          <a:xfrm>
            <a:off x="7655297" y="4712494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0,9%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305" name="Rectangle 32"/>
          <p:cNvSpPr>
            <a:spLocks noChangeArrowheads="1"/>
          </p:cNvSpPr>
          <p:nvPr/>
        </p:nvSpPr>
        <p:spPr bwMode="auto">
          <a:xfrm>
            <a:off x="167060" y="4425157"/>
            <a:ext cx="482441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Повышение эффективности проводимой муниципальной политики в области земельно-имущественных отношений и управления муниципальной собственностью </a:t>
            </a:r>
          </a:p>
        </p:txBody>
      </p:sp>
      <p:sp>
        <p:nvSpPr>
          <p:cNvPr id="6" name="Прямоугольник 30"/>
          <p:cNvSpPr>
            <a:spLocks noChangeArrowheads="1"/>
          </p:cNvSpPr>
          <p:nvPr/>
        </p:nvSpPr>
        <p:spPr bwMode="auto">
          <a:xfrm>
            <a:off x="5207372" y="4712494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6 767,0тыс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648575" y="3335338"/>
            <a:ext cx="1087438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>
                <a:solidFill>
                  <a:schemeClr val="tx1"/>
                </a:solidFill>
              </a:rPr>
              <a:t>0,01%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160338" y="3190875"/>
            <a:ext cx="4752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Поддержка и развитие малого и среднего предпринимательства </a:t>
            </a:r>
          </a:p>
        </p:txBody>
      </p:sp>
      <p:sp>
        <p:nvSpPr>
          <p:cNvPr id="21" name="Прямоугольник 30"/>
          <p:cNvSpPr>
            <a:spLocks noChangeArrowheads="1"/>
          </p:cNvSpPr>
          <p:nvPr/>
        </p:nvSpPr>
        <p:spPr bwMode="auto">
          <a:xfrm>
            <a:off x="5200650" y="333533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>
                <a:latin typeface="Trebuchet MS" pitchFamily="34" charset="0"/>
              </a:rPr>
              <a:t>53,0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13315" name="Прямоугольник 37"/>
          <p:cNvSpPr>
            <a:spLocks noChangeArrowheads="1"/>
          </p:cNvSpPr>
          <p:nvPr/>
        </p:nvSpPr>
        <p:spPr bwMode="auto">
          <a:xfrm>
            <a:off x="2916238" y="1989138"/>
            <a:ext cx="3694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400">
                <a:latin typeface="Calibri" pitchFamily="34" charset="0"/>
                <a:cs typeface="Tahoma" pitchFamily="34" charset="0"/>
              </a:rPr>
              <a:t> </a:t>
            </a:r>
            <a:r>
              <a:rPr lang="ru-RU" sz="2400">
                <a:latin typeface="Calibri" pitchFamily="34" charset="0"/>
                <a:cs typeface="Tahoma" pitchFamily="34" charset="0"/>
              </a:rPr>
              <a:t>задача 4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67997" y="4077072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0,7%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1550" y="2492375"/>
            <a:ext cx="7345363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Законодательное регулирование, контроль и представление интересов населения</a:t>
            </a:r>
          </a:p>
        </p:txBody>
      </p:sp>
      <p:sp>
        <p:nvSpPr>
          <p:cNvPr id="13318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13319" name="Rectangle 17"/>
          <p:cNvSpPr>
            <a:spLocks noChangeArrowheads="1"/>
          </p:cNvSpPr>
          <p:nvPr/>
        </p:nvSpPr>
        <p:spPr bwMode="auto">
          <a:xfrm>
            <a:off x="250825" y="3644900"/>
            <a:ext cx="38893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Законодательное регулирование, контроль и представление интересов населения</a:t>
            </a:r>
            <a:endParaRPr lang="ru-RU" dirty="0"/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20072" y="4077072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5 222,1 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1187450" y="0"/>
            <a:ext cx="774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19088" indent="-319088" algn="ctr">
              <a:buClr>
                <a:srgbClr val="9A3130"/>
              </a:buClr>
              <a:buSzPct val="128000"/>
              <a:buFont typeface="Georgia" pitchFamily="18" charset="0"/>
              <a:buChar char="*"/>
              <a:defRPr/>
            </a:pPr>
            <a:r>
              <a:rPr lang="ru-RU" sz="35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Основные характеристики бюджета</a:t>
            </a:r>
          </a:p>
        </p:txBody>
      </p:sp>
      <p:graphicFrame>
        <p:nvGraphicFramePr>
          <p:cNvPr id="119852" name="Group 4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102140543"/>
              </p:ext>
            </p:extLst>
          </p:nvPr>
        </p:nvGraphicFramePr>
        <p:xfrm>
          <a:off x="250825" y="1916113"/>
          <a:ext cx="8642350" cy="2668270"/>
        </p:xfrm>
        <a:graphic>
          <a:graphicData uri="http://schemas.openxmlformats.org/drawingml/2006/table">
            <a:tbl>
              <a:tblPr/>
              <a:tblGrid>
                <a:gridCol w="3421063"/>
                <a:gridCol w="1831975"/>
                <a:gridCol w="1830387"/>
                <a:gridCol w="155892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Показатели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2020 год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год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</a:rPr>
                        <a:t>2 год</a:t>
                      </a: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5A8D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Доходы бюджета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753 912,3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687 265,0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689 921,7</a:t>
                      </a: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Расходы бюджета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753 912,3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687 265,0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689 921,7</a:t>
                      </a: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Дефицит бюджета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3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Муниципальный долг на конец года</a:t>
                      </a:r>
                    </a:p>
                  </a:txBody>
                  <a:tcPr anchor="ctr"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8 757,3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6 567,9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4 378,6</a:t>
                      </a: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Объем районного фонда финансовой поддержки поселений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95 690,7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91 579,7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itchFamily="18" charset="0"/>
                        </a:rPr>
                        <a:t>86 746,9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75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73" name="TextBox 1"/>
          <p:cNvSpPr txBox="1">
            <a:spLocks noChangeArrowheads="1"/>
          </p:cNvSpPr>
          <p:nvPr/>
        </p:nvSpPr>
        <p:spPr bwMode="auto">
          <a:xfrm>
            <a:off x="10795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2347" y="1254473"/>
            <a:ext cx="7760458" cy="923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spc="50" dirty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Спасибо за внимание!</a:t>
            </a:r>
          </a:p>
        </p:txBody>
      </p:sp>
      <p:sp>
        <p:nvSpPr>
          <p:cNvPr id="7" name="Овал 6"/>
          <p:cNvSpPr/>
          <p:nvPr/>
        </p:nvSpPr>
        <p:spPr>
          <a:xfrm>
            <a:off x="2699792" y="2348880"/>
            <a:ext cx="3888432" cy="2592287"/>
          </a:xfrm>
          <a:prstGeom prst="ellipse">
            <a:avLst/>
          </a:prstGeom>
          <a:gradFill flip="none" rotWithShape="1">
            <a:gsLst>
              <a:gs pos="0">
                <a:srgbClr val="6F7C50">
                  <a:tint val="66000"/>
                  <a:satMod val="160000"/>
                </a:srgbClr>
              </a:gs>
              <a:gs pos="50000">
                <a:srgbClr val="6F7C50">
                  <a:tint val="44500"/>
                  <a:satMod val="160000"/>
                </a:srgbClr>
              </a:gs>
              <a:gs pos="100000">
                <a:srgbClr val="6F7C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36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3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3&quot;&gt;&lt;elem m_fUsage=&quot;1.53899999999999990000E+000&quot;&gt;&lt;m_ppcolschidx val=&quot;0&quot;/&gt;&lt;m_rgb r=&quot;b6&quot; g=&quot;fc&quot; b=&quot;a9&quot;/&gt;&lt;/elem&gt;&lt;elem m_fUsage=&quot;1.00000000000000000000E+000&quot;&gt;&lt;m_ppcolschidx val=&quot;0&quot;/&gt;&lt;m_rgb r=&quot;fe&quot; g=&quot;d0&quot; b=&quot;c5&quot;/&gt;&lt;/elem&gt;&lt;elem m_fUsage=&quot;9.00000000000000020000E-001&quot;&gt;&lt;m_ppcolschidx val=&quot;0&quot;/&gt;&lt;m_rgb r=&quot;a&quot; g=&quot;c2&quot; b=&quot;38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11"/>
</p:tagLst>
</file>

<file path=ppt/theme/theme1.xml><?xml version="1.0" encoding="utf-8"?>
<a:theme xmlns:a="http://schemas.openxmlformats.org/drawingml/2006/main" name="2_Воздушный поток">
  <a:themeElements>
    <a:clrScheme name="2_Воздушный поток 1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FFFFFF"/>
      </a:accent3>
      <a:accent4>
        <a:srgbClr val="000000"/>
      </a:accent4>
      <a:accent5>
        <a:srgbClr val="F6D3AA"/>
      </a:accent5>
      <a:accent6>
        <a:srgbClr val="56A4B9"/>
      </a:accent6>
      <a:hlink>
        <a:srgbClr val="168BBA"/>
      </a:hlink>
      <a:folHlink>
        <a:srgbClr val="680000"/>
      </a:folHlink>
    </a:clrScheme>
    <a:fontScheme name="2_Воздушный поток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Воздушный поток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15858</TotalTime>
  <Words>822</Words>
  <Application>Microsoft Office PowerPoint</Application>
  <PresentationFormat>Экран (4:3)</PresentationFormat>
  <Paragraphs>220</Paragraphs>
  <Slides>14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2_Воздушный поток</vt:lpstr>
      <vt:lpstr>Лист</vt:lpstr>
      <vt:lpstr>Презентация PowerPoint</vt:lpstr>
      <vt:lpstr>Презентация PowerPoint</vt:lpstr>
      <vt:lpstr>Презентация PowerPoint</vt:lpstr>
      <vt:lpstr>Доходы бюджета Усть-Удинского муниципального района  на 2019-2022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Каневский А.Б.</dc:creator>
  <cp:lastModifiedBy>fin</cp:lastModifiedBy>
  <cp:revision>1133</cp:revision>
  <cp:lastPrinted>2014-12-10T01:27:30Z</cp:lastPrinted>
  <dcterms:modified xsi:type="dcterms:W3CDTF">2019-12-17T05:34:19Z</dcterms:modified>
</cp:coreProperties>
</file>