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8" autoAdjust="0"/>
    <p:restoredTop sz="94660"/>
  </p:normalViewPr>
  <p:slideViewPr>
    <p:cSldViewPr snapToGrid="0">
      <p:cViewPr varScale="1">
        <p:scale>
          <a:sx n="60" d="100"/>
          <a:sy n="60" d="100"/>
        </p:scale>
        <p:origin x="-84" y="-4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6A8FADD-ECC1-EEDD-945B-6243132523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Антитеррористическая защищенность торговых объектов на территории Иркутской области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B2E26AF-E46D-1EA6-B6B2-DCC82F7C5243}"/>
              </a:ext>
            </a:extLst>
          </p:cNvPr>
          <p:cNvSpPr txBox="1"/>
          <p:nvPr/>
        </p:nvSpPr>
        <p:spPr>
          <a:xfrm>
            <a:off x="9244668" y="5360565"/>
            <a:ext cx="24663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Подготовлено Ассоциацией муниципальных образований Иркутской области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Дроздов А.Е. 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8-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3952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-20-43-27</a:t>
            </a:r>
          </a:p>
        </p:txBody>
      </p:sp>
    </p:spTree>
    <p:extLst>
      <p:ext uri="{BB962C8B-B14F-4D97-AF65-F5344CB8AC3E}">
        <p14:creationId xmlns:p14="http://schemas.microsoft.com/office/powerpoint/2010/main" val="1890022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F7DCC87-143D-98B6-EA65-0AC0BBFCA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857829"/>
            <a:ext cx="11742057" cy="167393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торговли (территории) являются местами массового пребывания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людей, потенциально наиболее подверженными террористическим угрозам 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необеспечение их владельцами условий безопасности граждан 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антитеррористической защищенности может повлечь многочисленные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человеческие жертвы.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xmlns="" id="{8446AD49-5710-4D11-9F24-BFA7C69EF16E}"/>
              </a:ext>
            </a:extLst>
          </p:cNvPr>
          <p:cNvSpPr txBox="1">
            <a:spLocks/>
          </p:cNvSpPr>
          <p:nvPr/>
        </p:nvSpPr>
        <p:spPr>
          <a:xfrm>
            <a:off x="261257" y="3962402"/>
            <a:ext cx="11742057" cy="23796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п. 4 ч. 2 ст. 5 Федерального закона «О противодействии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терроризму» Министерством экономического развития и промышленности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Иркутской области формируется Перечень торговых объектов, расположенных 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пределах территории Иркутской области, подлежащих категорированию, 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интересах их антитеррористической защиты с учетом требований постановления Правительства РФ от 5 марта 2022 № 289.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389412C7-D405-1845-0B1C-A0BECF642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1765" y="211183"/>
            <a:ext cx="6680635" cy="1188720"/>
          </a:xfrm>
        </p:spPr>
        <p:txBody>
          <a:bodyPr/>
          <a:lstStyle/>
          <a:p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торговли</a:t>
            </a:r>
          </a:p>
        </p:txBody>
      </p:sp>
    </p:spTree>
    <p:extLst>
      <p:ext uri="{BB962C8B-B14F-4D97-AF65-F5344CB8AC3E}">
        <p14:creationId xmlns:p14="http://schemas.microsoft.com/office/powerpoint/2010/main" val="2383383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523F348-90DB-6808-E9DC-5A9CDAAC8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314" y="375767"/>
            <a:ext cx="11553372" cy="1188720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just"/>
            <a:r>
              <a:rPr lang="ru-RU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включения (исключения) торговых объектов (территорий) в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торговых объектов (территорий), подлежащих категорированию в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интересах их антитеррористической защиты, утверждены указом Губернатора</a:t>
            </a:r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Иркутской области от 19 июля 2021 № 198-уг.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6B0A5084-8FD7-8925-D192-D0E8602E0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2208" y="2070403"/>
            <a:ext cx="4368801" cy="1188719"/>
          </a:xfrm>
        </p:spPr>
        <p:txBody>
          <a:bodyPr>
            <a:normAutofit/>
          </a:bodyPr>
          <a:lstStyle/>
          <a:p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для включения в перечень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EE60A98D-14D7-2185-1038-D25A63B87F95}"/>
              </a:ext>
            </a:extLst>
          </p:cNvPr>
          <p:cNvSpPr txBox="1">
            <a:spLocks/>
          </p:cNvSpPr>
          <p:nvPr/>
        </p:nvSpPr>
        <p:spPr>
          <a:xfrm>
            <a:off x="319314" y="3765039"/>
            <a:ext cx="11553372" cy="246798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прогнозируемое количество людей, которые могут погибнуть или получить вред здоровью на таких торговых объектах (территориях), составляет от 51 и более человек;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площадь торгового зала торгового объекта (территории), в том числе встроенного, пристроенного и встроенно-пристроенного к зданиям иного функционального значения, 150 квадратных метров и более.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060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C8931F08-27B4-80F8-75C2-924731B2ACE3}"/>
              </a:ext>
            </a:extLst>
          </p:cNvPr>
          <p:cNvSpPr txBox="1">
            <a:spLocks/>
          </p:cNvSpPr>
          <p:nvPr/>
        </p:nvSpPr>
        <p:spPr bwMode="black">
          <a:xfrm>
            <a:off x="3430845" y="92325"/>
            <a:ext cx="4917250" cy="1025648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для исключения из перечня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xmlns="" id="{B8B308D9-B570-0E95-B28B-782F49777D8C}"/>
              </a:ext>
            </a:extLst>
          </p:cNvPr>
          <p:cNvSpPr txBox="1">
            <a:spLocks/>
          </p:cNvSpPr>
          <p:nvPr/>
        </p:nvSpPr>
        <p:spPr>
          <a:xfrm>
            <a:off x="112784" y="1260747"/>
            <a:ext cx="5823559" cy="549667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прекращение торговой деятельности на торговом объекте (территории) (закрытие, перепрофилирование);</a:t>
            </a:r>
          </a:p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снос торгового объекта (территории);</a:t>
            </a:r>
          </a:p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или частичное уничтожение торгового объекта (территории) в результате пожара или иных чрезвычайных ситуаций;</a:t>
            </a:r>
          </a:p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является выставочным, демонстрационным залом;</a:t>
            </a:r>
          </a:p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расположение торгового объекта (территории) внутри объекта (территории), требования к антитеррористической защищенности которых установлены иными актами Правительства Российской Федерации;</a:t>
            </a:r>
          </a:p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торгового объекта (территории) в иные перечни объектов (территорий), подлежащих категорированию, требования к антитеррористической защищенности которых установлены иными актами Правительства Российской Федерации;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xmlns="" id="{DDEADEA2-57A8-B3D9-E6FA-589D8711E9C8}"/>
              </a:ext>
            </a:extLst>
          </p:cNvPr>
          <p:cNvSpPr txBox="1">
            <a:spLocks/>
          </p:cNvSpPr>
          <p:nvPr/>
        </p:nvSpPr>
        <p:spPr>
          <a:xfrm>
            <a:off x="6096000" y="1260747"/>
            <a:ext cx="5983216" cy="559725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согласованного акта обследования и категорирования торгового объекта (территории), который содержит сведения, подтверждающие принятие комиссией по обследованию и категорированию торгового объекта (территории) решения 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неприсвоении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торговому объекту (территории) категории (выводы об исключении торгового объекта (территории) из Перечня);</a:t>
            </a:r>
          </a:p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у торгового объекта (территории) признаков, позволяющих отнести его к определенной категории в соответствии с пунктом 12 требований к антитеррористической защищенности торговых объектов (территорий), утвержденных постановлением Правительства Российской Федерации от 19 октября 2017 года №1273 «Об утверждении требований к антитеррористической защищенности торговых объектов (территорий) и формы паспорта безопасности торгового объекта (территории)»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820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26E2BEDD-E699-E7EF-7F67-2C5FDE448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342" y="1904030"/>
            <a:ext cx="6246902" cy="4798503"/>
          </a:xfrm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0" indent="0" algn="just">
              <a:buSzPts val="1800"/>
              <a:buNone/>
            </a:pPr>
            <a:r>
              <a:rPr lang="ru-RU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Правительства Российской Федерации от 19</a:t>
            </a:r>
            <a:r>
              <a:rPr lang="en-US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октября 2017</a:t>
            </a:r>
            <a:r>
              <a:rPr lang="en-US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1273 утверждены Требования к антитеррористической защищенности</a:t>
            </a:r>
            <a:r>
              <a:rPr lang="en-US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торговых объектов (территорий) и формы паспорта безопасности торгового</a:t>
            </a:r>
            <a:r>
              <a:rPr lang="en-US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объекта. </a:t>
            </a:r>
            <a:endParaRPr lang="en-US" sz="1800" b="0" i="0" kern="1200" baseline="0" dirty="0">
              <a:solidFill>
                <a:srgbClr val="262626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 algn="just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</a:pPr>
            <a:r>
              <a:rPr lang="ru-RU" sz="1800" b="0" i="0" kern="1200" baseline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Согласно п.п. 14,15 Требований для проведения категорирования</a:t>
            </a:r>
            <a:r>
              <a:rPr lang="en-US" sz="1800" b="0" i="0" kern="1200" baseline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800" b="0" i="0" kern="1200" baseline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торговых объектов решением правообладателя создается комиссия по</a:t>
            </a:r>
            <a:r>
              <a:rPr lang="en-US" sz="1800" kern="120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800" b="0" i="0" kern="1200" baseline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обследованию и категорированию торгового объекта (территории) в течение 1</a:t>
            </a:r>
            <a:r>
              <a:rPr lang="en-US" sz="1800" b="0" i="0" kern="1200" baseline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800" b="0" i="0" kern="1200" baseline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месяца </a:t>
            </a:r>
            <a:r>
              <a:rPr lang="ru-RU" sz="1800" b="0" i="0" u="sng" kern="1200" baseline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 момента получения уведомления</a:t>
            </a:r>
            <a:r>
              <a:rPr lang="ru-RU" sz="1800" b="0" i="0" kern="1200" baseline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о включении этого торгового объекта</a:t>
            </a:r>
            <a:r>
              <a:rPr lang="en-US" sz="1800" b="0" i="0" kern="1200" baseline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800" b="0" i="0" kern="1200" baseline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(территории) в Перечень объектов, подлежащих категорированию, в состав</a:t>
            </a:r>
            <a:r>
              <a:rPr lang="en-US" sz="1800" b="0" i="0" kern="1200" baseline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800" b="0" i="0" kern="1200" baseline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комиссии включаются органы местного самоуправления.</a:t>
            </a:r>
            <a:endParaRPr lang="en-US" sz="1800" b="0" i="0" kern="1200" baseline="0" dirty="0">
              <a:solidFill>
                <a:srgbClr val="262626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 algn="just">
              <a:buSzPts val="1800"/>
              <a:buNone/>
            </a:pPr>
            <a:r>
              <a:rPr lang="ru-RU" sz="1800" kern="120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После включения в Перечень уполномоченное министерство направляет</a:t>
            </a:r>
            <a:r>
              <a:rPr lang="en-US" sz="1800" kern="120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800" kern="120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соответствующее уведомление правообладателю. С момента получения</a:t>
            </a:r>
            <a:r>
              <a:rPr lang="en-US" sz="1800" kern="120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800" kern="120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уведомления правообладатели обязаны приступить к категорированию и</a:t>
            </a:r>
            <a:r>
              <a:rPr lang="en-US" sz="1800" kern="120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lang="ru-RU" sz="1800" kern="120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паспортизации торговых объектов.</a:t>
            </a:r>
            <a:endParaRPr lang="ru-RU" sz="1800" dirty="0"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81849C5-0888-A01B-B3FB-F6DA7DA118DA}"/>
              </a:ext>
            </a:extLst>
          </p:cNvPr>
          <p:cNvSpPr txBox="1"/>
          <p:nvPr/>
        </p:nvSpPr>
        <p:spPr>
          <a:xfrm>
            <a:off x="6562289" y="2524815"/>
            <a:ext cx="5366856" cy="369331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неисполнения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антитеррористической защищенности 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правообладателя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предусмотрена административная ответственность</a:t>
            </a:r>
            <a:r>
              <a:rPr lang="en-US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>
                <a:solidFill>
                  <a:srgbClr val="22272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(ч.1 ст.20.35 КоАП РФ)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граждан в размере от трех тысяч до пяти тысяч рублей;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должностных лиц - от тридцати тысяч до пятидесяти тысяч рублей или дисквалификацию на срок от шести месяцев до трех лет;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юридических лиц - от ста тысяч до пятисот тысяч рублей.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F48B3FCE-75EB-FFA4-CF9E-257F6D2B49FA}"/>
              </a:ext>
            </a:extLst>
          </p:cNvPr>
          <p:cNvSpPr txBox="1">
            <a:spLocks/>
          </p:cNvSpPr>
          <p:nvPr/>
        </p:nvSpPr>
        <p:spPr bwMode="black">
          <a:xfrm>
            <a:off x="2615668" y="155467"/>
            <a:ext cx="5815268" cy="151394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антитеррористической защищенности торговых объектов (территорий) и формы паспорта безопасности торгового объекта</a:t>
            </a:r>
          </a:p>
        </p:txBody>
      </p:sp>
    </p:spTree>
    <p:extLst>
      <p:ext uri="{BB962C8B-B14F-4D97-AF65-F5344CB8AC3E}">
        <p14:creationId xmlns:p14="http://schemas.microsoft.com/office/powerpoint/2010/main" val="2257197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1ABA46-3AB3-104F-8A2E-06533F957A69}"/>
              </a:ext>
            </a:extLst>
          </p:cNvPr>
          <p:cNvSpPr txBox="1"/>
          <p:nvPr/>
        </p:nvSpPr>
        <p:spPr>
          <a:xfrm>
            <a:off x="161486" y="318511"/>
            <a:ext cx="11851547" cy="175432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Решением комиссии может быть установлено не соответствие отдельного объекта критериям для включения в Перечень.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случае комиссией делается соответствующее заключение, которое подлежит направлению в уполномоченный орган власти для принятия решения об исключении объекта из Перечня, что в дальнейшем исключает обязанность правообладателя по подготовке паспорта безопасности.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764F626-2AF1-4D63-6E2B-75CA3705971F}"/>
              </a:ext>
            </a:extLst>
          </p:cNvPr>
          <p:cNvSpPr txBox="1"/>
          <p:nvPr/>
        </p:nvSpPr>
        <p:spPr>
          <a:xfrm>
            <a:off x="161485" y="2357035"/>
            <a:ext cx="11851547" cy="175432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со ст. 12, п. 1 ст. 17 Федерального закона от 23.06.2016 №182-ФЗ «Об основах системы профилактики правонарушений в Российской Федерации»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местного самоуправления наделены правом на правовое просвещение и правовое информирование правообладателей торговых объектов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 утвержденных Правительством Российской Федерации требованиях к антитеррористической защищенности торговых объектов и необходимости их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исполнения, в том числе с использованием информационно-телекоммуникационных сетей, в том числе сети «Интернет».</a:t>
            </a:r>
          </a:p>
        </p:txBody>
      </p:sp>
    </p:spTree>
    <p:extLst>
      <p:ext uri="{BB962C8B-B14F-4D97-AF65-F5344CB8AC3E}">
        <p14:creationId xmlns:p14="http://schemas.microsoft.com/office/powerpoint/2010/main" val="3451509530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9870</TotalTime>
  <Words>741</Words>
  <Application>Microsoft Office PowerPoint</Application>
  <PresentationFormat>Произвольный</PresentationFormat>
  <Paragraphs>34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Посылка</vt:lpstr>
      <vt:lpstr>Антитеррористическая защищенность торговых объектов на территории Иркутской области</vt:lpstr>
      <vt:lpstr>Объект торговли</vt:lpstr>
      <vt:lpstr>Критерии для включения в перечень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Антитеррористическая защищенность торговых объектов</dc:title>
  <dc:creator>Дроздов Александр Евгеньевич</dc:creator>
  <cp:lastModifiedBy>Пользователь</cp:lastModifiedBy>
  <cp:revision>83</cp:revision>
  <dcterms:created xsi:type="dcterms:W3CDTF">2023-10-27T02:30:04Z</dcterms:created>
  <dcterms:modified xsi:type="dcterms:W3CDTF">2023-11-07T02:21:06Z</dcterms:modified>
</cp:coreProperties>
</file>