
<file path=[Content_Types].xml><?xml version="1.0" encoding="utf-8"?>
<Types xmlns="http://schemas.openxmlformats.org/package/2006/content-types">
  <Default Extension="png" ContentType="image/png"/>
  <Default Extension="emf" ContentType="image/x-emf"/>
  <Default Extension="xls" ContentType="application/vnd.ms-excel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2.xml" ContentType="application/vnd.openxmlformats-officedocument.drawingml.chart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20"/>
  </p:notesMasterIdLst>
  <p:handoutMasterIdLst>
    <p:handoutMasterId r:id="rId21"/>
  </p:handoutMasterIdLst>
  <p:sldIdLst>
    <p:sldId id="256" r:id="rId2"/>
    <p:sldId id="257" r:id="rId3"/>
    <p:sldId id="258" r:id="rId4"/>
    <p:sldId id="277" r:id="rId5"/>
    <p:sldId id="260" r:id="rId6"/>
    <p:sldId id="261" r:id="rId7"/>
    <p:sldId id="263" r:id="rId8"/>
    <p:sldId id="288" r:id="rId9"/>
    <p:sldId id="287" r:id="rId10"/>
    <p:sldId id="282" r:id="rId11"/>
    <p:sldId id="283" r:id="rId12"/>
    <p:sldId id="284" r:id="rId13"/>
    <p:sldId id="286" r:id="rId14"/>
    <p:sldId id="285" r:id="rId15"/>
    <p:sldId id="273" r:id="rId16"/>
    <p:sldId id="290" r:id="rId17"/>
    <p:sldId id="289" r:id="rId18"/>
    <p:sldId id="292" r:id="rId19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28F"/>
    <a:srgbClr val="FFC269"/>
    <a:srgbClr val="FFFFCC"/>
    <a:srgbClr val="0066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130" autoAdjust="0"/>
    <p:restoredTop sz="94671" autoAdjust="0"/>
  </p:normalViewPr>
  <p:slideViewPr>
    <p:cSldViewPr>
      <p:cViewPr>
        <p:scale>
          <a:sx n="90" d="100"/>
          <a:sy n="90" d="100"/>
        </p:scale>
        <p:origin x="-2160" y="-4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hPercent val="69"/>
      <c:rotY val="20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chemeClr val="tx1"/>
          </a:solidFill>
          <a:prstDash val="solid"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2849628902454321"/>
          <c:y val="3.0438368035780983E-2"/>
          <c:w val="0.60700876095118894"/>
          <c:h val="0.83932853717026379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Собственные доходы</c:v>
                </c:pt>
              </c:strCache>
            </c:strRef>
          </c:tx>
          <c:spPr>
            <a:solidFill>
              <a:schemeClr val="accent1"/>
            </a:solidFill>
            <a:ln w="12432">
              <a:solidFill>
                <a:schemeClr val="tx1"/>
              </a:solidFill>
              <a:prstDash val="solid"/>
            </a:ln>
          </c:spPr>
          <c:invertIfNegative val="0"/>
          <c:dLbls>
            <c:spPr>
              <a:noFill/>
              <a:ln w="2575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Доходы</c:v>
                </c:pt>
                <c:pt idx="1">
                  <c:v>Расходы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90725.1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Финансовая помощь</c:v>
                </c:pt>
              </c:strCache>
            </c:strRef>
          </c:tx>
          <c:spPr>
            <a:solidFill>
              <a:srgbClr val="9999FF"/>
            </a:solidFill>
            <a:ln w="25750">
              <a:noFill/>
            </a:ln>
          </c:spPr>
          <c:invertIfNegative val="0"/>
          <c:dLbls>
            <c:dLbl>
              <c:idx val="0"/>
              <c:layout/>
              <c:spPr>
                <a:noFill/>
                <a:ln w="25750"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Sheet1!$B$1:$C$1</c:f>
              <c:strCache>
                <c:ptCount val="2"/>
                <c:pt idx="0">
                  <c:v>Доходы</c:v>
                </c:pt>
                <c:pt idx="1">
                  <c:v>Расходы</c:v>
                </c:pt>
              </c:strCache>
            </c:strRef>
          </c:cat>
          <c:val>
            <c:numRef>
              <c:f>Sheet1!$B$3:$C$3</c:f>
              <c:numCache>
                <c:formatCode>General</c:formatCode>
                <c:ptCount val="2"/>
                <c:pt idx="0">
                  <c:v>845157.6</c:v>
                </c:pt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Дефицит/Профицит</c:v>
                </c:pt>
              </c:strCache>
            </c:strRef>
          </c:tx>
          <c:spPr>
            <a:solidFill>
              <a:schemeClr val="hlink"/>
            </a:solidFill>
            <a:ln w="12432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8.0293417659819649E-2"/>
                  <c:y val="-3.5296712570076882E-2"/>
                </c:manualLayout>
              </c:layout>
              <c:spPr>
                <a:noFill/>
                <a:ln w="25750"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75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Доходы</c:v>
                </c:pt>
                <c:pt idx="1">
                  <c:v>Расходы</c:v>
                </c:pt>
              </c:strCache>
            </c:strRef>
          </c:cat>
          <c:val>
            <c:numRef>
              <c:f>Sheet1!$B$4:$C$4</c:f>
              <c:numCache>
                <c:formatCode>General</c:formatCode>
                <c:ptCount val="2"/>
                <c:pt idx="0">
                  <c:v>-10274.9</c:v>
                </c:pt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Расходы</c:v>
                </c:pt>
              </c:strCache>
            </c:strRef>
          </c:tx>
          <c:spPr>
            <a:solidFill>
              <a:schemeClr val="folHlink"/>
            </a:solidFill>
            <a:ln w="12432">
              <a:solidFill>
                <a:schemeClr val="tx1"/>
              </a:solidFill>
              <a:prstDash val="solid"/>
            </a:ln>
          </c:spPr>
          <c:invertIfNegative val="0"/>
          <c:dLbls>
            <c:dLbl>
              <c:idx val="1"/>
              <c:layout>
                <c:manualLayout>
                  <c:x val="0.14176742618674384"/>
                  <c:y val="-0.43485305853148765"/>
                </c:manualLayout>
              </c:layout>
              <c:spPr>
                <a:noFill/>
                <a:ln w="25750">
                  <a:noFill/>
                </a:ln>
              </c:spPr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750">
                <a:noFill/>
              </a:ln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Sheet1!$B$1:$C$1</c:f>
              <c:strCache>
                <c:ptCount val="2"/>
                <c:pt idx="0">
                  <c:v>Доходы</c:v>
                </c:pt>
                <c:pt idx="1">
                  <c:v>Расходы</c:v>
                </c:pt>
              </c:strCache>
            </c:strRef>
          </c:cat>
          <c:val>
            <c:numRef>
              <c:f>Sheet1!$B$5:$C$5</c:f>
              <c:numCache>
                <c:formatCode>General</c:formatCode>
                <c:ptCount val="2"/>
                <c:pt idx="1">
                  <c:v>946157.5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0"/>
        <c:shape val="box"/>
        <c:axId val="80665984"/>
        <c:axId val="80667776"/>
        <c:axId val="0"/>
      </c:bar3DChart>
      <c:catAx>
        <c:axId val="80665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310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62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8066777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80667776"/>
        <c:scaling>
          <c:orientation val="minMax"/>
        </c:scaling>
        <c:delete val="0"/>
        <c:axPos val="l"/>
        <c:majorGridlines>
          <c:spPr>
            <a:ln w="3108">
              <a:solidFill>
                <a:schemeClr val="tx1"/>
              </a:solidFill>
              <a:prstDash val="solid"/>
            </a:ln>
          </c:spPr>
        </c:majorGridlines>
        <c:numFmt formatCode="General" sourceLinked="1"/>
        <c:majorTickMark val="out"/>
        <c:minorTickMark val="none"/>
        <c:tickLblPos val="nextTo"/>
        <c:spPr>
          <a:ln w="3108">
            <a:solidFill>
              <a:schemeClr val="tx1"/>
            </a:solidFill>
            <a:prstDash val="solid"/>
          </a:ln>
        </c:spPr>
        <c:txPr>
          <a:bodyPr rot="0" vert="horz"/>
          <a:lstStyle/>
          <a:p>
            <a:pPr>
              <a:defRPr sz="1762" b="1" i="0" u="none" strike="noStrike" baseline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endParaRPr lang="ru-RU"/>
          </a:p>
        </c:txPr>
        <c:crossAx val="80665984"/>
        <c:crosses val="autoZero"/>
        <c:crossBetween val="between"/>
      </c:valAx>
      <c:spPr>
        <a:noFill/>
        <a:ln w="25750">
          <a:noFill/>
        </a:ln>
      </c:spPr>
    </c:plotArea>
    <c:legend>
      <c:legendPos val="r"/>
      <c:layout>
        <c:manualLayout>
          <c:xMode val="edge"/>
          <c:yMode val="edge"/>
          <c:x val="0.7516279069767442"/>
          <c:y val="0.20297029702970298"/>
          <c:w val="0.23534883720930233"/>
          <c:h val="0.6006600660066006"/>
        </c:manualLayout>
      </c:layout>
      <c:overlay val="0"/>
      <c:spPr>
        <a:noFill/>
        <a:ln w="3108">
          <a:solidFill>
            <a:schemeClr val="tx1"/>
          </a:solidFill>
          <a:prstDash val="solid"/>
        </a:ln>
      </c:spPr>
      <c:txPr>
        <a:bodyPr/>
        <a:lstStyle/>
        <a:p>
          <a:pPr>
            <a:defRPr sz="1620" b="1" i="0" u="none" strike="noStrike" baseline="0">
              <a:solidFill>
                <a:schemeClr val="tx1"/>
              </a:solidFill>
              <a:latin typeface="Arial"/>
              <a:ea typeface="Arial"/>
              <a:cs typeface="Arial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762" b="1" i="0" u="none" strike="noStrike" baseline="0">
          <a:solidFill>
            <a:schemeClr val="tx1"/>
          </a:solidFill>
          <a:latin typeface="Arial"/>
          <a:ea typeface="Arial"/>
          <a:cs typeface="Arial"/>
        </a:defRPr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6893737593104735"/>
          <c:y val="1.2534515357744441E-2"/>
          <c:w val="0.83106262406895259"/>
          <c:h val="0.9215270201906010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Лист1!$B$6</c:f>
              <c:strCache>
                <c:ptCount val="1"/>
                <c:pt idx="0">
                  <c:v>Бюджетные кредиты</c:v>
                </c:pt>
              </c:strCache>
            </c:strRef>
          </c:tx>
          <c:invertIfNegative val="0"/>
          <c:cat>
            <c:strRef>
              <c:f>Лист1!$C$5:$G$5</c:f>
              <c:strCache>
                <c:ptCount val="5"/>
                <c:pt idx="0">
                  <c:v>2017 г.</c:v>
                </c:pt>
                <c:pt idx="1">
                  <c:v>2018 г.</c:v>
                </c:pt>
                <c:pt idx="2">
                  <c:v>2019 г.</c:v>
                </c:pt>
                <c:pt idx="3">
                  <c:v>2020 г.</c:v>
                </c:pt>
                <c:pt idx="4">
                  <c:v>2021 г.</c:v>
                </c:pt>
              </c:strCache>
            </c:strRef>
          </c:cat>
          <c:val>
            <c:numRef>
              <c:f>Лист1!$C$6:$G$6</c:f>
              <c:numCache>
                <c:formatCode>General</c:formatCode>
                <c:ptCount val="5"/>
                <c:pt idx="0">
                  <c:v>16508</c:v>
                </c:pt>
                <c:pt idx="1">
                  <c:v>10399</c:v>
                </c:pt>
                <c:pt idx="2">
                  <c:v>9852</c:v>
                </c:pt>
                <c:pt idx="3">
                  <c:v>9852</c:v>
                </c:pt>
                <c:pt idx="4">
                  <c:v>7389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34"/>
        <c:shape val="box"/>
        <c:axId val="101651584"/>
        <c:axId val="101653120"/>
        <c:axId val="0"/>
      </c:bar3DChart>
      <c:catAx>
        <c:axId val="101651584"/>
        <c:scaling>
          <c:orientation val="minMax"/>
        </c:scaling>
        <c:delete val="0"/>
        <c:axPos val="b"/>
        <c:majorTickMark val="none"/>
        <c:minorTickMark val="none"/>
        <c:tickLblPos val="nextTo"/>
        <c:crossAx val="101653120"/>
        <c:crosses val="autoZero"/>
        <c:auto val="1"/>
        <c:lblAlgn val="ctr"/>
        <c:lblOffset val="100"/>
        <c:noMultiLvlLbl val="0"/>
      </c:catAx>
      <c:valAx>
        <c:axId val="101653120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crossAx val="101651584"/>
        <c:crosses val="autoZero"/>
        <c:crossBetween val="between"/>
      </c:valAx>
      <c:dTable>
        <c:showHorzBorder val="1"/>
        <c:showVertBorder val="1"/>
        <c:showOutline val="1"/>
        <c:showKeys val="1"/>
      </c:dTable>
      <c:spPr>
        <a:gradFill flip="none" rotWithShape="1">
          <a:gsLst>
            <a:gs pos="0">
              <a:srgbClr val="FFEFD1"/>
            </a:gs>
            <a:gs pos="8000">
              <a:srgbClr val="F0EBD5"/>
            </a:gs>
            <a:gs pos="100000">
              <a:srgbClr val="D1C39F"/>
            </a:gs>
          </a:gsLst>
          <a:lin ang="16200000" scaled="1"/>
          <a:tileRect/>
        </a:gradFill>
        <a:effectLst>
          <a:innerShdw blurRad="63500" dist="50800" dir="8100000">
            <a:prstClr val="black">
              <a:alpha val="50000"/>
            </a:prstClr>
          </a:innerShdw>
        </a:effectLst>
      </c:spPr>
    </c:plotArea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351" cy="49609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729" y="0"/>
            <a:ext cx="2946351" cy="49609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6F0F131-9238-4121-9ABB-C30A5FA9AD0A}" type="datetimeFigureOut">
              <a:rPr lang="ru-RU"/>
              <a:pPr>
                <a:defRPr/>
              </a:pPr>
              <a:t>12.05.2022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8960"/>
            <a:ext cx="2946351" cy="4960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729" y="9428960"/>
            <a:ext cx="2946351" cy="49609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27074D6-BB6E-4A81-A0A3-348E25602F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03456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351" cy="496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729" y="0"/>
            <a:ext cx="2946351" cy="496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5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929" y="4715273"/>
            <a:ext cx="5437821" cy="4466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 smtClean="0"/>
              <a:t>Образец текста</a:t>
            </a:r>
          </a:p>
          <a:p>
            <a:pPr lvl="1"/>
            <a:r>
              <a:rPr lang="ru-RU" altLang="ru-RU" noProof="0" smtClean="0"/>
              <a:t>Второй уровень</a:t>
            </a:r>
          </a:p>
          <a:p>
            <a:pPr lvl="2"/>
            <a:r>
              <a:rPr lang="ru-RU" altLang="ru-RU" noProof="0" smtClean="0"/>
              <a:t>Третий уровень</a:t>
            </a:r>
          </a:p>
          <a:p>
            <a:pPr lvl="3"/>
            <a:r>
              <a:rPr lang="ru-RU" altLang="ru-RU" noProof="0" smtClean="0"/>
              <a:t>Четвертый уровень</a:t>
            </a:r>
          </a:p>
          <a:p>
            <a:pPr lvl="4"/>
            <a:r>
              <a:rPr lang="ru-RU" altLang="ru-RU" noProof="0" smtClean="0"/>
              <a:t>Пятый уровень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8960"/>
            <a:ext cx="2946351" cy="496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729" y="9428960"/>
            <a:ext cx="2946351" cy="496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3405A01-ADDC-4221-9D09-BBB8F1099E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0591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405A01-ADDC-4221-9D09-BBB8F1099E7B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82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405A01-ADDC-4221-9D09-BBB8F1099E7B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72500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405A01-ADDC-4221-9D09-BBB8F1099E7B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7215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405A01-ADDC-4221-9D09-BBB8F1099E7B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3894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405A01-ADDC-4221-9D09-BBB8F1099E7B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10844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405A01-ADDC-4221-9D09-BBB8F1099E7B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60435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405A01-ADDC-4221-9D09-BBB8F1099E7B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72303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dirty="0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812230F-36AA-407B-9C26-EDA85206D9C8}" type="slidenum">
              <a:rPr lang="ru-RU" altLang="ru-RU" smtClean="0"/>
              <a:pPr eaLnBrk="1" hangingPunct="1">
                <a:spcBef>
                  <a:spcPct val="0"/>
                </a:spcBef>
              </a:pPr>
              <a:t>8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405A01-ADDC-4221-9D09-BBB8F1099E7B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25678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405A01-ADDC-4221-9D09-BBB8F1099E7B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718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405A01-ADDC-4221-9D09-BBB8F1099E7B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31658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405A01-ADDC-4221-9D09-BBB8F1099E7B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6666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405A01-ADDC-4221-9D09-BBB8F1099E7B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9714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405A01-ADDC-4221-9D09-BBB8F1099E7B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2363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405A01-ADDC-4221-9D09-BBB8F1099E7B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0085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405A01-ADDC-4221-9D09-BBB8F1099E7B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72962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405A01-ADDC-4221-9D09-BBB8F1099E7B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809409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3405A01-ADDC-4221-9D09-BBB8F1099E7B}" type="slidenum">
              <a:rPr lang="ru-RU" smtClean="0"/>
              <a:pPr>
                <a:defRPr/>
              </a:pPr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8327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927100"/>
            <a:ext cx="8991600" cy="4495800"/>
            <a:chOff x="0" y="584"/>
            <a:chExt cx="5664" cy="2832"/>
          </a:xfrm>
        </p:grpSpPr>
        <p:sp>
          <p:nvSpPr>
            <p:cNvPr id="5" name="AutoShape 3"/>
            <p:cNvSpPr>
              <a:spLocks noChangeArrowheads="1"/>
            </p:cNvSpPr>
            <p:nvPr userDrawn="1"/>
          </p:nvSpPr>
          <p:spPr bwMode="auto">
            <a:xfrm>
              <a:off x="432" y="1304"/>
              <a:ext cx="4656" cy="2112"/>
            </a:xfrm>
            <a:prstGeom prst="roundRect">
              <a:avLst>
                <a:gd name="adj" fmla="val 1666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z="2400" smtClean="0">
                <a:latin typeface="Times New Roman" pitchFamily="18" charset="0"/>
              </a:endParaRPr>
            </a:p>
          </p:txBody>
        </p:sp>
        <p:sp>
          <p:nvSpPr>
            <p:cNvPr id="6" name="Rectangle 4"/>
            <p:cNvSpPr>
              <a:spLocks noChangeArrowheads="1"/>
            </p:cNvSpPr>
            <p:nvPr userDrawn="1"/>
          </p:nvSpPr>
          <p:spPr bwMode="blackWhite">
            <a:xfrm>
              <a:off x="144" y="584"/>
              <a:ext cx="4512" cy="624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z="2400" smtClean="0">
                <a:latin typeface="Times New Roman" pitchFamily="18" charset="0"/>
              </a:endParaRPr>
            </a:p>
          </p:txBody>
        </p:sp>
        <p:sp>
          <p:nvSpPr>
            <p:cNvPr id="7" name="AutoShape 5"/>
            <p:cNvSpPr>
              <a:spLocks noChangeArrowheads="1"/>
            </p:cNvSpPr>
            <p:nvPr userDrawn="1"/>
          </p:nvSpPr>
          <p:spPr bwMode="blackWhite">
            <a:xfrm>
              <a:off x="0" y="872"/>
              <a:ext cx="5664" cy="1152"/>
            </a:xfrm>
            <a:custGeom>
              <a:avLst/>
              <a:gdLst>
                <a:gd name="T0" fmla="*/ 0 w 4917"/>
                <a:gd name="T1" fmla="*/ 0 h 1000"/>
                <a:gd name="T2" fmla="*/ 13689 w 4917"/>
                <a:gd name="T3" fmla="*/ 0 h 1000"/>
                <a:gd name="T4" fmla="*/ 15242 w 4917"/>
                <a:gd name="T5" fmla="*/ 1552 h 1000"/>
                <a:gd name="T6" fmla="*/ 13693 w 4917"/>
                <a:gd name="T7" fmla="*/ 3101 h 1000"/>
                <a:gd name="T8" fmla="*/ 0 w 4917"/>
                <a:gd name="T9" fmla="*/ 3101 h 1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17"/>
                <a:gd name="T16" fmla="*/ 0 h 1000"/>
                <a:gd name="T17" fmla="*/ 2459 w 4917"/>
                <a:gd name="T18" fmla="*/ 1000 h 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17" h="1000">
                  <a:moveTo>
                    <a:pt x="0" y="0"/>
                  </a:moveTo>
                  <a:lnTo>
                    <a:pt x="4416" y="0"/>
                  </a:lnTo>
                  <a:cubicBezTo>
                    <a:pt x="4693" y="0"/>
                    <a:pt x="4917" y="223"/>
                    <a:pt x="4917" y="500"/>
                  </a:cubicBezTo>
                  <a:cubicBezTo>
                    <a:pt x="4917" y="776"/>
                    <a:pt x="4693" y="999"/>
                    <a:pt x="4417" y="1000"/>
                  </a:cubicBezTo>
                  <a:lnTo>
                    <a:pt x="0" y="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Line 6"/>
            <p:cNvSpPr>
              <a:spLocks noChangeShapeType="1"/>
            </p:cNvSpPr>
            <p:nvPr userDrawn="1"/>
          </p:nvSpPr>
          <p:spPr bwMode="auto">
            <a:xfrm>
              <a:off x="0" y="1928"/>
              <a:ext cx="5232" cy="0"/>
            </a:xfrm>
            <a:prstGeom prst="line">
              <a:avLst/>
            </a:prstGeom>
            <a:noFill/>
            <a:ln w="508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51207" name="Rectangle 7"/>
          <p:cNvSpPr>
            <a:spLocks noGrp="1" noChangeArrowheads="1"/>
          </p:cNvSpPr>
          <p:nvPr>
            <p:ph type="ctrTitle"/>
          </p:nvPr>
        </p:nvSpPr>
        <p:spPr>
          <a:xfrm>
            <a:off x="228600" y="1427163"/>
            <a:ext cx="8077200" cy="1609725"/>
          </a:xfrm>
        </p:spPr>
        <p:txBody>
          <a:bodyPr/>
          <a:lstStyle>
            <a:lvl1pPr>
              <a:defRPr sz="46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1208" name="Rectangle 8"/>
          <p:cNvSpPr>
            <a:spLocks noGrp="1" noChangeArrowheads="1"/>
          </p:cNvSpPr>
          <p:nvPr>
            <p:ph type="subTitle" idx="1"/>
          </p:nvPr>
        </p:nvSpPr>
        <p:spPr>
          <a:xfrm>
            <a:off x="1066800" y="3441700"/>
            <a:ext cx="6629400" cy="16764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9" name="Rectangle 9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248400"/>
            <a:ext cx="2133600" cy="4714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Rectangle 10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531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7148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2BB63-9E62-4DCA-980F-38CC71CE15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08571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1C770F-001E-4620-905C-A763F8AE88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6997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6BD129-A2A4-4174-9ECD-40A6B8A903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101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3886200" cy="4419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2A6C48-5666-4E17-A9F0-41B9EB15C3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9044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D8004E-0F52-416E-A67C-EE543CB5B6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84281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86488F-E3E2-476B-9B6C-520919086C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86604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DCABF9-C644-426A-89ED-BEB0AE84F5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6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78470-9813-44CC-869E-C4E247401E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227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2CA809-203B-4AF6-B709-7EE53B519D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0254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8F8658-3EA0-401B-B3EB-1A0C23A234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5637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0013" y="228600"/>
            <a:ext cx="2084387" cy="5791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95263" y="228600"/>
            <a:ext cx="6102350" cy="5791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103061-A6ED-45F5-8BB0-26F00F9674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8653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263" y="228600"/>
            <a:ext cx="8015287" cy="914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609600" y="1600200"/>
            <a:ext cx="7924800" cy="44196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E431E1-1CED-4F37-9A9B-165F043629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68165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195263" y="228600"/>
            <a:ext cx="8339137" cy="579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01A927-62D1-4F33-8AB9-8CFA012277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63957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5263" y="228600"/>
            <a:ext cx="8015287" cy="914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609600" y="1600200"/>
            <a:ext cx="7924800" cy="4419600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110761-6778-4F45-A19E-00D2E915FC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89601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152400"/>
            <a:ext cx="8686800" cy="6096000"/>
            <a:chOff x="0" y="96"/>
            <a:chExt cx="5472" cy="3840"/>
          </a:xfrm>
        </p:grpSpPr>
        <p:sp>
          <p:nvSpPr>
            <p:cNvPr id="1032" name="AutoShape 3"/>
            <p:cNvSpPr>
              <a:spLocks noChangeArrowheads="1"/>
            </p:cNvSpPr>
            <p:nvPr/>
          </p:nvSpPr>
          <p:spPr bwMode="auto">
            <a:xfrm>
              <a:off x="240" y="336"/>
              <a:ext cx="5232" cy="3600"/>
            </a:xfrm>
            <a:prstGeom prst="roundRect">
              <a:avLst>
                <a:gd name="adj" fmla="val 13727"/>
              </a:avLst>
            </a:prstGeom>
            <a:noFill/>
            <a:ln w="50800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defRPr/>
              </a:pPr>
              <a:endParaRPr lang="ru-RU" altLang="ru-RU" sz="2400" smtClean="0">
                <a:latin typeface="Times New Roman" pitchFamily="18" charset="0"/>
              </a:endParaRPr>
            </a:p>
          </p:txBody>
        </p:sp>
        <p:sp>
          <p:nvSpPr>
            <p:cNvPr id="1033" name="AutoShape 4"/>
            <p:cNvSpPr>
              <a:spLocks noChangeArrowheads="1"/>
            </p:cNvSpPr>
            <p:nvPr/>
          </p:nvSpPr>
          <p:spPr bwMode="blackWhite">
            <a:xfrm>
              <a:off x="0" y="96"/>
              <a:ext cx="5376" cy="768"/>
            </a:xfrm>
            <a:custGeom>
              <a:avLst/>
              <a:gdLst>
                <a:gd name="T0" fmla="*/ 0 w 7000"/>
                <a:gd name="T1" fmla="*/ 0 h 1000"/>
                <a:gd name="T2" fmla="*/ 786 w 7000"/>
                <a:gd name="T3" fmla="*/ 0 h 1000"/>
                <a:gd name="T4" fmla="*/ 847 w 7000"/>
                <a:gd name="T5" fmla="*/ 61 h 1000"/>
                <a:gd name="T6" fmla="*/ 787 w 7000"/>
                <a:gd name="T7" fmla="*/ 121 h 1000"/>
                <a:gd name="T8" fmla="*/ 0 w 7000"/>
                <a:gd name="T9" fmla="*/ 121 h 10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000"/>
                <a:gd name="T16" fmla="*/ 0 h 1000"/>
                <a:gd name="T17" fmla="*/ 3500 w 7000"/>
                <a:gd name="T18" fmla="*/ 1000 h 10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000" h="1000">
                  <a:moveTo>
                    <a:pt x="0" y="0"/>
                  </a:moveTo>
                  <a:lnTo>
                    <a:pt x="6499" y="0"/>
                  </a:lnTo>
                  <a:cubicBezTo>
                    <a:pt x="6776" y="0"/>
                    <a:pt x="7000" y="223"/>
                    <a:pt x="7000" y="500"/>
                  </a:cubicBezTo>
                  <a:cubicBezTo>
                    <a:pt x="7000" y="776"/>
                    <a:pt x="6776" y="999"/>
                    <a:pt x="6500" y="1000"/>
                  </a:cubicBezTo>
                  <a:lnTo>
                    <a:pt x="0" y="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34" name="Line 5"/>
            <p:cNvSpPr>
              <a:spLocks noChangeShapeType="1"/>
            </p:cNvSpPr>
            <p:nvPr/>
          </p:nvSpPr>
          <p:spPr bwMode="auto">
            <a:xfrm>
              <a:off x="0" y="768"/>
              <a:ext cx="5088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95263" y="228600"/>
            <a:ext cx="8015287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79248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50184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0185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0186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>
              <a:defRPr/>
            </a:pPr>
            <a:fld id="{81E44F79-11A1-4A5C-BC0D-E18A7BA4D1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1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798" r:id="rId12"/>
    <p:sldLayoutId id="2147483799" r:id="rId13"/>
    <p:sldLayoutId id="2147483800" r:id="rId14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l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SzPct val="4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emf"/><Relationship Id="rId4" Type="http://schemas.openxmlformats.org/officeDocument/2006/relationships/oleObject" Target="../embeddings/Microsoft_Excel_97-2003_Worksheet1.xls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emf"/><Relationship Id="rId4" Type="http://schemas.openxmlformats.org/officeDocument/2006/relationships/oleObject" Target="../embeddings/Microsoft_Excel_97-2003_Worksheet2.xls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.emf"/><Relationship Id="rId4" Type="http://schemas.openxmlformats.org/officeDocument/2006/relationships/oleObject" Target="../embeddings/Microsoft_Excel_97-2003_Worksheet3.xls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4.emf"/><Relationship Id="rId4" Type="http://schemas.openxmlformats.org/officeDocument/2006/relationships/oleObject" Target="../embeddings/Microsoft_Excel_97-2003_Worksheet4.xls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6.emf"/><Relationship Id="rId4" Type="http://schemas.openxmlformats.org/officeDocument/2006/relationships/oleObject" Target="../embeddings/Microsoft_Excel_97-2003_Worksheet5.xls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altLang="ru-RU" sz="3600" dirty="0" smtClean="0">
                <a:latin typeface="Times New Roman" pitchFamily="18" charset="0"/>
              </a:rPr>
              <a:t>Итоги исполнения районного бюджета муниципального образования</a:t>
            </a:r>
            <a:br>
              <a:rPr lang="ru-RU" altLang="ru-RU" sz="3600" dirty="0" smtClean="0">
                <a:latin typeface="Times New Roman" pitchFamily="18" charset="0"/>
              </a:rPr>
            </a:br>
            <a:r>
              <a:rPr lang="ru-RU" altLang="ru-RU" sz="3600" dirty="0" smtClean="0">
                <a:latin typeface="Times New Roman" pitchFamily="18" charset="0"/>
              </a:rPr>
              <a:t>«Усть-Удинский район» за 20</a:t>
            </a:r>
            <a:r>
              <a:rPr lang="en-US" altLang="ru-RU" sz="3600" dirty="0" smtClean="0">
                <a:latin typeface="Times New Roman" pitchFamily="18" charset="0"/>
              </a:rPr>
              <a:t>21</a:t>
            </a:r>
            <a:r>
              <a:rPr lang="ru-RU" altLang="ru-RU" sz="3600" dirty="0" smtClean="0">
                <a:latin typeface="Times New Roman" pitchFamily="18" charset="0"/>
              </a:rPr>
              <a:t> год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500" dirty="0" smtClean="0">
                <a:latin typeface="Times New Roman" pitchFamily="18" charset="0"/>
              </a:rPr>
              <a:t>Итоги исполнения районного бюджета, тыс. руб.</a:t>
            </a:r>
          </a:p>
        </p:txBody>
      </p:sp>
      <p:graphicFrame>
        <p:nvGraphicFramePr>
          <p:cNvPr id="2" name="Object 17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391290"/>
              </p:ext>
            </p:extLst>
          </p:nvPr>
        </p:nvGraphicFramePr>
        <p:xfrm>
          <a:off x="922338" y="1500188"/>
          <a:ext cx="8308975" cy="4687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100" name="Rectangle 19"/>
          <p:cNvSpPr>
            <a:spLocks noChangeArrowheads="1"/>
          </p:cNvSpPr>
          <p:nvPr/>
        </p:nvSpPr>
        <p:spPr bwMode="auto">
          <a:xfrm>
            <a:off x="395288" y="6381750"/>
            <a:ext cx="8229600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700" dirty="0">
                <a:latin typeface="Times New Roman" pitchFamily="18" charset="0"/>
              </a:rPr>
              <a:t>Район является высокодотационным, доля финансовой помощи в общем объеме доходов составляет </a:t>
            </a:r>
            <a:r>
              <a:rPr lang="en-US" altLang="ru-RU" sz="1700" dirty="0" smtClean="0">
                <a:latin typeface="Times New Roman" pitchFamily="18" charset="0"/>
              </a:rPr>
              <a:t>90,3</a:t>
            </a:r>
            <a:r>
              <a:rPr lang="ru-RU" altLang="ru-RU" sz="1700" dirty="0" smtClean="0">
                <a:latin typeface="Times New Roman" pitchFamily="18" charset="0"/>
              </a:rPr>
              <a:t>%</a:t>
            </a:r>
            <a:endParaRPr lang="ru-RU" altLang="ru-RU" sz="17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4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139639085"/>
              </p:ext>
            </p:extLst>
          </p:nvPr>
        </p:nvGraphicFramePr>
        <p:xfrm>
          <a:off x="69850" y="479425"/>
          <a:ext cx="8986838" cy="597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88" name="Лист" r:id="rId4" imgW="9924954" imgH="6600960" progId="Excel.Sheet.8">
                  <p:embed/>
                </p:oleObj>
              </mc:Choice>
              <mc:Fallback>
                <p:oleObj name="Лист" r:id="rId4" imgW="9924954" imgH="6600960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850" y="479425"/>
                        <a:ext cx="8986838" cy="5976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46" name="Object 2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3537569692"/>
              </p:ext>
            </p:extLst>
          </p:nvPr>
        </p:nvGraphicFramePr>
        <p:xfrm>
          <a:off x="0" y="2247900"/>
          <a:ext cx="9226550" cy="2309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7" name="Лист" r:id="rId4" imgW="11791843" imgH="2952720" progId="Excel.Sheet.8">
                  <p:embed/>
                </p:oleObj>
              </mc:Choice>
              <mc:Fallback>
                <p:oleObj name="Лист" r:id="rId4" imgW="11791843" imgH="2952720" progId="Excel.Shee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247900"/>
                        <a:ext cx="9226550" cy="2309813"/>
                      </a:xfrm>
                      <a:prstGeom prst="rect">
                        <a:avLst/>
                      </a:prstGeom>
                      <a:solidFill>
                        <a:srgbClr val="FFFFCC"/>
                      </a:solidFill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47" name="TextBox 2"/>
          <p:cNvSpPr txBox="1">
            <a:spLocks noChangeArrowheads="1"/>
          </p:cNvSpPr>
          <p:nvPr/>
        </p:nvSpPr>
        <p:spPr bwMode="auto">
          <a:xfrm>
            <a:off x="2410298" y="3491135"/>
            <a:ext cx="435648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400" dirty="0" smtClean="0"/>
              <a:t>90 725,1 </a:t>
            </a:r>
            <a:r>
              <a:rPr lang="ru-RU" altLang="ru-RU" sz="1400" dirty="0" smtClean="0"/>
              <a:t>тыс. руб</a:t>
            </a:r>
            <a:r>
              <a:rPr lang="ru-RU" altLang="ru-RU" sz="1400" dirty="0"/>
              <a:t>. (</a:t>
            </a:r>
            <a:r>
              <a:rPr lang="en-US" altLang="ru-RU" sz="1400" dirty="0"/>
              <a:t>+ </a:t>
            </a:r>
            <a:r>
              <a:rPr lang="en-US" altLang="ru-RU" sz="1400" dirty="0" smtClean="0"/>
              <a:t>5 251,5 </a:t>
            </a:r>
            <a:r>
              <a:rPr lang="ru-RU" altLang="ru-RU" sz="1400" dirty="0" smtClean="0"/>
              <a:t>тыс. руб</a:t>
            </a:r>
            <a:r>
              <a:rPr lang="ru-RU" altLang="ru-RU" sz="1400" dirty="0"/>
              <a:t>.)</a:t>
            </a:r>
          </a:p>
        </p:txBody>
      </p:sp>
      <p:sp>
        <p:nvSpPr>
          <p:cNvPr id="6148" name="TextBox 3"/>
          <p:cNvSpPr txBox="1">
            <a:spLocks noChangeAspect="1" noChangeArrowheads="1"/>
          </p:cNvSpPr>
          <p:nvPr/>
        </p:nvSpPr>
        <p:spPr bwMode="auto">
          <a:xfrm>
            <a:off x="3164032" y="2993129"/>
            <a:ext cx="1620180" cy="2881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 tIns="36000" rIns="36000" bIns="36000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400" dirty="0" smtClean="0"/>
              <a:t>70 770,6 </a:t>
            </a:r>
            <a:r>
              <a:rPr lang="ru-RU" altLang="ru-RU" sz="1400" dirty="0" smtClean="0"/>
              <a:t>тыс.</a:t>
            </a:r>
            <a:r>
              <a:rPr lang="en-US" altLang="ru-RU" sz="1400" dirty="0" smtClean="0"/>
              <a:t> </a:t>
            </a:r>
            <a:r>
              <a:rPr lang="ru-RU" altLang="ru-RU" sz="1400" dirty="0" smtClean="0"/>
              <a:t>руб</a:t>
            </a:r>
            <a:r>
              <a:rPr lang="ru-RU" altLang="ru-RU" sz="1400" dirty="0"/>
              <a:t>.</a:t>
            </a:r>
          </a:p>
        </p:txBody>
      </p:sp>
      <p:sp>
        <p:nvSpPr>
          <p:cNvPr id="6149" name="TextBox 2"/>
          <p:cNvSpPr txBox="1">
            <a:spLocks noChangeArrowheads="1"/>
          </p:cNvSpPr>
          <p:nvPr/>
        </p:nvSpPr>
        <p:spPr bwMode="auto">
          <a:xfrm>
            <a:off x="2429727" y="3248980"/>
            <a:ext cx="378042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36000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ru-RU" sz="1400" dirty="0" smtClean="0"/>
              <a:t>85 473,6 </a:t>
            </a:r>
            <a:r>
              <a:rPr lang="ru-RU" altLang="ru-RU" sz="1400" dirty="0" smtClean="0"/>
              <a:t>тыс. руб</a:t>
            </a:r>
            <a:r>
              <a:rPr lang="ru-RU" altLang="ru-RU" sz="1400" dirty="0"/>
              <a:t>. (</a:t>
            </a:r>
            <a:r>
              <a:rPr lang="en-US" altLang="ru-RU" sz="1400" dirty="0" smtClean="0"/>
              <a:t>+14 703,0 </a:t>
            </a:r>
            <a:r>
              <a:rPr lang="ru-RU" altLang="ru-RU" sz="1400" dirty="0" smtClean="0"/>
              <a:t>тыс. руб</a:t>
            </a:r>
            <a:r>
              <a:rPr lang="ru-RU" altLang="ru-RU" sz="1400" dirty="0"/>
              <a:t>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31540" y="1"/>
            <a:ext cx="8291513" cy="440668"/>
          </a:xfrm>
        </p:spPr>
        <p:txBody>
          <a:bodyPr/>
          <a:lstStyle/>
          <a:p>
            <a:pPr eaLnBrk="1" hangingPunct="1"/>
            <a:r>
              <a:rPr lang="ru-RU" altLang="ru-RU" sz="2300" dirty="0" smtClean="0">
                <a:latin typeface="Times New Roman" pitchFamily="18" charset="0"/>
              </a:rPr>
              <a:t>Динамика поступлений доходов районного бюджета, тыс. руб.</a:t>
            </a:r>
          </a:p>
        </p:txBody>
      </p:sp>
      <p:graphicFrame>
        <p:nvGraphicFramePr>
          <p:cNvPr id="64730" name="Group 21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9573218"/>
              </p:ext>
            </p:extLst>
          </p:nvPr>
        </p:nvGraphicFramePr>
        <p:xfrm>
          <a:off x="0" y="476672"/>
          <a:ext cx="9109075" cy="6286348"/>
        </p:xfrm>
        <a:graphic>
          <a:graphicData uri="http://schemas.openxmlformats.org/drawingml/2006/table">
            <a:tbl>
              <a:tblPr/>
              <a:tblGrid>
                <a:gridCol w="5199171"/>
                <a:gridCol w="1224136"/>
                <a:gridCol w="1260140"/>
                <a:gridCol w="1425628"/>
              </a:tblGrid>
              <a:tr h="3733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</a:t>
                      </a:r>
                    </a:p>
                  </a:txBody>
                  <a:tcPr marL="9525" marR="9525" marT="9517" marB="0"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2020 г.</a:t>
                      </a:r>
                    </a:p>
                  </a:txBody>
                  <a:tcPr marL="9525" marR="9525" marT="9525" marB="0"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</a:t>
                      </a:r>
                    </a:p>
                  </a:txBody>
                  <a:tcPr marL="9525" marR="9525" marT="9525" marB="0"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 роста, %</a:t>
                      </a:r>
                    </a:p>
                  </a:txBody>
                  <a:tcPr marL="9525" marR="9525" marT="9525" marB="0"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</a:tr>
              <a:tr h="25333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Налоговые доходы</a:t>
                      </a:r>
                    </a:p>
                  </a:txBody>
                  <a:tcPr marL="9525" marR="9525" marT="9517" marB="0"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71 226,2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77 682,4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9,1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</a:tr>
              <a:tr h="25333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9525" marR="9525" marT="9517" marB="0"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58 266,8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62 106,8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6,6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</a:tr>
              <a:tr h="25333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Налоги на совокупный доход</a:t>
                      </a:r>
                    </a:p>
                  </a:txBody>
                  <a:tcPr marL="9525" marR="9525" marT="9517" marB="0"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11 743,1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14 536,1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23,8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</a:tr>
              <a:tr h="497157"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налог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, взимаемый в связи с применением упрощенной системы налогообложения</a:t>
                      </a:r>
                    </a:p>
                  </a:txBody>
                  <a:tcPr marL="9525" marR="9525" marT="9517" marB="0"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5 884,4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11 196,6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90,3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</a:tr>
              <a:tr h="25333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единый налог на вмененный доход</a:t>
                      </a:r>
                    </a:p>
                  </a:txBody>
                  <a:tcPr marL="9525" marR="9525" marT="9517" marB="0"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5 811,6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1 020,8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-82,4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</a:tr>
              <a:tr h="25333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единый сельскохозяйственный налог </a:t>
                      </a:r>
                    </a:p>
                  </a:txBody>
                  <a:tcPr marL="9525" marR="9525" marT="9517" marB="0"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29,9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58,4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95,3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</a:tr>
              <a:tr h="49715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налог, взимаемый в связи с применением патентной системы налогообложения</a:t>
                      </a:r>
                    </a:p>
                  </a:txBody>
                  <a:tcPr marL="9525" marR="9525" marT="9517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17,2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2 260,3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13 раз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</a:tr>
              <a:tr h="25333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9525" marR="9525" marT="9517" marB="0"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1 215,6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1 039,5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-14,5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</a:tr>
              <a:tr h="253337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Задолженность по отмененным налогам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17" marB="0"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0,7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</a:tr>
              <a:tr h="25333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9525" marR="9525" marT="9517" marB="0"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14 247,4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13 042,7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-8,5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</a:tr>
              <a:tr h="25333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Итого по собственным источникам</a:t>
                      </a:r>
                    </a:p>
                  </a:txBody>
                  <a:tcPr marL="9525" marR="9525" marT="9517" marB="0"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85 473,6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90 725,1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6,1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</a:tr>
              <a:tr h="25333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9525" marR="9525" marT="9517" marB="0"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882 597,9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845 157,6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-4,2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</a:tr>
              <a:tr h="25333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Дотации</a:t>
                      </a:r>
                    </a:p>
                  </a:txBody>
                  <a:tcPr marL="9525" marR="9525" marT="9517" marB="0"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123 473,5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137 182,1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11,1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</a:tr>
              <a:tr h="25333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Субсидии</a:t>
                      </a:r>
                    </a:p>
                  </a:txBody>
                  <a:tcPr marL="9525" marR="9525" marT="9517" marB="0"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329 395,3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225 437,5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-31,6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</a:tr>
              <a:tr h="25333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Субвенции</a:t>
                      </a:r>
                    </a:p>
                  </a:txBody>
                  <a:tcPr marL="9525" marR="9525" marT="9517" marB="0"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409 329,2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453 969,5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10,9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</a:tr>
              <a:tr h="25333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9525" marR="9525" marT="9517" marB="0"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24 156,3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28 687,6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18,8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</a:tr>
              <a:tr h="17932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Доходы бюджетов бюджетной системы РФ от возврата остатков субсидий, субвенций и иных межбюджетных трансфертов, имеющих целевое назначение, прошлых лет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17" marB="0"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1 539,8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</a:tr>
              <a:tr h="25333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Возврат остатков субсидий, субвенций и иных межбюджетных трансфертов</a:t>
                      </a:r>
                    </a:p>
                  </a:txBody>
                  <a:tcPr marL="9525" marR="9525" marT="9517" marB="0"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-3 756,4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-1 658,9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-55,8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</a:tr>
              <a:tr h="25333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 доходов</a:t>
                      </a:r>
                    </a:p>
                  </a:txBody>
                  <a:tcPr marL="9525" marR="9525" marT="9517" marB="0" anchor="b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968 071,5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935 882,7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-3,3  </a:t>
                      </a:r>
                    </a:p>
                  </a:txBody>
                  <a:tcPr marL="9525" marR="9525" marT="9525" marB="0" anchor="ctr">
                    <a:lnL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E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194" name="Object 4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513389919"/>
              </p:ext>
            </p:extLst>
          </p:nvPr>
        </p:nvGraphicFramePr>
        <p:xfrm>
          <a:off x="-1036638" y="1673225"/>
          <a:ext cx="11220451" cy="4029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62" name="Лист" r:id="rId4" imgW="10239389" imgH="3676590" progId="Excel.Sheet.8">
                  <p:embed/>
                </p:oleObj>
              </mc:Choice>
              <mc:Fallback>
                <p:oleObj name="Лист" r:id="rId4" imgW="10239389" imgH="3676590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036638" y="1673225"/>
                        <a:ext cx="11220451" cy="4029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95" name="TextBox 10"/>
          <p:cNvSpPr txBox="1">
            <a:spLocks noChangeArrowheads="1"/>
          </p:cNvSpPr>
          <p:nvPr/>
        </p:nvSpPr>
        <p:spPr bwMode="auto">
          <a:xfrm>
            <a:off x="0" y="5984874"/>
            <a:ext cx="9144000" cy="708025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Бюджет – социально направлен, соц. сфера занимает в общем объеме расходов </a:t>
            </a:r>
            <a:r>
              <a:rPr lang="en-US" altLang="ru-RU" sz="2000" b="1" dirty="0" smtClean="0">
                <a:latin typeface="Times New Roman" pitchFamily="18" charset="0"/>
                <a:cs typeface="Times New Roman" pitchFamily="18" charset="0"/>
              </a:rPr>
              <a:t>73,1% 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en-US" altLang="ru-RU" sz="2000" b="1" dirty="0" smtClean="0">
                <a:latin typeface="Times New Roman" pitchFamily="18" charset="0"/>
                <a:cs typeface="Times New Roman" pitchFamily="18" charset="0"/>
              </a:rPr>
              <a:t>692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млн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. руб. (в 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2020 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г. – 7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6,3% 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730,7 </a:t>
            </a:r>
            <a:r>
              <a:rPr lang="ru-RU" altLang="ru-RU" sz="2000" b="1" dirty="0">
                <a:latin typeface="Times New Roman" pitchFamily="18" charset="0"/>
                <a:cs typeface="Times New Roman" pitchFamily="18" charset="0"/>
              </a:rPr>
              <a:t>млн. руб.)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218" name="Object 4"/>
          <p:cNvGraphicFramePr>
            <a:graphicFrameLocks noGrp="1" noChangeAspect="1"/>
          </p:cNvGraphicFramePr>
          <p:nvPr>
            <p:ph/>
            <p:extLst>
              <p:ext uri="{D42A27DB-BD31-4B8C-83A1-F6EECF244321}">
                <p14:modId xmlns:p14="http://schemas.microsoft.com/office/powerpoint/2010/main" val="1112530930"/>
              </p:ext>
            </p:extLst>
          </p:nvPr>
        </p:nvGraphicFramePr>
        <p:xfrm>
          <a:off x="-7938" y="1550988"/>
          <a:ext cx="9151938" cy="4011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87" name="Лист" r:id="rId4" imgW="11039523" imgH="4838670" progId="Excel.Sheet.8">
                  <p:embed/>
                </p:oleObj>
              </mc:Choice>
              <mc:Fallback>
                <p:oleObj name="Лист" r:id="rId4" imgW="11039523" imgH="4838670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7938" y="1550988"/>
                        <a:ext cx="9151938" cy="4011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19" name="TextBox 10"/>
          <p:cNvSpPr txBox="1">
            <a:spLocks noChangeArrowheads="1"/>
          </p:cNvSpPr>
          <p:nvPr/>
        </p:nvSpPr>
        <p:spPr bwMode="auto">
          <a:xfrm>
            <a:off x="15875" y="6211888"/>
            <a:ext cx="9144000" cy="646112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 dirty="0">
                <a:latin typeface="Times New Roman" pitchFamily="18" charset="0"/>
                <a:cs typeface="Times New Roman" pitchFamily="18" charset="0"/>
              </a:rPr>
              <a:t>Заработная плата с начислениями на нее занимает </a:t>
            </a:r>
            <a:r>
              <a:rPr lang="ru-RU" altLang="ru-RU" sz="1800" b="1" dirty="0" smtClean="0">
                <a:latin typeface="Times New Roman" pitchFamily="18" charset="0"/>
                <a:cs typeface="Times New Roman" pitchFamily="18" charset="0"/>
              </a:rPr>
              <a:t>64% </a:t>
            </a:r>
            <a:r>
              <a:rPr lang="ru-RU" altLang="ru-RU" sz="1800" b="1" dirty="0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altLang="ru-RU" sz="1800" b="1" dirty="0" smtClean="0">
                <a:latin typeface="Times New Roman" pitchFamily="18" charset="0"/>
                <a:cs typeface="Times New Roman" pitchFamily="18" charset="0"/>
              </a:rPr>
              <a:t>607 </a:t>
            </a:r>
            <a:r>
              <a:rPr lang="ru-RU" altLang="ru-RU" sz="1800" b="1" dirty="0">
                <a:latin typeface="Times New Roman" pitchFamily="18" charset="0"/>
                <a:cs typeface="Times New Roman" pitchFamily="18" charset="0"/>
              </a:rPr>
              <a:t>млн. руб.                     (в </a:t>
            </a:r>
            <a:r>
              <a:rPr lang="ru-RU" altLang="ru-RU" sz="1800" b="1" dirty="0" smtClean="0">
                <a:latin typeface="Times New Roman" pitchFamily="18" charset="0"/>
                <a:cs typeface="Times New Roman" pitchFamily="18" charset="0"/>
              </a:rPr>
              <a:t>2020 </a:t>
            </a:r>
            <a:r>
              <a:rPr lang="ru-RU" altLang="ru-RU" sz="1800" b="1" dirty="0">
                <a:latin typeface="Times New Roman" pitchFamily="18" charset="0"/>
                <a:cs typeface="Times New Roman" pitchFamily="18" charset="0"/>
              </a:rPr>
              <a:t>г. – </a:t>
            </a:r>
            <a:r>
              <a:rPr lang="ru-RU" altLang="ru-RU" sz="1800" b="1" dirty="0" smtClean="0">
                <a:latin typeface="Times New Roman" pitchFamily="18" charset="0"/>
                <a:cs typeface="Times New Roman" pitchFamily="18" charset="0"/>
              </a:rPr>
              <a:t>56% </a:t>
            </a:r>
            <a:r>
              <a:rPr lang="ru-RU" altLang="ru-RU" sz="1800" b="1" dirty="0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altLang="ru-RU" sz="1800" b="1" dirty="0" smtClean="0">
                <a:latin typeface="Times New Roman" pitchFamily="18" charset="0"/>
                <a:cs typeface="Times New Roman" pitchFamily="18" charset="0"/>
              </a:rPr>
              <a:t>539 млн</a:t>
            </a:r>
            <a:r>
              <a:rPr lang="ru-RU" altLang="ru-RU" sz="1800" b="1" dirty="0">
                <a:latin typeface="Times New Roman" pitchFamily="18" charset="0"/>
                <a:cs typeface="Times New Roman" pitchFamily="18" charset="0"/>
              </a:rPr>
              <a:t>. руб.)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10"/>
          <p:cNvSpPr txBox="1">
            <a:spLocks noChangeArrowheads="1"/>
          </p:cNvSpPr>
          <p:nvPr/>
        </p:nvSpPr>
        <p:spPr bwMode="auto">
          <a:xfrm>
            <a:off x="215022" y="44672"/>
            <a:ext cx="842486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 b="1" dirty="0">
                <a:solidFill>
                  <a:schemeClr val="bg1"/>
                </a:solidFill>
                <a:cs typeface="Arial" charset="0"/>
              </a:rPr>
              <a:t>Муниципальные программы Усть-Удинского района</a:t>
            </a:r>
          </a:p>
        </p:txBody>
      </p:sp>
      <p:graphicFrame>
        <p:nvGraphicFramePr>
          <p:cNvPr id="56430" name="Group 1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3937049"/>
              </p:ext>
            </p:extLst>
          </p:nvPr>
        </p:nvGraphicFramePr>
        <p:xfrm>
          <a:off x="-16350" y="1117473"/>
          <a:ext cx="9144000" cy="5745480"/>
        </p:xfrm>
        <a:graphic>
          <a:graphicData uri="http://schemas.openxmlformats.org/drawingml/2006/table">
            <a:tbl>
              <a:tblPr/>
              <a:tblGrid>
                <a:gridCol w="7906807"/>
                <a:gridCol w="1237193"/>
              </a:tblGrid>
              <a:tr h="5857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тыс. руб.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36840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9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«Развитие системы образования РМО «Усть-Удинский район» на 2015-20</a:t>
                      </a:r>
                      <a:r>
                        <a:rPr lang="en-US" sz="19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</a:t>
                      </a:r>
                      <a:r>
                        <a:rPr lang="ru-RU" sz="19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годы</a:t>
                      </a:r>
                      <a:endParaRPr kumimoji="0" lang="ru-RU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613 106,9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680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9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«Развитие физической культуры и спорта в РМО «Усть-Удинский район» на 2015-20</a:t>
                      </a:r>
                      <a:r>
                        <a:rPr lang="en-US" sz="19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22</a:t>
                      </a:r>
                      <a:r>
                        <a:rPr lang="ru-RU" sz="19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годы»</a:t>
                      </a:r>
                      <a:endParaRPr kumimoji="0" lang="ru-RU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11 589,3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3569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9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«Развитие культуры районного муниципального образования «Усть-Удинский район» на 2015-20</a:t>
                      </a:r>
                      <a:r>
                        <a:rPr lang="en-US" sz="19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23</a:t>
                      </a:r>
                      <a:r>
                        <a:rPr lang="ru-RU" sz="19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годы»</a:t>
                      </a:r>
                      <a:endParaRPr kumimoji="0" lang="ru-RU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43 976,7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9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«Молодежная политика на 20</a:t>
                      </a:r>
                      <a:r>
                        <a:rPr lang="en-US" sz="19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ru-RU" sz="19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-20</a:t>
                      </a:r>
                      <a:r>
                        <a:rPr lang="en-US" sz="19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24</a:t>
                      </a:r>
                      <a:r>
                        <a:rPr lang="ru-RU" sz="19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годы»</a:t>
                      </a:r>
                      <a:endParaRPr kumimoji="0" lang="ru-RU" sz="19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250,0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162664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«Комплексные меры профилактики злоупотребления наркотическими средствами, токсическими и психотропными веществами» на 2020-2024 годы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100,0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836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«Организация летнего отдыха и занятости детей в Усть-Удинском районе на 2020-2024 годы»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1 962,4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1205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«Профилактика правонарушений и безопасности дорожного движения на территории Усть-Удинского района» на 2020-2024 годы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230,6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1205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«Социальная поддержка отдельных категорий граждан на территории Усть-Удинского района» на 2020-2024 годы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9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5 334,3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10"/>
          <p:cNvSpPr txBox="1">
            <a:spLocks noChangeArrowheads="1"/>
          </p:cNvSpPr>
          <p:nvPr/>
        </p:nvSpPr>
        <p:spPr bwMode="auto">
          <a:xfrm>
            <a:off x="202627" y="0"/>
            <a:ext cx="842486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 b="1" dirty="0">
                <a:solidFill>
                  <a:schemeClr val="bg1"/>
                </a:solidFill>
                <a:cs typeface="Arial" charset="0"/>
              </a:rPr>
              <a:t>Муниципальные программы Усть-Удинского района</a:t>
            </a:r>
          </a:p>
        </p:txBody>
      </p:sp>
      <p:graphicFrame>
        <p:nvGraphicFramePr>
          <p:cNvPr id="56430" name="Group 1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8256605"/>
              </p:ext>
            </p:extLst>
          </p:nvPr>
        </p:nvGraphicFramePr>
        <p:xfrm>
          <a:off x="0" y="944880"/>
          <a:ext cx="9144000" cy="5913120"/>
        </p:xfrm>
        <a:graphic>
          <a:graphicData uri="http://schemas.openxmlformats.org/drawingml/2006/table">
            <a:tbl>
              <a:tblPr/>
              <a:tblGrid>
                <a:gridCol w="7906807"/>
                <a:gridCol w="1237193"/>
              </a:tblGrid>
              <a:tr h="5220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Муниципальная программа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Сумма, тыс. руб.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691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«Создание благоприятных условий для обеспечения жизнедеятельности населения Усть-Удинского района на 2015-20</a:t>
                      </a:r>
                      <a:r>
                        <a:rPr lang="en-US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 годы»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13 026,7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5186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«Обеспечение комплексных мер противодействия террору, чрезвычайным ситуациям природного и техногенного характера» на 2021-2025 годы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6 795,1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3770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«Обеспечение деятельности мэра Усть-Удинского района и администрации Усть-Удинского района» на 2017-2023 годы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39 951,8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457080">
                <a:tc>
                  <a:txBody>
                    <a:bodyPr/>
                    <a:lstStyle/>
                    <a:p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«Поддержка и развитие малого и среднего предпринимательства в Усть-Удинском районе» на 2017-2023 годы</a:t>
                      </a:r>
                      <a:endParaRPr lang="ru-RU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ru-RU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5010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«Управление муниципальными финансами Усть-Удинского района» на 2017-2023 годы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188 985,6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509068">
                <a:tc>
                  <a:txBody>
                    <a:bodyPr/>
                    <a:lstStyle/>
                    <a:p>
                      <a:pPr algn="l"/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«Повышение эффективности проводимой муниципальной политики в области земельно-имущественных отношений и управления муниципальной собственностью» на 2017-2023 годы</a:t>
                      </a:r>
                      <a:endParaRPr lang="ru-RU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14 152,9</a:t>
                      </a:r>
                      <a:endParaRPr lang="ru-RU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1347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«Комплексное развитие сельских территорий на период 2020-2025 годы»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550,0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12900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800" b="0" kern="120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Непрограммные расходы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40404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6 145,2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  <a:tr h="123288"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40404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946 157,5</a:t>
                      </a: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323850" y="1412875"/>
            <a:ext cx="8569325" cy="954088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rgbClr val="993300"/>
                </a:solidFill>
                <a:latin typeface="Tahoma" pitchFamily="34" charset="0"/>
                <a:cs typeface="Tahoma" pitchFamily="34" charset="0"/>
              </a:rPr>
              <a:t>Повышение уровня и качества жизни населения</a:t>
            </a:r>
          </a:p>
        </p:txBody>
      </p:sp>
      <p:sp>
        <p:nvSpPr>
          <p:cNvPr id="12291" name="TextBox 10"/>
          <p:cNvSpPr txBox="1">
            <a:spLocks noChangeArrowheads="1"/>
          </p:cNvSpPr>
          <p:nvPr/>
        </p:nvSpPr>
        <p:spPr bwMode="auto">
          <a:xfrm>
            <a:off x="1547813" y="115888"/>
            <a:ext cx="6985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>
                <a:solidFill>
                  <a:schemeClr val="bg1"/>
                </a:solidFill>
                <a:ea typeface="Tahoma" pitchFamily="34" charset="0"/>
                <a:cs typeface="Arial" charset="0"/>
              </a:rPr>
              <a:t>Система целеполагания социально-экономического развития Усть-Удинского района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7667625" y="2708275"/>
            <a:ext cx="1117600" cy="5048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altLang="ru-RU" sz="1600" b="1" dirty="0" smtClean="0">
                <a:solidFill>
                  <a:schemeClr val="bg1"/>
                </a:solidFill>
                <a:latin typeface="Trebuchet MS" pitchFamily="34" charset="0"/>
              </a:rPr>
              <a:t>71</a:t>
            </a:r>
            <a:r>
              <a:rPr lang="ru-RU" altLang="ru-RU" sz="1600" b="1" dirty="0" smtClean="0">
                <a:solidFill>
                  <a:schemeClr val="bg1"/>
                </a:solidFill>
                <a:latin typeface="Trebuchet MS" pitchFamily="34" charset="0"/>
              </a:rPr>
              <a:t>,5%</a:t>
            </a:r>
          </a:p>
        </p:txBody>
      </p:sp>
      <p:sp>
        <p:nvSpPr>
          <p:cNvPr id="12293" name="Прямоугольник 7"/>
          <p:cNvSpPr>
            <a:spLocks noChangeArrowheads="1"/>
          </p:cNvSpPr>
          <p:nvPr/>
        </p:nvSpPr>
        <p:spPr bwMode="auto">
          <a:xfrm>
            <a:off x="2592388" y="728663"/>
            <a:ext cx="377031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solidFill>
                  <a:schemeClr val="bg1"/>
                </a:solidFill>
                <a:latin typeface="Calibri" pitchFamily="34" charset="0"/>
                <a:cs typeface="Tahoma" pitchFamily="34" charset="0"/>
              </a:rPr>
              <a:t>Стратегическая цель: 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292725" y="2708275"/>
            <a:ext cx="2016125" cy="504825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600" dirty="0" smtClean="0">
                <a:solidFill>
                  <a:schemeClr val="bg1"/>
                </a:solidFill>
                <a:latin typeface="Trebuchet MS" pitchFamily="34" charset="0"/>
              </a:rPr>
              <a:t>676 550,2 тыс. руб</a:t>
            </a:r>
            <a:r>
              <a:rPr lang="ru-RU" altLang="ru-RU" sz="1600" dirty="0" smtClean="0">
                <a:solidFill>
                  <a:srgbClr val="B48200"/>
                </a:solidFill>
                <a:latin typeface="Trebuchet MS" pitchFamily="34" charset="0"/>
              </a:rPr>
              <a:t>.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7667625" y="3644900"/>
            <a:ext cx="1117600" cy="5048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600" b="1" dirty="0" smtClean="0">
                <a:solidFill>
                  <a:schemeClr val="bg1"/>
                </a:solidFill>
                <a:latin typeface="Trebuchet MS" pitchFamily="34" charset="0"/>
              </a:rPr>
              <a:t>2,1%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5292725" y="3644900"/>
            <a:ext cx="2016125" cy="504825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600" dirty="0" smtClean="0">
                <a:solidFill>
                  <a:schemeClr val="bg1"/>
                </a:solidFill>
                <a:latin typeface="Trebuchet MS" pitchFamily="34" charset="0"/>
              </a:rPr>
              <a:t>19 821,8 тыс. руб</a:t>
            </a:r>
            <a:r>
              <a:rPr lang="ru-RU" altLang="ru-RU" sz="1600" dirty="0" smtClean="0">
                <a:solidFill>
                  <a:srgbClr val="B48200"/>
                </a:solidFill>
                <a:latin typeface="Trebuchet MS" pitchFamily="34" charset="0"/>
              </a:rPr>
              <a:t>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7667625" y="4652963"/>
            <a:ext cx="1117600" cy="5048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600" b="1" dirty="0" smtClean="0">
                <a:solidFill>
                  <a:schemeClr val="bg1"/>
                </a:solidFill>
                <a:latin typeface="Trebuchet MS" pitchFamily="34" charset="0"/>
              </a:rPr>
              <a:t>25,8%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5292725" y="4652963"/>
            <a:ext cx="2016125" cy="504825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600" dirty="0" smtClean="0">
                <a:solidFill>
                  <a:schemeClr val="bg1"/>
                </a:solidFill>
                <a:latin typeface="Trebuchet MS" pitchFamily="34" charset="0"/>
              </a:rPr>
              <a:t>243 640,3 тыс. руб</a:t>
            </a:r>
            <a:r>
              <a:rPr lang="ru-RU" altLang="ru-RU" sz="1600" dirty="0" smtClean="0">
                <a:solidFill>
                  <a:srgbClr val="B48200"/>
                </a:solidFill>
                <a:latin typeface="Trebuchet MS" pitchFamily="34" charset="0"/>
              </a:rPr>
              <a:t>.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7667625" y="5661025"/>
            <a:ext cx="1117600" cy="50482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600" b="1" dirty="0" smtClean="0">
                <a:solidFill>
                  <a:schemeClr val="bg1"/>
                </a:solidFill>
                <a:latin typeface="Trebuchet MS" pitchFamily="34" charset="0"/>
              </a:rPr>
              <a:t>0,6%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5292725" y="5661025"/>
            <a:ext cx="2016125" cy="504825"/>
          </a:xfrm>
          <a:prstGeom prst="rect">
            <a:avLst/>
          </a:prstGeom>
          <a:solidFill>
            <a:srgbClr val="006600"/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600" dirty="0" smtClean="0">
                <a:solidFill>
                  <a:schemeClr val="bg1"/>
                </a:solidFill>
                <a:latin typeface="Trebuchet MS" pitchFamily="34" charset="0"/>
              </a:rPr>
              <a:t>6 145,2 тыс. руб</a:t>
            </a:r>
            <a:r>
              <a:rPr lang="ru-RU" altLang="ru-RU" sz="1600" dirty="0" smtClean="0">
                <a:solidFill>
                  <a:srgbClr val="B48200"/>
                </a:solidFill>
                <a:latin typeface="Trebuchet MS" pitchFamily="34" charset="0"/>
              </a:rPr>
              <a:t>.</a:t>
            </a:r>
          </a:p>
        </p:txBody>
      </p:sp>
      <p:sp>
        <p:nvSpPr>
          <p:cNvPr id="12301" name="Прямоугольник 7"/>
          <p:cNvSpPr>
            <a:spLocks noChangeArrowheads="1"/>
          </p:cNvSpPr>
          <p:nvPr/>
        </p:nvSpPr>
        <p:spPr bwMode="auto">
          <a:xfrm>
            <a:off x="395288" y="2708275"/>
            <a:ext cx="4464050" cy="558800"/>
          </a:xfrm>
          <a:prstGeom prst="rect">
            <a:avLst/>
          </a:prstGeom>
          <a:solidFill>
            <a:srgbClr val="FFCC99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>
                <a:latin typeface="Calibri" pitchFamily="34" charset="0"/>
                <a:cs typeface="Tahoma" pitchFamily="34" charset="0"/>
              </a:rPr>
              <a:t>Стратегическая задача 1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>
                <a:latin typeface="Calibri" pitchFamily="34" charset="0"/>
                <a:cs typeface="Tahoma" pitchFamily="34" charset="0"/>
              </a:rPr>
              <a:t>Социальное развитие</a:t>
            </a:r>
          </a:p>
        </p:txBody>
      </p:sp>
      <p:sp>
        <p:nvSpPr>
          <p:cNvPr id="12302" name="Прямоугольник 7"/>
          <p:cNvSpPr>
            <a:spLocks noChangeArrowheads="1"/>
          </p:cNvSpPr>
          <p:nvPr/>
        </p:nvSpPr>
        <p:spPr bwMode="auto">
          <a:xfrm>
            <a:off x="395288" y="3573463"/>
            <a:ext cx="4464050" cy="773112"/>
          </a:xfrm>
          <a:prstGeom prst="rect">
            <a:avLst/>
          </a:prstGeom>
          <a:solidFill>
            <a:srgbClr val="FFCC99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>
                <a:latin typeface="Calibri" pitchFamily="34" charset="0"/>
                <a:cs typeface="Tahoma" pitchFamily="34" charset="0"/>
              </a:rPr>
              <a:t>Стратегическая задача 2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/>
              <a:t>Развитие инфраструктуры и обеспечение условий жизнедеятельности</a:t>
            </a:r>
          </a:p>
        </p:txBody>
      </p:sp>
      <p:sp>
        <p:nvSpPr>
          <p:cNvPr id="12303" name="Прямоугольник 7"/>
          <p:cNvSpPr>
            <a:spLocks noChangeArrowheads="1"/>
          </p:cNvSpPr>
          <p:nvPr/>
        </p:nvSpPr>
        <p:spPr bwMode="auto">
          <a:xfrm>
            <a:off x="395288" y="4508500"/>
            <a:ext cx="4464050" cy="833438"/>
          </a:xfrm>
          <a:prstGeom prst="rect">
            <a:avLst/>
          </a:prstGeom>
          <a:solidFill>
            <a:srgbClr val="FFCC99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>
                <a:latin typeface="Calibri" pitchFamily="34" charset="0"/>
                <a:cs typeface="Tahoma" pitchFamily="34" charset="0"/>
              </a:rPr>
              <a:t>Стратегическая задача 3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/>
              <a:t>Обеспечение темпов экономического роста </a:t>
            </a:r>
          </a:p>
        </p:txBody>
      </p:sp>
      <p:sp>
        <p:nvSpPr>
          <p:cNvPr id="12304" name="Прямоугольник 7"/>
          <p:cNvSpPr>
            <a:spLocks noChangeArrowheads="1"/>
          </p:cNvSpPr>
          <p:nvPr/>
        </p:nvSpPr>
        <p:spPr bwMode="auto">
          <a:xfrm>
            <a:off x="395288" y="5661025"/>
            <a:ext cx="4464050" cy="773113"/>
          </a:xfrm>
          <a:prstGeom prst="rect">
            <a:avLst/>
          </a:prstGeom>
          <a:solidFill>
            <a:srgbClr val="FFCC99"/>
          </a:solidFill>
          <a:ln w="9525">
            <a:solidFill>
              <a:srgbClr val="FF66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>
                <a:latin typeface="Calibri" pitchFamily="34" charset="0"/>
                <a:cs typeface="Tahoma" pitchFamily="34" charset="0"/>
              </a:rPr>
              <a:t>Стратегическая задача 4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/>
              <a:t>Законодательное регулирование, контроль и представление интересов населения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10"/>
          <p:cNvSpPr txBox="1">
            <a:spLocks noChangeArrowheads="1"/>
          </p:cNvSpPr>
          <p:nvPr/>
        </p:nvSpPr>
        <p:spPr bwMode="auto">
          <a:xfrm>
            <a:off x="1960563" y="115888"/>
            <a:ext cx="6985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>
                <a:solidFill>
                  <a:schemeClr val="bg1"/>
                </a:solidFill>
                <a:ea typeface="Tahoma" pitchFamily="34" charset="0"/>
                <a:cs typeface="Arial" charset="0"/>
              </a:rPr>
              <a:t>Система целеполагания социально-экономического развития Усть-Удинского района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79388" y="1773238"/>
            <a:ext cx="6351587" cy="54292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400" u="sng" smtClean="0">
                <a:solidFill>
                  <a:srgbClr val="000000"/>
                </a:solidFill>
                <a:latin typeface="Calibri" pitchFamily="34" charset="0"/>
                <a:cs typeface="Tahoma" pitchFamily="34" charset="0"/>
              </a:rPr>
              <a:t>Муниципальные программы, направленные на решение тактических целей: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76238" y="1274763"/>
            <a:ext cx="8569325" cy="519112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2800" b="1" smtClean="0">
                <a:solidFill>
                  <a:srgbClr val="993300"/>
                </a:solidFill>
                <a:latin typeface="Tahoma" pitchFamily="34" charset="0"/>
                <a:cs typeface="Tahoma" pitchFamily="34" charset="0"/>
              </a:rPr>
              <a:t>Социальное развитие</a:t>
            </a:r>
          </a:p>
        </p:txBody>
      </p:sp>
      <p:sp>
        <p:nvSpPr>
          <p:cNvPr id="13317" name="Прямоугольник 37"/>
          <p:cNvSpPr>
            <a:spLocks noChangeArrowheads="1"/>
          </p:cNvSpPr>
          <p:nvPr/>
        </p:nvSpPr>
        <p:spPr bwMode="auto">
          <a:xfrm>
            <a:off x="2592388" y="765175"/>
            <a:ext cx="428783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solidFill>
                  <a:schemeClr val="bg1"/>
                </a:solidFill>
                <a:latin typeface="Calibri" pitchFamily="34" charset="0"/>
                <a:cs typeface="Tahoma" pitchFamily="34" charset="0"/>
              </a:rPr>
              <a:t>Стратегическая</a:t>
            </a:r>
            <a:r>
              <a:rPr lang="en-US" altLang="ru-RU" sz="2800">
                <a:solidFill>
                  <a:schemeClr val="bg1"/>
                </a:solidFill>
                <a:latin typeface="Calibri" pitchFamily="34" charset="0"/>
                <a:cs typeface="Tahoma" pitchFamily="34" charset="0"/>
              </a:rPr>
              <a:t> </a:t>
            </a:r>
            <a:r>
              <a:rPr lang="ru-RU" altLang="ru-RU" sz="2800">
                <a:solidFill>
                  <a:schemeClr val="bg1"/>
                </a:solidFill>
                <a:latin typeface="Calibri" pitchFamily="34" charset="0"/>
                <a:cs typeface="Tahoma" pitchFamily="34" charset="0"/>
              </a:rPr>
              <a:t>задача 1 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7667625" y="2492375"/>
            <a:ext cx="1092200" cy="358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600" dirty="0" smtClean="0">
                <a:latin typeface="Trebuchet MS" pitchFamily="34" charset="0"/>
              </a:rPr>
              <a:t>64,8%</a:t>
            </a:r>
          </a:p>
        </p:txBody>
      </p:sp>
      <p:sp>
        <p:nvSpPr>
          <p:cNvPr id="13319" name="Прямоугольник 30"/>
          <p:cNvSpPr>
            <a:spLocks noChangeArrowheads="1"/>
          </p:cNvSpPr>
          <p:nvPr/>
        </p:nvSpPr>
        <p:spPr bwMode="auto">
          <a:xfrm>
            <a:off x="5219700" y="2492375"/>
            <a:ext cx="2020888" cy="35877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rIns="36000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 smtClean="0">
                <a:latin typeface="Trebuchet MS" pitchFamily="34" charset="0"/>
              </a:rPr>
              <a:t>613 106,9 тыс</a:t>
            </a:r>
            <a:r>
              <a:rPr lang="ru-RU" alt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7667625" y="3284538"/>
            <a:ext cx="1092200" cy="358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600" dirty="0" smtClean="0">
                <a:latin typeface="Trebuchet MS" pitchFamily="34" charset="0"/>
              </a:rPr>
              <a:t>1,2%</a:t>
            </a:r>
          </a:p>
        </p:txBody>
      </p:sp>
      <p:sp>
        <p:nvSpPr>
          <p:cNvPr id="13321" name="Прямоугольник 38"/>
          <p:cNvSpPr>
            <a:spLocks noChangeArrowheads="1"/>
          </p:cNvSpPr>
          <p:nvPr/>
        </p:nvSpPr>
        <p:spPr bwMode="auto">
          <a:xfrm>
            <a:off x="5219700" y="3284538"/>
            <a:ext cx="2016125" cy="35877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rIns="36000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 smtClean="0">
                <a:latin typeface="Trebuchet MS" pitchFamily="34" charset="0"/>
              </a:rPr>
              <a:t>11 589,3</a:t>
            </a:r>
            <a:r>
              <a:rPr lang="en-US" altLang="ru-RU" sz="1600" dirty="0" smtClean="0">
                <a:latin typeface="Trebuchet MS" pitchFamily="34" charset="0"/>
              </a:rPr>
              <a:t> </a:t>
            </a:r>
            <a:r>
              <a:rPr lang="ru-RU" altLang="ru-RU" sz="1600" dirty="0" smtClean="0">
                <a:latin typeface="Trebuchet MS" pitchFamily="34" charset="0"/>
              </a:rPr>
              <a:t>тыс</a:t>
            </a:r>
            <a:r>
              <a:rPr lang="ru-RU" alt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7667625" y="4221163"/>
            <a:ext cx="1087438" cy="358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600" dirty="0" smtClean="0">
                <a:latin typeface="Trebuchet MS" pitchFamily="34" charset="0"/>
              </a:rPr>
              <a:t>4</a:t>
            </a:r>
            <a:r>
              <a:rPr lang="en-US" altLang="ru-RU" sz="1600" dirty="0" smtClean="0">
                <a:latin typeface="Trebuchet MS" pitchFamily="34" charset="0"/>
              </a:rPr>
              <a:t>,6</a:t>
            </a:r>
            <a:r>
              <a:rPr lang="ru-RU" altLang="ru-RU" sz="1600" dirty="0" smtClean="0">
                <a:latin typeface="Trebuchet MS" pitchFamily="34" charset="0"/>
              </a:rPr>
              <a:t>%</a:t>
            </a:r>
          </a:p>
        </p:txBody>
      </p:sp>
      <p:sp>
        <p:nvSpPr>
          <p:cNvPr id="13323" name="Прямоугольник 41"/>
          <p:cNvSpPr>
            <a:spLocks noChangeArrowheads="1"/>
          </p:cNvSpPr>
          <p:nvPr/>
        </p:nvSpPr>
        <p:spPr bwMode="auto">
          <a:xfrm>
            <a:off x="5219700" y="4221163"/>
            <a:ext cx="2016125" cy="35877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rIns="36000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 smtClean="0">
                <a:latin typeface="Trebuchet MS" pitchFamily="34" charset="0"/>
              </a:rPr>
              <a:t>43 976,7 тыс</a:t>
            </a:r>
            <a:r>
              <a:rPr lang="ru-RU" alt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13324" name="Прямоугольник 45"/>
          <p:cNvSpPr>
            <a:spLocks noChangeArrowheads="1"/>
          </p:cNvSpPr>
          <p:nvPr/>
        </p:nvSpPr>
        <p:spPr bwMode="auto">
          <a:xfrm>
            <a:off x="5219700" y="4941888"/>
            <a:ext cx="2016125" cy="35877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rIns="36000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 smtClean="0">
                <a:latin typeface="Trebuchet MS" pitchFamily="34" charset="0"/>
              </a:rPr>
              <a:t>350,0 </a:t>
            </a:r>
            <a:r>
              <a:rPr lang="ru-RU" altLang="ru-RU" sz="1600" dirty="0">
                <a:latin typeface="Trebuchet MS" pitchFamily="34" charset="0"/>
              </a:rPr>
              <a:t>тыс. руб.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7667625" y="4941888"/>
            <a:ext cx="1092200" cy="35718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600" dirty="0" smtClean="0">
                <a:latin typeface="Trebuchet MS" pitchFamily="34" charset="0"/>
              </a:rPr>
              <a:t>0,0</a:t>
            </a:r>
            <a:r>
              <a:rPr lang="ru-RU" altLang="ru-RU" sz="1600" dirty="0">
                <a:latin typeface="Trebuchet MS" pitchFamily="34" charset="0"/>
              </a:rPr>
              <a:t>4</a:t>
            </a:r>
            <a:r>
              <a:rPr lang="ru-RU" altLang="ru-RU" sz="1600" dirty="0" smtClean="0">
                <a:latin typeface="Trebuchet MS" pitchFamily="34" charset="0"/>
              </a:rPr>
              <a:t>%</a:t>
            </a:r>
          </a:p>
        </p:txBody>
      </p:sp>
      <p:sp>
        <p:nvSpPr>
          <p:cNvPr id="13326" name="Прямоугольник 49"/>
          <p:cNvSpPr>
            <a:spLocks noChangeArrowheads="1"/>
          </p:cNvSpPr>
          <p:nvPr/>
        </p:nvSpPr>
        <p:spPr bwMode="auto">
          <a:xfrm>
            <a:off x="5219700" y="5516563"/>
            <a:ext cx="2016125" cy="357187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rIns="36000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 smtClean="0">
                <a:latin typeface="Trebuchet MS" pitchFamily="34" charset="0"/>
              </a:rPr>
              <a:t>7 527,3</a:t>
            </a:r>
            <a:r>
              <a:rPr lang="en-US" altLang="ru-RU" sz="1600" dirty="0" smtClean="0">
                <a:latin typeface="Trebuchet MS" pitchFamily="34" charset="0"/>
              </a:rPr>
              <a:t> </a:t>
            </a:r>
            <a:r>
              <a:rPr lang="ru-RU" altLang="ru-RU" sz="1600" dirty="0" smtClean="0">
                <a:latin typeface="Trebuchet MS" pitchFamily="34" charset="0"/>
              </a:rPr>
              <a:t>тыс</a:t>
            </a:r>
            <a:r>
              <a:rPr lang="ru-RU" alt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52" name="Прямоугольник 51"/>
          <p:cNvSpPr/>
          <p:nvPr/>
        </p:nvSpPr>
        <p:spPr>
          <a:xfrm>
            <a:off x="7667625" y="5516563"/>
            <a:ext cx="1092200" cy="358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altLang="ru-RU" sz="1600" dirty="0" smtClean="0">
                <a:latin typeface="Trebuchet MS" pitchFamily="34" charset="0"/>
              </a:rPr>
              <a:t>0,</a:t>
            </a:r>
            <a:r>
              <a:rPr lang="ru-RU" altLang="ru-RU" sz="1600" dirty="0" smtClean="0">
                <a:latin typeface="Trebuchet MS" pitchFamily="34" charset="0"/>
              </a:rPr>
              <a:t>8%</a:t>
            </a:r>
          </a:p>
        </p:txBody>
      </p:sp>
      <p:sp>
        <p:nvSpPr>
          <p:cNvPr id="2" name="TextBox 78"/>
          <p:cNvSpPr txBox="1"/>
          <p:nvPr/>
        </p:nvSpPr>
        <p:spPr>
          <a:xfrm>
            <a:off x="395288" y="2312988"/>
            <a:ext cx="4751387" cy="57467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altLang="ru-RU" sz="1200" smtClean="0">
                <a:latin typeface="Times New Roman" pitchFamily="18" charset="0"/>
              </a:rPr>
              <a:t>Повышение доступности качественного образования, обеспечение его соответствия потребностям социально-экономического развития</a:t>
            </a:r>
            <a:r>
              <a:rPr lang="ru-RU" altLang="ru-RU" smtClean="0"/>
              <a:t> </a:t>
            </a:r>
          </a:p>
        </p:txBody>
      </p:sp>
      <p:sp>
        <p:nvSpPr>
          <p:cNvPr id="13329" name="Rectangle 18"/>
          <p:cNvSpPr>
            <a:spLocks noChangeArrowheads="1"/>
          </p:cNvSpPr>
          <p:nvPr/>
        </p:nvSpPr>
        <p:spPr bwMode="auto">
          <a:xfrm>
            <a:off x="611188" y="3213100"/>
            <a:ext cx="4860925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>
                <a:latin typeface="Times New Roman" pitchFamily="18" charset="0"/>
              </a:rPr>
              <a:t>Обеспечение максимальной вовлеченности населения в систематические занятия физкультурой и спортом</a:t>
            </a:r>
            <a:r>
              <a:rPr lang="ru-RU" altLang="ru-RU" sz="1800"/>
              <a:t> </a:t>
            </a:r>
          </a:p>
        </p:txBody>
      </p:sp>
      <p:sp>
        <p:nvSpPr>
          <p:cNvPr id="13330" name="Rectangle 19"/>
          <p:cNvSpPr>
            <a:spLocks noChangeArrowheads="1"/>
          </p:cNvSpPr>
          <p:nvPr/>
        </p:nvSpPr>
        <p:spPr bwMode="auto">
          <a:xfrm>
            <a:off x="611188" y="4149725"/>
            <a:ext cx="40465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>
                <a:latin typeface="Times New Roman" pitchFamily="18" charset="0"/>
              </a:rPr>
              <a:t>Создание равных возможностей доступа к культурным ценностям для всех жителей района </a:t>
            </a:r>
          </a:p>
        </p:txBody>
      </p:sp>
      <p:sp>
        <p:nvSpPr>
          <p:cNvPr id="13331" name="Rectangle 20"/>
          <p:cNvSpPr>
            <a:spLocks noChangeArrowheads="1"/>
          </p:cNvSpPr>
          <p:nvPr/>
        </p:nvSpPr>
        <p:spPr bwMode="auto">
          <a:xfrm>
            <a:off x="539750" y="4914900"/>
            <a:ext cx="44624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>
                <a:latin typeface="Times New Roman" pitchFamily="18" charset="0"/>
              </a:rPr>
              <a:t>Обеспечение успешной социализации и эффективной самореализации молодежи</a:t>
            </a:r>
            <a:r>
              <a:rPr lang="ru-RU" altLang="ru-RU" sz="1200"/>
              <a:t> </a:t>
            </a:r>
          </a:p>
        </p:txBody>
      </p:sp>
      <p:sp>
        <p:nvSpPr>
          <p:cNvPr id="13332" name="Rectangle 21"/>
          <p:cNvSpPr>
            <a:spLocks noChangeArrowheads="1"/>
          </p:cNvSpPr>
          <p:nvPr/>
        </p:nvSpPr>
        <p:spPr bwMode="auto">
          <a:xfrm>
            <a:off x="503238" y="5481638"/>
            <a:ext cx="42116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200">
                <a:latin typeface="Times New Roman" pitchFamily="18" charset="0"/>
              </a:rPr>
              <a:t>Организация летнего отдыха, занятости, и другие социальные направления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10"/>
          <p:cNvSpPr txBox="1">
            <a:spLocks noChangeArrowheads="1"/>
          </p:cNvSpPr>
          <p:nvPr/>
        </p:nvSpPr>
        <p:spPr bwMode="auto">
          <a:xfrm>
            <a:off x="1971675" y="188913"/>
            <a:ext cx="698341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>
                <a:solidFill>
                  <a:schemeClr val="bg1"/>
                </a:solidFill>
                <a:ea typeface="Tahoma" pitchFamily="34" charset="0"/>
                <a:cs typeface="Arial" charset="0"/>
              </a:rPr>
              <a:t>Система целеполагания социально-экономического развития Усть-Удинского района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93675" y="2257425"/>
            <a:ext cx="6353175" cy="54292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400" u="sng" smtClean="0">
                <a:solidFill>
                  <a:srgbClr val="000000"/>
                </a:solidFill>
                <a:latin typeface="Calibri" pitchFamily="34" charset="0"/>
                <a:cs typeface="Tahoma" pitchFamily="34" charset="0"/>
              </a:rPr>
              <a:t>Муниципальные программы, направленные на решение тактических целей: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90525" y="1322388"/>
            <a:ext cx="8418513" cy="954087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800" b="1">
                <a:solidFill>
                  <a:srgbClr val="993300"/>
                </a:solidFill>
                <a:latin typeface="Tahoma" pitchFamily="34" charset="0"/>
                <a:cs typeface="Tahoma" pitchFamily="34" charset="0"/>
              </a:rPr>
              <a:t>Развитие инфраструктуры и обеспечение условий жизнедеятельности</a:t>
            </a:r>
          </a:p>
        </p:txBody>
      </p:sp>
      <p:sp>
        <p:nvSpPr>
          <p:cNvPr id="14341" name="Прямоугольник 37"/>
          <p:cNvSpPr>
            <a:spLocks noChangeArrowheads="1"/>
          </p:cNvSpPr>
          <p:nvPr/>
        </p:nvSpPr>
        <p:spPr bwMode="auto">
          <a:xfrm>
            <a:off x="2627313" y="800100"/>
            <a:ext cx="428783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800">
                <a:solidFill>
                  <a:schemeClr val="bg1"/>
                </a:solidFill>
                <a:latin typeface="Calibri" pitchFamily="34" charset="0"/>
                <a:cs typeface="Tahoma" pitchFamily="34" charset="0"/>
              </a:rPr>
              <a:t>Стратегическая</a:t>
            </a:r>
            <a:r>
              <a:rPr lang="en-US" altLang="ru-RU" sz="2800">
                <a:solidFill>
                  <a:schemeClr val="bg1"/>
                </a:solidFill>
                <a:latin typeface="Calibri" pitchFamily="34" charset="0"/>
                <a:cs typeface="Tahoma" pitchFamily="34" charset="0"/>
              </a:rPr>
              <a:t> </a:t>
            </a:r>
            <a:r>
              <a:rPr lang="ru-RU" altLang="ru-RU" sz="2800">
                <a:solidFill>
                  <a:schemeClr val="bg1"/>
                </a:solidFill>
                <a:latin typeface="Calibri" pitchFamily="34" charset="0"/>
                <a:cs typeface="Tahoma" pitchFamily="34" charset="0"/>
              </a:rPr>
              <a:t>задача 2</a:t>
            </a:r>
            <a:r>
              <a:rPr lang="ru-RU" altLang="ru-RU" sz="2800">
                <a:latin typeface="Calibri" pitchFamily="34" charset="0"/>
                <a:cs typeface="Tahoma" pitchFamily="34" charset="0"/>
              </a:rPr>
              <a:t> 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7513638" y="3216275"/>
            <a:ext cx="1087437" cy="358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600" dirty="0" smtClean="0">
                <a:latin typeface="Trebuchet MS" pitchFamily="34" charset="0"/>
              </a:rPr>
              <a:t>1,4%</a:t>
            </a:r>
          </a:p>
        </p:txBody>
      </p:sp>
      <p:sp>
        <p:nvSpPr>
          <p:cNvPr id="14343" name="Прямоугольник 30"/>
          <p:cNvSpPr>
            <a:spLocks noChangeArrowheads="1"/>
          </p:cNvSpPr>
          <p:nvPr/>
        </p:nvSpPr>
        <p:spPr bwMode="auto">
          <a:xfrm>
            <a:off x="5137150" y="3216275"/>
            <a:ext cx="2020888" cy="35877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rIns="36000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 smtClean="0">
                <a:latin typeface="Trebuchet MS" pitchFamily="34" charset="0"/>
              </a:rPr>
              <a:t>13 026 ,7 тыс</a:t>
            </a:r>
            <a:r>
              <a:rPr lang="ru-RU" alt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2" name="TextBox 78"/>
          <p:cNvSpPr txBox="1"/>
          <p:nvPr/>
        </p:nvSpPr>
        <p:spPr>
          <a:xfrm>
            <a:off x="492125" y="2924175"/>
            <a:ext cx="4645025" cy="94138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altLang="ru-RU" dirty="0" smtClean="0"/>
              <a:t>Создание благоприятных условий для обеспечения жизнедеятельности населения Усть-Удинского района </a:t>
            </a:r>
          </a:p>
        </p:txBody>
      </p:sp>
      <p:sp>
        <p:nvSpPr>
          <p:cNvPr id="14345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200">
              <a:solidFill>
                <a:srgbClr val="0D0D0D"/>
              </a:solidFill>
              <a:latin typeface="Trebuchet MS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000">
              <a:solidFill>
                <a:srgbClr val="0D0D0D"/>
              </a:solidFill>
              <a:latin typeface="Trebuchet MS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000">
              <a:solidFill>
                <a:srgbClr val="0D0D0D"/>
              </a:solidFill>
              <a:latin typeface="Trebuchet MS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000">
              <a:solidFill>
                <a:srgbClr val="0D0D0D"/>
              </a:solidFill>
              <a:latin typeface="Trebuchet MS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000">
              <a:solidFill>
                <a:srgbClr val="0D0D0D"/>
              </a:solidFill>
              <a:latin typeface="Trebuchet MS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 altLang="ru-RU" sz="1800"/>
          </a:p>
        </p:txBody>
      </p:sp>
      <p:sp>
        <p:nvSpPr>
          <p:cNvPr id="10" name="Прямоугольник 9"/>
          <p:cNvSpPr/>
          <p:nvPr/>
        </p:nvSpPr>
        <p:spPr>
          <a:xfrm>
            <a:off x="7513638" y="4591050"/>
            <a:ext cx="1087437" cy="358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600" dirty="0" smtClean="0">
                <a:latin typeface="Trebuchet MS" pitchFamily="34" charset="0"/>
              </a:rPr>
              <a:t>0,</a:t>
            </a:r>
            <a:r>
              <a:rPr lang="en-US" altLang="ru-RU" sz="1600" dirty="0" smtClean="0">
                <a:latin typeface="Trebuchet MS" pitchFamily="34" charset="0"/>
              </a:rPr>
              <a:t>7</a:t>
            </a:r>
            <a:r>
              <a:rPr lang="ru-RU" altLang="ru-RU" sz="1600" dirty="0" smtClean="0">
                <a:latin typeface="Trebuchet MS" pitchFamily="34" charset="0"/>
              </a:rPr>
              <a:t>%</a:t>
            </a:r>
          </a:p>
        </p:txBody>
      </p:sp>
      <p:sp>
        <p:nvSpPr>
          <p:cNvPr id="14347" name="Прямоугольник 30"/>
          <p:cNvSpPr>
            <a:spLocks noChangeArrowheads="1"/>
          </p:cNvSpPr>
          <p:nvPr/>
        </p:nvSpPr>
        <p:spPr bwMode="auto">
          <a:xfrm>
            <a:off x="5137150" y="4591050"/>
            <a:ext cx="2020888" cy="35877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rIns="36000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 smtClean="0">
                <a:latin typeface="Trebuchet MS" pitchFamily="34" charset="0"/>
              </a:rPr>
              <a:t>6 795,1 тыс</a:t>
            </a:r>
            <a:r>
              <a:rPr lang="ru-RU" alt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12" name="TextBox 78"/>
          <p:cNvSpPr txBox="1"/>
          <p:nvPr/>
        </p:nvSpPr>
        <p:spPr>
          <a:xfrm>
            <a:off x="492125" y="4159250"/>
            <a:ext cx="4645025" cy="120015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altLang="ru-RU" dirty="0" smtClean="0"/>
              <a:t>Обеспечение комплексных мер противодействия террору, чрезвычайным ситуациям природного и техногенного характера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0"/>
          <p:cNvSpPr txBox="1">
            <a:spLocks noChangeArrowheads="1"/>
          </p:cNvSpPr>
          <p:nvPr/>
        </p:nvSpPr>
        <p:spPr bwMode="auto">
          <a:xfrm>
            <a:off x="1971675" y="115888"/>
            <a:ext cx="698341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>
                <a:solidFill>
                  <a:schemeClr val="bg1"/>
                </a:solidFill>
                <a:ea typeface="Tahoma" pitchFamily="34" charset="0"/>
                <a:cs typeface="Arial" charset="0"/>
              </a:rPr>
              <a:t>Система целеполагания социально-экономического развития Усть-Удинского района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431800" y="1989138"/>
            <a:ext cx="6610350" cy="3302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400" u="sng" smtClean="0">
                <a:solidFill>
                  <a:srgbClr val="000000"/>
                </a:solidFill>
                <a:latin typeface="Calibri" pitchFamily="34" charset="0"/>
                <a:cs typeface="Tahoma" pitchFamily="34" charset="0"/>
              </a:rPr>
              <a:t>Муниципальные программы, направленные на решение тактических целей: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171575" y="1257300"/>
            <a:ext cx="7345363" cy="822325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2400" b="1" smtClean="0">
                <a:solidFill>
                  <a:srgbClr val="993300"/>
                </a:solidFill>
                <a:latin typeface="Tahoma" pitchFamily="34" charset="0"/>
                <a:cs typeface="Tahoma" pitchFamily="34" charset="0"/>
              </a:rPr>
              <a:t>Обеспечение темпов </a:t>
            </a:r>
          </a:p>
          <a:p>
            <a:pPr algn="ctr">
              <a:defRPr/>
            </a:pPr>
            <a:r>
              <a:rPr lang="ru-RU" altLang="ru-RU" sz="2400" b="1" smtClean="0">
                <a:solidFill>
                  <a:srgbClr val="993300"/>
                </a:solidFill>
                <a:latin typeface="Tahoma" pitchFamily="34" charset="0"/>
                <a:cs typeface="Tahoma" pitchFamily="34" charset="0"/>
              </a:rPr>
              <a:t>экономического роста</a:t>
            </a:r>
          </a:p>
        </p:txBody>
      </p:sp>
      <p:sp>
        <p:nvSpPr>
          <p:cNvPr id="15365" name="Прямоугольник 37"/>
          <p:cNvSpPr>
            <a:spLocks noChangeArrowheads="1"/>
          </p:cNvSpPr>
          <p:nvPr/>
        </p:nvSpPr>
        <p:spPr bwMode="auto">
          <a:xfrm>
            <a:off x="2998788" y="800100"/>
            <a:ext cx="36941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>
                <a:solidFill>
                  <a:schemeClr val="bg1"/>
                </a:solidFill>
                <a:latin typeface="Calibri" pitchFamily="34" charset="0"/>
                <a:cs typeface="Tahoma" pitchFamily="34" charset="0"/>
              </a:rPr>
              <a:t>Стратегическая</a:t>
            </a:r>
            <a:r>
              <a:rPr lang="en-US" altLang="ru-RU" sz="2400">
                <a:solidFill>
                  <a:schemeClr val="bg1"/>
                </a:solidFill>
                <a:latin typeface="Calibri" pitchFamily="34" charset="0"/>
                <a:cs typeface="Tahoma" pitchFamily="34" charset="0"/>
              </a:rPr>
              <a:t> </a:t>
            </a:r>
            <a:r>
              <a:rPr lang="ru-RU" altLang="ru-RU" sz="2400">
                <a:solidFill>
                  <a:schemeClr val="bg1"/>
                </a:solidFill>
                <a:latin typeface="Calibri" pitchFamily="34" charset="0"/>
                <a:cs typeface="Tahoma" pitchFamily="34" charset="0"/>
              </a:rPr>
              <a:t>задача 3 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7580202" y="2633662"/>
            <a:ext cx="1092200" cy="358775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600" dirty="0" smtClean="0">
                <a:latin typeface="Trebuchet MS" pitchFamily="34" charset="0"/>
              </a:rPr>
              <a:t>4,2%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7659754" y="4122757"/>
            <a:ext cx="1087437" cy="3571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600" dirty="0" smtClean="0">
                <a:latin typeface="Trebuchet MS" pitchFamily="34" charset="0"/>
              </a:rPr>
              <a:t>1,5%</a:t>
            </a:r>
          </a:p>
        </p:txBody>
      </p:sp>
      <p:sp>
        <p:nvSpPr>
          <p:cNvPr id="15368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200">
              <a:solidFill>
                <a:srgbClr val="0D0D0D"/>
              </a:solidFill>
              <a:latin typeface="Trebuchet MS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000">
              <a:solidFill>
                <a:srgbClr val="0D0D0D"/>
              </a:solidFill>
              <a:latin typeface="Trebuchet MS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000">
              <a:solidFill>
                <a:srgbClr val="0D0D0D"/>
              </a:solidFill>
              <a:latin typeface="Trebuchet MS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000">
              <a:solidFill>
                <a:srgbClr val="0D0D0D"/>
              </a:solidFill>
              <a:latin typeface="Trebuchet MS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000">
              <a:solidFill>
                <a:srgbClr val="0D0D0D"/>
              </a:solidFill>
              <a:latin typeface="Trebuchet MS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 altLang="ru-RU" sz="1800"/>
          </a:p>
        </p:txBody>
      </p:sp>
      <p:sp>
        <p:nvSpPr>
          <p:cNvPr id="15369" name="Прямоугольник 30"/>
          <p:cNvSpPr>
            <a:spLocks noChangeArrowheads="1"/>
          </p:cNvSpPr>
          <p:nvPr/>
        </p:nvSpPr>
        <p:spPr bwMode="auto">
          <a:xfrm>
            <a:off x="5463381" y="2633662"/>
            <a:ext cx="2020888" cy="35877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rIns="36000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 smtClean="0">
                <a:latin typeface="Trebuchet MS" pitchFamily="34" charset="0"/>
              </a:rPr>
              <a:t>39 951,8 тыс</a:t>
            </a:r>
            <a:r>
              <a:rPr lang="ru-RU" alt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2" name="TextBox 78"/>
          <p:cNvSpPr txBox="1"/>
          <p:nvPr/>
        </p:nvSpPr>
        <p:spPr>
          <a:xfrm>
            <a:off x="179388" y="2420938"/>
            <a:ext cx="4968875" cy="39211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mtClean="0"/>
          </a:p>
        </p:txBody>
      </p:sp>
      <p:sp>
        <p:nvSpPr>
          <p:cNvPr id="15371" name="Rectangle 14"/>
          <p:cNvSpPr>
            <a:spLocks noChangeArrowheads="1"/>
          </p:cNvSpPr>
          <p:nvPr/>
        </p:nvSpPr>
        <p:spPr bwMode="auto">
          <a:xfrm>
            <a:off x="452327" y="2397551"/>
            <a:ext cx="464343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/>
              <a:t>Обеспечение деятельности мэра Усть-Удинского района и администрации Усть-Удинского района</a:t>
            </a:r>
          </a:p>
        </p:txBody>
      </p:sp>
      <p:sp>
        <p:nvSpPr>
          <p:cNvPr id="15372" name="Rectangle 15"/>
          <p:cNvSpPr>
            <a:spLocks noChangeArrowheads="1"/>
          </p:cNvSpPr>
          <p:nvPr/>
        </p:nvSpPr>
        <p:spPr bwMode="auto">
          <a:xfrm>
            <a:off x="458854" y="3653998"/>
            <a:ext cx="4752975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/>
              <a:t>Повышение эффективности проводимой муниципальной политики в области земельно-имущественных отношений и управления муниципальной собственностью</a:t>
            </a:r>
          </a:p>
        </p:txBody>
      </p:sp>
      <p:sp>
        <p:nvSpPr>
          <p:cNvPr id="15373" name="Прямоугольник 30"/>
          <p:cNvSpPr>
            <a:spLocks noChangeArrowheads="1"/>
          </p:cNvSpPr>
          <p:nvPr/>
        </p:nvSpPr>
        <p:spPr bwMode="auto">
          <a:xfrm>
            <a:off x="5427729" y="4087832"/>
            <a:ext cx="2020887" cy="35877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rIns="36000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 smtClean="0">
                <a:latin typeface="Trebuchet MS" pitchFamily="34" charset="0"/>
              </a:rPr>
              <a:t>14 152,9</a:t>
            </a:r>
            <a:r>
              <a:rPr lang="en-US" altLang="ru-RU" sz="1600" dirty="0" smtClean="0">
                <a:latin typeface="Trebuchet MS" pitchFamily="34" charset="0"/>
              </a:rPr>
              <a:t> </a:t>
            </a:r>
            <a:r>
              <a:rPr lang="ru-RU" altLang="ru-RU" sz="1600" dirty="0" smtClean="0">
                <a:latin typeface="Trebuchet MS" pitchFamily="34" charset="0"/>
              </a:rPr>
              <a:t>тыс</a:t>
            </a:r>
            <a:r>
              <a:rPr lang="ru-RU" alt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659754" y="3330148"/>
            <a:ext cx="1087438" cy="3571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600" dirty="0" smtClean="0">
                <a:latin typeface="Trebuchet MS" pitchFamily="34" charset="0"/>
              </a:rPr>
              <a:t>20,0%</a:t>
            </a:r>
          </a:p>
        </p:txBody>
      </p:sp>
      <p:sp>
        <p:nvSpPr>
          <p:cNvPr id="15375" name="Rectangle 15"/>
          <p:cNvSpPr>
            <a:spLocks noChangeArrowheads="1"/>
          </p:cNvSpPr>
          <p:nvPr/>
        </p:nvSpPr>
        <p:spPr bwMode="auto">
          <a:xfrm>
            <a:off x="458854" y="3231515"/>
            <a:ext cx="475297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/>
              <a:t>Управление муниципальными финансами</a:t>
            </a:r>
          </a:p>
        </p:txBody>
      </p:sp>
      <p:sp>
        <p:nvSpPr>
          <p:cNvPr id="15376" name="Прямоугольник 30"/>
          <p:cNvSpPr>
            <a:spLocks noChangeArrowheads="1"/>
          </p:cNvSpPr>
          <p:nvPr/>
        </p:nvSpPr>
        <p:spPr bwMode="auto">
          <a:xfrm>
            <a:off x="5427729" y="3295223"/>
            <a:ext cx="2020888" cy="35877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rIns="36000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 smtClean="0">
                <a:latin typeface="Trebuchet MS" pitchFamily="34" charset="0"/>
              </a:rPr>
              <a:t>188 985,6 тыс</a:t>
            </a:r>
            <a:r>
              <a:rPr lang="ru-RU" altLang="ru-RU" sz="1600" dirty="0">
                <a:latin typeface="Trebuchet MS" pitchFamily="34" charset="0"/>
              </a:rPr>
              <a:t>. руб.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653227" y="5221182"/>
            <a:ext cx="1087437" cy="3571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600" dirty="0" smtClean="0">
                <a:latin typeface="Trebuchet MS" pitchFamily="34" charset="0"/>
              </a:rPr>
              <a:t>0,06%</a:t>
            </a:r>
          </a:p>
        </p:txBody>
      </p:sp>
      <p:sp>
        <p:nvSpPr>
          <p:cNvPr id="18" name="Rectangle 15"/>
          <p:cNvSpPr>
            <a:spLocks noChangeArrowheads="1"/>
          </p:cNvSpPr>
          <p:nvPr/>
        </p:nvSpPr>
        <p:spPr bwMode="auto">
          <a:xfrm>
            <a:off x="452327" y="5121755"/>
            <a:ext cx="4752975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/>
              <a:t>Комплексное </a:t>
            </a:r>
            <a:r>
              <a:rPr lang="ru-RU" altLang="ru-RU" sz="1600" dirty="0" smtClean="0"/>
              <a:t>раз</a:t>
            </a:r>
            <a:r>
              <a:rPr lang="ru-RU" altLang="ru-RU" sz="1600" dirty="0"/>
              <a:t>в</a:t>
            </a:r>
            <a:r>
              <a:rPr lang="ru-RU" altLang="ru-RU" sz="1600" dirty="0" smtClean="0"/>
              <a:t>итие </a:t>
            </a:r>
            <a:r>
              <a:rPr lang="ru-RU" altLang="ru-RU" sz="1600" dirty="0"/>
              <a:t>сельских территорий»</a:t>
            </a:r>
          </a:p>
        </p:txBody>
      </p:sp>
      <p:sp>
        <p:nvSpPr>
          <p:cNvPr id="19" name="Прямоугольник 30"/>
          <p:cNvSpPr>
            <a:spLocks noChangeArrowheads="1"/>
          </p:cNvSpPr>
          <p:nvPr/>
        </p:nvSpPr>
        <p:spPr bwMode="auto">
          <a:xfrm>
            <a:off x="5421202" y="5186257"/>
            <a:ext cx="2020887" cy="35877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rIns="36000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 smtClean="0">
                <a:latin typeface="Trebuchet MS" pitchFamily="34" charset="0"/>
              </a:rPr>
              <a:t>550,0</a:t>
            </a:r>
            <a:r>
              <a:rPr lang="en-US" altLang="ru-RU" sz="1600" dirty="0" smtClean="0">
                <a:latin typeface="Trebuchet MS" pitchFamily="34" charset="0"/>
              </a:rPr>
              <a:t> </a:t>
            </a:r>
            <a:r>
              <a:rPr lang="ru-RU" altLang="ru-RU" sz="1600" dirty="0" smtClean="0">
                <a:latin typeface="Trebuchet MS" pitchFamily="34" charset="0"/>
              </a:rPr>
              <a:t>тыс</a:t>
            </a:r>
            <a:r>
              <a:rPr lang="ru-RU" altLang="ru-RU" sz="1600" dirty="0">
                <a:latin typeface="Trebuchet MS" pitchFamily="34" charset="0"/>
              </a:rPr>
              <a:t>. руб.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10"/>
          <p:cNvSpPr txBox="1">
            <a:spLocks noChangeArrowheads="1"/>
          </p:cNvSpPr>
          <p:nvPr/>
        </p:nvSpPr>
        <p:spPr bwMode="auto">
          <a:xfrm>
            <a:off x="1971675" y="115888"/>
            <a:ext cx="698341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 b="1">
                <a:solidFill>
                  <a:schemeClr val="bg1"/>
                </a:solidFill>
                <a:ea typeface="Tahoma" pitchFamily="34" charset="0"/>
                <a:cs typeface="Arial" charset="0"/>
              </a:rPr>
              <a:t>Система целеполагания социально-экономического развития Усть-Удинского района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596900" y="2120900"/>
            <a:ext cx="6610350" cy="3302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400" u="sng" dirty="0" smtClean="0">
                <a:solidFill>
                  <a:srgbClr val="000000"/>
                </a:solidFill>
                <a:latin typeface="Calibri" pitchFamily="34" charset="0"/>
                <a:cs typeface="Tahoma" pitchFamily="34" charset="0"/>
              </a:rPr>
              <a:t>Муниципальные программы, направленные на решение тактических целей:</a:t>
            </a:r>
          </a:p>
        </p:txBody>
      </p:sp>
      <p:sp>
        <p:nvSpPr>
          <p:cNvPr id="16388" name="Прямоугольник 37"/>
          <p:cNvSpPr>
            <a:spLocks noChangeArrowheads="1"/>
          </p:cNvSpPr>
          <p:nvPr/>
        </p:nvSpPr>
        <p:spPr bwMode="auto">
          <a:xfrm>
            <a:off x="3167063" y="800100"/>
            <a:ext cx="33575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2400">
                <a:solidFill>
                  <a:schemeClr val="bg1"/>
                </a:solidFill>
                <a:latin typeface="Calibri" pitchFamily="34" charset="0"/>
                <a:cs typeface="Tahoma" pitchFamily="34" charset="0"/>
              </a:rPr>
              <a:t>Стратегическая</a:t>
            </a:r>
            <a:r>
              <a:rPr lang="en-US" altLang="ru-RU" sz="2400">
                <a:solidFill>
                  <a:schemeClr val="bg1"/>
                </a:solidFill>
                <a:latin typeface="Calibri" pitchFamily="34" charset="0"/>
                <a:cs typeface="Tahoma" pitchFamily="34" charset="0"/>
              </a:rPr>
              <a:t> </a:t>
            </a:r>
            <a:r>
              <a:rPr lang="ru-RU" altLang="ru-RU" sz="2400">
                <a:solidFill>
                  <a:schemeClr val="bg1"/>
                </a:solidFill>
                <a:latin typeface="Calibri" pitchFamily="34" charset="0"/>
                <a:cs typeface="Tahoma" pitchFamily="34" charset="0"/>
              </a:rPr>
              <a:t>задача 4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7418388" y="2862263"/>
            <a:ext cx="1087437" cy="35718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36000" rIns="36000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600" dirty="0" smtClean="0">
                <a:latin typeface="Trebuchet MS" pitchFamily="34" charset="0"/>
              </a:rPr>
              <a:t>0,6%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7088" y="1298575"/>
            <a:ext cx="7346950" cy="822325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rgbClr val="993300"/>
                </a:solidFill>
                <a:latin typeface="Tahoma" pitchFamily="34" charset="0"/>
                <a:cs typeface="Tahoma" pitchFamily="34" charset="0"/>
              </a:rPr>
              <a:t>Законодательное регулирование, контроль и представление интересов населения</a:t>
            </a:r>
          </a:p>
        </p:txBody>
      </p:sp>
      <p:sp>
        <p:nvSpPr>
          <p:cNvPr id="16391" name="TextBox 1"/>
          <p:cNvSpPr txBox="1">
            <a:spLocks noChangeArrowheads="1"/>
          </p:cNvSpPr>
          <p:nvPr/>
        </p:nvSpPr>
        <p:spPr bwMode="auto">
          <a:xfrm>
            <a:off x="0" y="0"/>
            <a:ext cx="1655763" cy="1189038"/>
          </a:xfrm>
          <a:prstGeom prst="rect">
            <a:avLst/>
          </a:prstGeom>
          <a:solidFill>
            <a:srgbClr val="008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2200">
              <a:solidFill>
                <a:srgbClr val="0D0D0D"/>
              </a:solidFill>
              <a:latin typeface="Trebuchet MS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000">
              <a:solidFill>
                <a:srgbClr val="0D0D0D"/>
              </a:solidFill>
              <a:latin typeface="Trebuchet MS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000">
              <a:solidFill>
                <a:srgbClr val="0D0D0D"/>
              </a:solidFill>
              <a:latin typeface="Trebuchet MS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000">
              <a:solidFill>
                <a:srgbClr val="0D0D0D"/>
              </a:solidFill>
              <a:latin typeface="Trebuchet MS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000">
              <a:solidFill>
                <a:srgbClr val="0D0D0D"/>
              </a:solidFill>
              <a:latin typeface="Trebuchet MS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000">
                <a:solidFill>
                  <a:srgbClr val="0D0D0D"/>
                </a:solidFill>
                <a:latin typeface="Trebuchet MS" pitchFamily="34" charset="0"/>
              </a:rPr>
              <a:t>1</a:t>
            </a:r>
            <a:endParaRPr lang="ru-RU" altLang="ru-RU" sz="1800"/>
          </a:p>
        </p:txBody>
      </p:sp>
      <p:sp>
        <p:nvSpPr>
          <p:cNvPr id="16392" name="Rectangle 17"/>
          <p:cNvSpPr>
            <a:spLocks noChangeArrowheads="1"/>
          </p:cNvSpPr>
          <p:nvPr/>
        </p:nvSpPr>
        <p:spPr bwMode="auto">
          <a:xfrm>
            <a:off x="431800" y="2565400"/>
            <a:ext cx="4414838" cy="92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800"/>
              <a:t>Совершенствование законодательной (представительной) и контрольной деятельности</a:t>
            </a:r>
          </a:p>
        </p:txBody>
      </p:sp>
      <p:sp>
        <p:nvSpPr>
          <p:cNvPr id="16393" name="Прямоугольник 30"/>
          <p:cNvSpPr>
            <a:spLocks noChangeArrowheads="1"/>
          </p:cNvSpPr>
          <p:nvPr/>
        </p:nvSpPr>
        <p:spPr bwMode="auto">
          <a:xfrm>
            <a:off x="5213805" y="2846388"/>
            <a:ext cx="2020887" cy="358775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36000" rIns="36000" anchor="ctr"/>
          <a:lstStyle>
            <a:lvl1pPr eaLnBrk="0" hangingPunct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l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70000"/>
              <a:buFont typeface="Wingdings" pitchFamily="2" charset="2"/>
              <a:buChar char="l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l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chemeClr val="hlink"/>
              </a:buClr>
              <a:buSzPct val="6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SzPct val="40000"/>
              <a:buFont typeface="Wingdings" pitchFamily="2" charset="2"/>
              <a:buChar char="l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600" dirty="0" smtClean="0">
                <a:latin typeface="Trebuchet MS" pitchFamily="34" charset="0"/>
              </a:rPr>
              <a:t>6 145,2 тыс</a:t>
            </a:r>
            <a:r>
              <a:rPr lang="ru-RU" altLang="ru-RU" sz="1600" dirty="0">
                <a:latin typeface="Trebuchet MS" pitchFamily="34" charset="0"/>
              </a:rPr>
              <a:t>. руб.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100" b="1" dirty="0" smtClean="0">
                <a:latin typeface="Times New Roman" pitchFamily="18" charset="0"/>
              </a:rPr>
              <a:t>Кредиторская задолженность районного </a:t>
            </a:r>
            <a:br>
              <a:rPr lang="ru-RU" altLang="ru-RU" sz="2100" b="1" dirty="0" smtClean="0">
                <a:latin typeface="Times New Roman" pitchFamily="18" charset="0"/>
              </a:rPr>
            </a:br>
            <a:r>
              <a:rPr lang="ru-RU" altLang="ru-RU" sz="2100" b="1" dirty="0" smtClean="0">
                <a:latin typeface="Times New Roman" pitchFamily="18" charset="0"/>
              </a:rPr>
              <a:t>муниципального образования «Усть-Удинский район» </a:t>
            </a:r>
            <a:br>
              <a:rPr lang="ru-RU" altLang="ru-RU" sz="2100" b="1" dirty="0" smtClean="0">
                <a:latin typeface="Times New Roman" pitchFamily="18" charset="0"/>
              </a:rPr>
            </a:br>
            <a:r>
              <a:rPr lang="ru-RU" altLang="ru-RU" sz="2100" b="1" dirty="0" smtClean="0">
                <a:latin typeface="Times New Roman" pitchFamily="18" charset="0"/>
              </a:rPr>
              <a:t>за 2017 – 20</a:t>
            </a:r>
            <a:r>
              <a:rPr lang="en-US" altLang="ru-RU" sz="2100" b="1" dirty="0" smtClean="0">
                <a:latin typeface="Times New Roman" pitchFamily="18" charset="0"/>
              </a:rPr>
              <a:t>21</a:t>
            </a:r>
            <a:r>
              <a:rPr lang="ru-RU" altLang="ru-RU" sz="2100" b="1" dirty="0" smtClean="0">
                <a:latin typeface="Times New Roman" pitchFamily="18" charset="0"/>
              </a:rPr>
              <a:t> гг., тыс. руб.</a:t>
            </a:r>
          </a:p>
        </p:txBody>
      </p:sp>
      <p:graphicFrame>
        <p:nvGraphicFramePr>
          <p:cNvPr id="20483" name="Object 4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3007987"/>
              </p:ext>
            </p:extLst>
          </p:nvPr>
        </p:nvGraphicFramePr>
        <p:xfrm>
          <a:off x="369888" y="2036763"/>
          <a:ext cx="8416925" cy="3756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49" name="Лист" r:id="rId4" imgW="4884597" imgH="2179147" progId="Excel.Sheet.8">
                  <p:embed/>
                </p:oleObj>
              </mc:Choice>
              <mc:Fallback>
                <p:oleObj name="Лист" r:id="rId4" imgW="4884597" imgH="2179147" progId="Excel.Shee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888" y="2036763"/>
                        <a:ext cx="8416925" cy="3756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100" b="1" dirty="0" smtClean="0">
                <a:latin typeface="Times New Roman" pitchFamily="18" charset="0"/>
              </a:rPr>
              <a:t>Долговые обязательства районного </a:t>
            </a:r>
            <a:br>
              <a:rPr lang="ru-RU" altLang="ru-RU" sz="2100" b="1" dirty="0" smtClean="0">
                <a:latin typeface="Times New Roman" pitchFamily="18" charset="0"/>
              </a:rPr>
            </a:br>
            <a:r>
              <a:rPr lang="ru-RU" altLang="ru-RU" sz="2100" b="1" dirty="0" smtClean="0">
                <a:latin typeface="Times New Roman" pitchFamily="18" charset="0"/>
              </a:rPr>
              <a:t>муниципального образования </a:t>
            </a:r>
            <a:br>
              <a:rPr lang="ru-RU" altLang="ru-RU" sz="2100" b="1" dirty="0" smtClean="0">
                <a:latin typeface="Times New Roman" pitchFamily="18" charset="0"/>
              </a:rPr>
            </a:br>
            <a:r>
              <a:rPr lang="ru-RU" altLang="ru-RU" sz="2100" b="1" dirty="0" smtClean="0">
                <a:latin typeface="Times New Roman" pitchFamily="18" charset="0"/>
              </a:rPr>
              <a:t>«Усть-Удинский район», тыс. руб.</a:t>
            </a: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4364950"/>
              </p:ext>
            </p:extLst>
          </p:nvPr>
        </p:nvGraphicFramePr>
        <p:xfrm>
          <a:off x="8455" y="1196752"/>
          <a:ext cx="9135545" cy="5661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8628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53" y="0"/>
            <a:ext cx="8015287" cy="1296144"/>
          </a:xfrm>
        </p:spPr>
        <p:txBody>
          <a:bodyPr/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Капитальные расходы районного муниципального образования «Усть-Удинский район за 2021 год, тыс. руб.»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215516" y="5944327"/>
            <a:ext cx="9000493" cy="90872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ru-RU" sz="200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1 рубль затраченных средств из местного бюджета привлечено средств областного бюджета в сумме </a:t>
            </a:r>
            <a:r>
              <a:rPr lang="en-US" sz="200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5 758 </a:t>
            </a:r>
            <a:r>
              <a:rPr lang="ru-RU" sz="200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рублей, 2020 г. – 30 542</a:t>
            </a:r>
            <a:r>
              <a:rPr lang="en-US" sz="200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kern="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рублей. </a:t>
            </a:r>
            <a:endParaRPr lang="ru-RU" sz="3600" kern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2745753"/>
              </p:ext>
            </p:extLst>
          </p:nvPr>
        </p:nvGraphicFramePr>
        <p:xfrm>
          <a:off x="11880" y="1124744"/>
          <a:ext cx="9144002" cy="48965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2088"/>
                <a:gridCol w="1627734"/>
                <a:gridCol w="1612626"/>
                <a:gridCol w="1631554"/>
              </a:tblGrid>
              <a:tr h="88803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Мероприятие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2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2020 год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2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2021 год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2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Темп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</a:rPr>
                        <a:t> роста, %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28F"/>
                    </a:solidFill>
                  </a:tcPr>
                </a:tc>
              </a:tr>
              <a:tr h="1554067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Капитальный ремонт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</a:rPr>
                        <a:t> зданий и сооружений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2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83 947,7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2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26 610,7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2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снижение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в 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,2 раза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28F"/>
                    </a:solidFill>
                  </a:tcPr>
                </a:tc>
              </a:tr>
              <a:tr h="1554067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Капитальные вложения (инвестиции)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2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76 902,0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2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21 581,8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2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снижение</a:t>
                      </a:r>
                      <a:r>
                        <a:rPr lang="ru-RU" sz="2000" baseline="0" dirty="0" smtClean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в 3,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 раза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28F"/>
                    </a:solidFill>
                  </a:tcPr>
                </a:tc>
              </a:tr>
              <a:tr h="900372">
                <a:tc>
                  <a:txBody>
                    <a:bodyPr/>
                    <a:lstStyle/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ИТОГО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2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160 849,7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2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48 192,5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2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smtClean="0">
                          <a:solidFill>
                            <a:schemeClr val="tx1"/>
                          </a:solidFill>
                        </a:rPr>
                        <a:t>снижение 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в </a:t>
                      </a:r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3,3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</a:rPr>
                        <a:t> раза</a:t>
                      </a:r>
                      <a:endParaRPr lang="ru-RU" sz="2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28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5991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5" name="Рисунок 3" descr="uUm3oOuR__s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568952" cy="1440160"/>
          </a:xfr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ru-RU" sz="6000" dirty="0" smtClean="0">
                <a:solidFill>
                  <a:schemeClr val="accent4">
                    <a:lumMod val="50000"/>
                  </a:schemeClr>
                </a:solidFill>
                <a:effectLst/>
              </a:rPr>
              <a:t>СПАСИБО ЗА ВНИМАНИЕ!</a:t>
            </a:r>
            <a:endParaRPr lang="ru-RU" sz="6000" dirty="0">
              <a:solidFill>
                <a:schemeClr val="accent4">
                  <a:lumMod val="50000"/>
                </a:schemeClr>
              </a:solidFill>
              <a:effectLst/>
            </a:endParaRPr>
          </a:p>
        </p:txBody>
      </p:sp>
      <p:pic>
        <p:nvPicPr>
          <p:cNvPr id="72707" name="Рисунок 5" descr="image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888" y="4005263"/>
            <a:ext cx="2884487" cy="275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26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кругленный">
  <a:themeElements>
    <a:clrScheme name="Скругленный 1">
      <a:dk1>
        <a:srgbClr val="000000"/>
      </a:dk1>
      <a:lt1>
        <a:srgbClr val="FFFFFF"/>
      </a:lt1>
      <a:dk2>
        <a:srgbClr val="FFFFFF"/>
      </a:dk2>
      <a:lt2>
        <a:srgbClr val="669999"/>
      </a:lt2>
      <a:accent1>
        <a:srgbClr val="99CCFF"/>
      </a:accent1>
      <a:accent2>
        <a:srgbClr val="9999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8A8AE7"/>
      </a:accent6>
      <a:hlink>
        <a:srgbClr val="996666"/>
      </a:hlink>
      <a:folHlink>
        <a:srgbClr val="6666CC"/>
      </a:folHlink>
    </a:clrScheme>
    <a:fontScheme name="Скругленный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Скругленный 1">
        <a:dk1>
          <a:srgbClr val="000000"/>
        </a:dk1>
        <a:lt1>
          <a:srgbClr val="FFFFFF"/>
        </a:lt1>
        <a:dk2>
          <a:srgbClr val="FFFFFF"/>
        </a:dk2>
        <a:lt2>
          <a:srgbClr val="669999"/>
        </a:lt2>
        <a:accent1>
          <a:srgbClr val="99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8A8AE7"/>
        </a:accent6>
        <a:hlink>
          <a:srgbClr val="996666"/>
        </a:hlink>
        <a:folHlink>
          <a:srgbClr val="66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кругленный 2">
        <a:dk1>
          <a:srgbClr val="000000"/>
        </a:dk1>
        <a:lt1>
          <a:srgbClr val="FFFFFF"/>
        </a:lt1>
        <a:dk2>
          <a:srgbClr val="FFFFFF"/>
        </a:dk2>
        <a:lt2>
          <a:srgbClr val="817F3F"/>
        </a:lt2>
        <a:accent1>
          <a:srgbClr val="FFCC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8A00"/>
        </a:accent6>
        <a:hlink>
          <a:srgbClr val="996666"/>
        </a:hlink>
        <a:folHlink>
          <a:srgbClr val="C9450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Скругленный 3">
        <a:dk1>
          <a:srgbClr val="CC6600"/>
        </a:dk1>
        <a:lt1>
          <a:srgbClr val="FFFFFF"/>
        </a:lt1>
        <a:dk2>
          <a:srgbClr val="800000"/>
        </a:dk2>
        <a:lt2>
          <a:srgbClr val="FFFFFF"/>
        </a:lt2>
        <a:accent1>
          <a:srgbClr val="FF6600"/>
        </a:accent1>
        <a:accent2>
          <a:srgbClr val="33CCCC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2DB9B9"/>
        </a:accent6>
        <a:hlink>
          <a:srgbClr val="99FF33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4">
        <a:dk1>
          <a:srgbClr val="993300"/>
        </a:dk1>
        <a:lt1>
          <a:srgbClr val="FFFFFF"/>
        </a:lt1>
        <a:dk2>
          <a:srgbClr val="431A01"/>
        </a:dk2>
        <a:lt2>
          <a:srgbClr val="FFFFFF"/>
        </a:lt2>
        <a:accent1>
          <a:srgbClr val="FFCC00"/>
        </a:accent1>
        <a:accent2>
          <a:srgbClr val="FF9966"/>
        </a:accent2>
        <a:accent3>
          <a:srgbClr val="B0ABAA"/>
        </a:accent3>
        <a:accent4>
          <a:srgbClr val="DADADA"/>
        </a:accent4>
        <a:accent5>
          <a:srgbClr val="FFE2AA"/>
        </a:accent5>
        <a:accent6>
          <a:srgbClr val="E78A5C"/>
        </a:accent6>
        <a:hlink>
          <a:srgbClr val="FF66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5">
        <a:dk1>
          <a:srgbClr val="75878B"/>
        </a:dk1>
        <a:lt1>
          <a:srgbClr val="FFFFFF"/>
        </a:lt1>
        <a:dk2>
          <a:srgbClr val="260000"/>
        </a:dk2>
        <a:lt2>
          <a:srgbClr val="FFFFFF"/>
        </a:lt2>
        <a:accent1>
          <a:srgbClr val="0099CC"/>
        </a:accent1>
        <a:accent2>
          <a:srgbClr val="FF3300"/>
        </a:accent2>
        <a:accent3>
          <a:srgbClr val="ACAAAA"/>
        </a:accent3>
        <a:accent4>
          <a:srgbClr val="DADADA"/>
        </a:accent4>
        <a:accent5>
          <a:srgbClr val="AACAE2"/>
        </a:accent5>
        <a:accent6>
          <a:srgbClr val="E72D00"/>
        </a:accent6>
        <a:hlink>
          <a:srgbClr val="FFCC00"/>
        </a:hlink>
        <a:folHlink>
          <a:srgbClr val="CC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6">
        <a:dk1>
          <a:srgbClr val="666699"/>
        </a:dk1>
        <a:lt1>
          <a:srgbClr val="FFFFFF"/>
        </a:lt1>
        <a:dk2>
          <a:srgbClr val="000000"/>
        </a:dk2>
        <a:lt2>
          <a:srgbClr val="FFFFFF"/>
        </a:lt2>
        <a:accent1>
          <a:srgbClr val="9966FF"/>
        </a:accent1>
        <a:accent2>
          <a:srgbClr val="99CCFF"/>
        </a:accent2>
        <a:accent3>
          <a:srgbClr val="AAAAAA"/>
        </a:accent3>
        <a:accent4>
          <a:srgbClr val="DADADA"/>
        </a:accent4>
        <a:accent5>
          <a:srgbClr val="CAB8FF"/>
        </a:accent5>
        <a:accent6>
          <a:srgbClr val="8AB9E7"/>
        </a:accent6>
        <a:hlink>
          <a:srgbClr val="FFFFCC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7">
        <a:dk1>
          <a:srgbClr val="666699"/>
        </a:dk1>
        <a:lt1>
          <a:srgbClr val="FFFFFF"/>
        </a:lt1>
        <a:dk2>
          <a:srgbClr val="2A2A40"/>
        </a:dk2>
        <a:lt2>
          <a:srgbClr val="FFFFFF"/>
        </a:lt2>
        <a:accent1>
          <a:srgbClr val="006699"/>
        </a:accent1>
        <a:accent2>
          <a:srgbClr val="CC9900"/>
        </a:accent2>
        <a:accent3>
          <a:srgbClr val="ACACAF"/>
        </a:accent3>
        <a:accent4>
          <a:srgbClr val="DADADA"/>
        </a:accent4>
        <a:accent5>
          <a:srgbClr val="AAB8CA"/>
        </a:accent5>
        <a:accent6>
          <a:srgbClr val="B98A00"/>
        </a:accent6>
        <a:hlink>
          <a:srgbClr val="CC6600"/>
        </a:hlink>
        <a:folHlink>
          <a:srgbClr val="6C948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8">
        <a:dk1>
          <a:srgbClr val="BECBD8"/>
        </a:dk1>
        <a:lt1>
          <a:srgbClr val="FFFFFF"/>
        </a:lt1>
        <a:dk2>
          <a:srgbClr val="2B335B"/>
        </a:dk2>
        <a:lt2>
          <a:srgbClr val="FFFFFF"/>
        </a:lt2>
        <a:accent1>
          <a:srgbClr val="0099CC"/>
        </a:accent1>
        <a:accent2>
          <a:srgbClr val="B5DBE3"/>
        </a:accent2>
        <a:accent3>
          <a:srgbClr val="ACADB5"/>
        </a:accent3>
        <a:accent4>
          <a:srgbClr val="DADADA"/>
        </a:accent4>
        <a:accent5>
          <a:srgbClr val="AACAE2"/>
        </a:accent5>
        <a:accent6>
          <a:srgbClr val="A4C6CE"/>
        </a:accent6>
        <a:hlink>
          <a:srgbClr val="FFCC00"/>
        </a:hlink>
        <a:folHlink>
          <a:srgbClr val="58648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9">
        <a:dk1>
          <a:srgbClr val="3333FF"/>
        </a:dk1>
        <a:lt1>
          <a:srgbClr val="FFFFFF"/>
        </a:lt1>
        <a:dk2>
          <a:srgbClr val="000099"/>
        </a:dk2>
        <a:lt2>
          <a:srgbClr val="FFFFFF"/>
        </a:lt2>
        <a:accent1>
          <a:srgbClr val="339966"/>
        </a:accent1>
        <a:accent2>
          <a:srgbClr val="9999FF"/>
        </a:accent2>
        <a:accent3>
          <a:srgbClr val="AAAACA"/>
        </a:accent3>
        <a:accent4>
          <a:srgbClr val="DADADA"/>
        </a:accent4>
        <a:accent5>
          <a:srgbClr val="ADCAB8"/>
        </a:accent5>
        <a:accent6>
          <a:srgbClr val="8A8AE7"/>
        </a:accent6>
        <a:hlink>
          <a:srgbClr val="FFFF99"/>
        </a:hlink>
        <a:folHlink>
          <a:srgbClr val="17A0D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Скругленный 10">
        <a:dk1>
          <a:srgbClr val="808000"/>
        </a:dk1>
        <a:lt1>
          <a:srgbClr val="FFFFFF"/>
        </a:lt1>
        <a:dk2>
          <a:srgbClr val="354418"/>
        </a:dk2>
        <a:lt2>
          <a:srgbClr val="FFFFFF"/>
        </a:lt2>
        <a:accent1>
          <a:srgbClr val="60897C"/>
        </a:accent1>
        <a:accent2>
          <a:srgbClr val="99CC00"/>
        </a:accent2>
        <a:accent3>
          <a:srgbClr val="AEB0AB"/>
        </a:accent3>
        <a:accent4>
          <a:srgbClr val="DADADA"/>
        </a:accent4>
        <a:accent5>
          <a:srgbClr val="B6C4BF"/>
        </a:accent5>
        <a:accent6>
          <a:srgbClr val="8AB900"/>
        </a:accent6>
        <a:hlink>
          <a:srgbClr val="CCCC00"/>
        </a:hlink>
        <a:folHlink>
          <a:srgbClr val="66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Capsules</Template>
  <TotalTime>2867</TotalTime>
  <Words>1116</Words>
  <Application>Microsoft Office PowerPoint</Application>
  <PresentationFormat>Экран (4:3)</PresentationFormat>
  <Paragraphs>261</Paragraphs>
  <Slides>18</Slides>
  <Notes>18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18</vt:i4>
      </vt:variant>
    </vt:vector>
  </HeadingPairs>
  <TitlesOfParts>
    <vt:vector size="21" baseType="lpstr">
      <vt:lpstr>Скругленный</vt:lpstr>
      <vt:lpstr>Лист</vt:lpstr>
      <vt:lpstr>Microsoft Excel 97-2003 Worksheet</vt:lpstr>
      <vt:lpstr>Итоги исполнения районного бюджета муниципального образования «Усть-Удинский район» за 2021 год</vt:lpstr>
      <vt:lpstr>Итоги исполнения районного бюджета, тыс. руб.</vt:lpstr>
      <vt:lpstr>Презентация PowerPoint</vt:lpstr>
      <vt:lpstr>Презентация PowerPoint</vt:lpstr>
      <vt:lpstr>Динамика поступлений доходов районного бюджета, тыс. руб.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Кредиторская задолженность районного  муниципального образования «Усть-Удинский район»  за 2017 – 2021 гг., тыс. руб.</vt:lpstr>
      <vt:lpstr>Долговые обязательства районного  муниципального образования  «Усть-Удинский район», тыс. руб.</vt:lpstr>
      <vt:lpstr>Капитальные расходы районного муниципального образования «Усть-Удинский район за 2021 год, тыс. руб.»</vt:lpstr>
      <vt:lpstr>СПАСИБО ЗА ВНИМАНИЕ!</vt:lpstr>
    </vt:vector>
  </TitlesOfParts>
  <Company>Home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Итоги исполнения районного бюджета муниципального образования «Усть-Удинский район» за 2010 год</dc:title>
  <dc:creator>Admin</dc:creator>
  <cp:lastModifiedBy>fin</cp:lastModifiedBy>
  <cp:revision>328</cp:revision>
  <cp:lastPrinted>2022-05-12T01:19:47Z</cp:lastPrinted>
  <dcterms:created xsi:type="dcterms:W3CDTF">2011-05-12T03:17:23Z</dcterms:created>
  <dcterms:modified xsi:type="dcterms:W3CDTF">2022-05-12T03:48:25Z</dcterms:modified>
</cp:coreProperties>
</file>