
<file path=[Content_Types].xml><?xml version="1.0" encoding="utf-8"?>
<Types xmlns="http://schemas.openxmlformats.org/package/2006/content-types"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77" r:id="rId5"/>
    <p:sldId id="260" r:id="rId6"/>
    <p:sldId id="261" r:id="rId7"/>
    <p:sldId id="263" r:id="rId8"/>
    <p:sldId id="288" r:id="rId9"/>
    <p:sldId id="287" r:id="rId10"/>
    <p:sldId id="282" r:id="rId11"/>
    <p:sldId id="283" r:id="rId12"/>
    <p:sldId id="284" r:id="rId13"/>
    <p:sldId id="286" r:id="rId14"/>
    <p:sldId id="285" r:id="rId15"/>
    <p:sldId id="273" r:id="rId16"/>
    <p:sldId id="274" r:id="rId17"/>
    <p:sldId id="289" r:id="rId18"/>
    <p:sldId id="275" r:id="rId1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8F"/>
    <a:srgbClr val="FFC269"/>
    <a:srgbClr val="FFFFCC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7" autoAdjust="0"/>
    <p:restoredTop sz="94671" autoAdjust="0"/>
  </p:normalViewPr>
  <p:slideViewPr>
    <p:cSldViewPr>
      <p:cViewPr>
        <p:scale>
          <a:sx n="90" d="100"/>
          <a:sy n="90" d="100"/>
        </p:scale>
        <p:origin x="-2160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6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2849628902454321"/>
          <c:y val="3.0438368035780983E-2"/>
          <c:w val="0.60700876095118894"/>
          <c:h val="0.8393285371702637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1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85473.600000000006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Финансовая помощь</c:v>
                </c:pt>
              </c:strCache>
            </c:strRef>
          </c:tx>
          <c:spPr>
            <a:solidFill>
              <a:srgbClr val="9999FF"/>
            </a:solidFill>
            <a:ln w="25750">
              <a:noFill/>
            </a:ln>
          </c:spPr>
          <c:invertIfNegative val="0"/>
          <c:dLbls>
            <c:dLbl>
              <c:idx val="0"/>
              <c:layout/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882597.9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chemeClr val="hlink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9854103544661045E-2"/>
                  <c:y val="-9.4898191871945717E-2"/>
                </c:manualLayout>
              </c:layout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10490.8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folHlink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.14176742618674384"/>
                  <c:y val="-0.43485305853148765"/>
                </c:manualLayout>
              </c:layout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1">
                  <c:v>957580.7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6700800"/>
        <c:axId val="86702336"/>
        <c:axId val="0"/>
      </c:bar3DChart>
      <c:catAx>
        <c:axId val="8670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0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86702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702336"/>
        <c:scaling>
          <c:orientation val="minMax"/>
        </c:scaling>
        <c:delete val="0"/>
        <c:axPos val="l"/>
        <c:majorGridlines>
          <c:spPr>
            <a:ln w="3108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0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86700800"/>
        <c:crosses val="autoZero"/>
        <c:crossBetween val="between"/>
      </c:valAx>
      <c:spPr>
        <a:noFill/>
        <a:ln w="25750">
          <a:noFill/>
        </a:ln>
      </c:spPr>
    </c:plotArea>
    <c:legend>
      <c:legendPos val="r"/>
      <c:layout>
        <c:manualLayout>
          <c:xMode val="edge"/>
          <c:yMode val="edge"/>
          <c:x val="0.7516279069767442"/>
          <c:y val="0.20297029702970298"/>
          <c:w val="0.23534883720930233"/>
          <c:h val="0.6006600660066006"/>
        </c:manualLayout>
      </c:layout>
      <c:overlay val="0"/>
      <c:spPr>
        <a:noFill/>
        <a:ln w="3108">
          <a:solidFill>
            <a:schemeClr val="tx1"/>
          </a:solidFill>
          <a:prstDash val="solid"/>
        </a:ln>
      </c:spPr>
      <c:txPr>
        <a:bodyPr/>
        <a:lstStyle/>
        <a:p>
          <a:pPr>
            <a:defRPr sz="1620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043678915135609"/>
          <c:y val="1.4139532236206924E-2"/>
          <c:w val="0.83956321084864394"/>
          <c:h val="0.9141301912637095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Бюджетные кредиты</c:v>
                </c:pt>
              </c:strCache>
            </c:strRef>
          </c:tx>
          <c:invertIfNegative val="0"/>
          <c:cat>
            <c:strRef>
              <c:f>Лист1!$C$5:$I$5</c:f>
              <c:strCache>
                <c:ptCount val="7"/>
                <c:pt idx="0">
                  <c:v>2014 г.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  <c:pt idx="6">
                  <c:v>2020 г.</c:v>
                </c:pt>
              </c:strCache>
            </c:strRef>
          </c:cat>
          <c:val>
            <c:numRef>
              <c:f>Лист1!$C$6:$I$6</c:f>
              <c:numCache>
                <c:formatCode>General</c:formatCode>
                <c:ptCount val="7"/>
                <c:pt idx="0">
                  <c:v>7303</c:v>
                </c:pt>
                <c:pt idx="1">
                  <c:v>12138</c:v>
                </c:pt>
                <c:pt idx="2">
                  <c:v>18508</c:v>
                </c:pt>
                <c:pt idx="3">
                  <c:v>16508</c:v>
                </c:pt>
                <c:pt idx="4">
                  <c:v>10399</c:v>
                </c:pt>
                <c:pt idx="5">
                  <c:v>9852</c:v>
                </c:pt>
                <c:pt idx="6">
                  <c:v>9852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34"/>
        <c:shape val="box"/>
        <c:axId val="84498688"/>
        <c:axId val="84499840"/>
        <c:axId val="0"/>
      </c:bar3DChart>
      <c:catAx>
        <c:axId val="84498688"/>
        <c:scaling>
          <c:orientation val="minMax"/>
        </c:scaling>
        <c:delete val="0"/>
        <c:axPos val="b"/>
        <c:majorTickMark val="none"/>
        <c:minorTickMark val="none"/>
        <c:tickLblPos val="nextTo"/>
        <c:crossAx val="84499840"/>
        <c:crosses val="autoZero"/>
        <c:auto val="1"/>
        <c:lblAlgn val="ctr"/>
        <c:lblOffset val="100"/>
        <c:noMultiLvlLbl val="0"/>
      </c:catAx>
      <c:valAx>
        <c:axId val="844998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449868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 baseline="0"/>
            </a:pPr>
            <a:endParaRPr lang="ru-RU"/>
          </a:p>
        </c:txPr>
      </c:dTable>
      <c:spPr>
        <a:gradFill flip="none" rotWithShape="1">
          <a:gsLst>
            <a:gs pos="0">
              <a:srgbClr val="FFEFD1"/>
            </a:gs>
            <a:gs pos="8000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>
          <a:innerShdw blurRad="63500" dist="50800" dir="8100000">
            <a:prstClr val="black">
              <a:alpha val="50000"/>
            </a:prstClr>
          </a:innerShdw>
        </a:effectLst>
      </c:spPr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51" cy="4960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9" y="0"/>
            <a:ext cx="2946351" cy="4960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6F0F131-9238-4121-9ABB-C30A5FA9AD0A}" type="datetimeFigureOut">
              <a:rPr lang="ru-RU"/>
              <a:pPr>
                <a:defRPr/>
              </a:pPr>
              <a:t>20.05.2021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9" y="9428960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27074D6-BB6E-4A81-A0A3-348E25602F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45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351" cy="4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29" y="0"/>
            <a:ext cx="2946351" cy="4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9" y="4715273"/>
            <a:ext cx="5437821" cy="446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960"/>
            <a:ext cx="2946351" cy="49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29" y="9428960"/>
            <a:ext cx="2946351" cy="49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405A01-ADDC-4221-9D09-BBB8F1099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59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12230F-36AA-407B-9C26-EDA85206D9C8}" type="slidenum">
              <a:rPr lang="ru-RU" altLang="ru-RU" smtClean="0"/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13689 w 4917"/>
                <a:gd name="T3" fmla="*/ 0 h 1000"/>
                <a:gd name="T4" fmla="*/ 15242 w 4917"/>
                <a:gd name="T5" fmla="*/ 1552 h 1000"/>
                <a:gd name="T6" fmla="*/ 13693 w 4917"/>
                <a:gd name="T7" fmla="*/ 3101 h 1000"/>
                <a:gd name="T8" fmla="*/ 0 w 4917"/>
                <a:gd name="T9" fmla="*/ 310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0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2BB63-9E62-4DCA-980F-38CC71CE1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5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C770F-001E-4620-905C-A763F8AE8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99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BD129-A2A4-4174-9ECD-40A6B8A90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10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A6C48-5666-4E17-A9F0-41B9EB15C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04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8004E-0F52-416E-A67C-EE543CB5B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4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6488F-E3E2-476B-9B6C-520919086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66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CABF9-C644-426A-89ED-BEB0AE84F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78470-9813-44CC-869E-C4E247401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2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CA809-203B-4AF6-B709-7EE53B519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25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F8658-3EA0-401B-B3EB-1A0C23A234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3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03061-A6ED-45F5-8BB0-26F00F967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5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431E1-1CED-4F37-9A9B-165F04362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16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95263" y="228600"/>
            <a:ext cx="8339137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1A927-62D1-4F33-8AB9-8CFA01227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395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10761-6778-4F45-A19E-00D2E915F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6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86 w 7000"/>
                <a:gd name="T3" fmla="*/ 0 h 1000"/>
                <a:gd name="T4" fmla="*/ 847 w 7000"/>
                <a:gd name="T5" fmla="*/ 61 h 1000"/>
                <a:gd name="T6" fmla="*/ 787 w 7000"/>
                <a:gd name="T7" fmla="*/ 121 h 1000"/>
                <a:gd name="T8" fmla="*/ 0 w 7000"/>
                <a:gd name="T9" fmla="*/ 12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018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81E44F79-11A1-4A5C-BC0D-E18A7BA4D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 smtClean="0">
                <a:latin typeface="Times New Roman" pitchFamily="18" charset="0"/>
              </a:rPr>
              <a:t>Итоги исполнения районного бюджета муниципального образования</a:t>
            </a:r>
            <a:br>
              <a:rPr lang="ru-RU" altLang="ru-RU" sz="3600" dirty="0" smtClean="0">
                <a:latin typeface="Times New Roman" pitchFamily="18" charset="0"/>
              </a:rPr>
            </a:br>
            <a:r>
              <a:rPr lang="ru-RU" altLang="ru-RU" sz="3600" dirty="0" smtClean="0">
                <a:latin typeface="Times New Roman" pitchFamily="18" charset="0"/>
              </a:rPr>
              <a:t>«Усть-Удинский район» за 20</a:t>
            </a:r>
            <a:r>
              <a:rPr lang="en-US" altLang="ru-RU" sz="3600" dirty="0" smtClean="0">
                <a:latin typeface="Times New Roman" pitchFamily="18" charset="0"/>
              </a:rPr>
              <a:t>20</a:t>
            </a:r>
            <a:r>
              <a:rPr lang="ru-RU" altLang="ru-RU" sz="3600" dirty="0" smtClean="0">
                <a:latin typeface="Times New Roman" pitchFamily="18" charset="0"/>
              </a:rPr>
              <a:t>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500" smtClean="0">
                <a:latin typeface="Times New Roman" pitchFamily="18" charset="0"/>
              </a:rPr>
              <a:t>Итоги исполнения районного бюджета, тыс. руб.</a:t>
            </a:r>
          </a:p>
        </p:txBody>
      </p:sp>
      <p:graphicFrame>
        <p:nvGraphicFramePr>
          <p:cNvPr id="2" name="Object 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266497"/>
              </p:ext>
            </p:extLst>
          </p:nvPr>
        </p:nvGraphicFramePr>
        <p:xfrm>
          <a:off x="922338" y="1500188"/>
          <a:ext cx="8308975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0" name="Rectangle 19"/>
          <p:cNvSpPr>
            <a:spLocks noChangeArrowheads="1"/>
          </p:cNvSpPr>
          <p:nvPr/>
        </p:nvSpPr>
        <p:spPr bwMode="auto">
          <a:xfrm>
            <a:off x="395288" y="6381750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700" dirty="0">
                <a:latin typeface="Times New Roman" pitchFamily="18" charset="0"/>
              </a:rPr>
              <a:t>Район является высокодотационным, доля финансовой помощи в общем объеме доходов составляет </a:t>
            </a:r>
            <a:r>
              <a:rPr lang="en-US" altLang="ru-RU" sz="1700" dirty="0" smtClean="0">
                <a:latin typeface="Times New Roman" pitchFamily="18" charset="0"/>
              </a:rPr>
              <a:t>9</a:t>
            </a:r>
            <a:r>
              <a:rPr lang="ru-RU" altLang="ru-RU" sz="1700" dirty="0" smtClean="0">
                <a:latin typeface="Times New Roman" pitchFamily="18" charset="0"/>
              </a:rPr>
              <a:t>1</a:t>
            </a:r>
            <a:r>
              <a:rPr lang="en-US" altLang="ru-RU" sz="1700" dirty="0" smtClean="0">
                <a:latin typeface="Times New Roman" pitchFamily="18" charset="0"/>
              </a:rPr>
              <a:t>,2</a:t>
            </a:r>
            <a:r>
              <a:rPr lang="ru-RU" altLang="ru-RU" sz="1700" dirty="0" smtClean="0">
                <a:latin typeface="Times New Roman" pitchFamily="18" charset="0"/>
              </a:rPr>
              <a:t>%</a:t>
            </a:r>
            <a:endParaRPr lang="ru-RU" altLang="ru-RU" sz="17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303331944"/>
              </p:ext>
            </p:extLst>
          </p:nvPr>
        </p:nvGraphicFramePr>
        <p:xfrm>
          <a:off x="69850" y="433388"/>
          <a:ext cx="8986838" cy="606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Лист" r:id="rId3" imgW="9886866" imgH="6677100" progId="Excel.Sheet.8">
                  <p:embed/>
                </p:oleObj>
              </mc:Choice>
              <mc:Fallback>
                <p:oleObj name="Лист" r:id="rId3" imgW="9886866" imgH="66771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" y="433388"/>
                        <a:ext cx="8986838" cy="606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973440321"/>
              </p:ext>
            </p:extLst>
          </p:nvPr>
        </p:nvGraphicFramePr>
        <p:xfrm>
          <a:off x="-11539" y="1916832"/>
          <a:ext cx="9226551" cy="302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9" name="Лист" r:id="rId3" imgW="11601399" imgH="3476520" progId="Excel.Sheet.8">
                  <p:embed/>
                </p:oleObj>
              </mc:Choice>
              <mc:Fallback>
                <p:oleObj name="Лист" r:id="rId3" imgW="11601399" imgH="347652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539" y="1916832"/>
                        <a:ext cx="9226551" cy="30226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2423495" y="3645024"/>
            <a:ext cx="4356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85 473,6</a:t>
            </a:r>
            <a:r>
              <a:rPr lang="ru-RU" altLang="ru-RU" sz="1400" dirty="0" smtClean="0"/>
              <a:t> тыс. руб</a:t>
            </a:r>
            <a:r>
              <a:rPr lang="ru-RU" altLang="ru-RU" sz="1400" dirty="0"/>
              <a:t>. (</a:t>
            </a:r>
            <a:r>
              <a:rPr lang="en-US" altLang="ru-RU" sz="1400" dirty="0"/>
              <a:t>+ </a:t>
            </a:r>
            <a:r>
              <a:rPr lang="en-US" altLang="ru-RU" sz="1400" dirty="0" smtClean="0"/>
              <a:t>14 703,0 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.)</a:t>
            </a:r>
          </a:p>
        </p:txBody>
      </p:sp>
      <p:sp>
        <p:nvSpPr>
          <p:cNvPr id="6148" name="TextBox 3"/>
          <p:cNvSpPr txBox="1">
            <a:spLocks noChangeAspect="1" noChangeArrowheads="1"/>
          </p:cNvSpPr>
          <p:nvPr/>
        </p:nvSpPr>
        <p:spPr bwMode="auto">
          <a:xfrm>
            <a:off x="3167844" y="2960833"/>
            <a:ext cx="1620180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65370,1 </a:t>
            </a:r>
            <a:r>
              <a:rPr lang="ru-RU" altLang="ru-RU" sz="1400" dirty="0" smtClean="0"/>
              <a:t>тыс.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руб</a:t>
            </a:r>
            <a:r>
              <a:rPr lang="ru-RU" altLang="ru-RU" sz="1400" dirty="0"/>
              <a:t>.</a:t>
            </a:r>
          </a:p>
        </p:txBody>
      </p:sp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2429727" y="3248980"/>
            <a:ext cx="37804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70 770,6</a:t>
            </a:r>
            <a:r>
              <a:rPr lang="ru-RU" altLang="ru-RU" sz="1400" dirty="0" smtClean="0"/>
              <a:t> тыс. руб</a:t>
            </a:r>
            <a:r>
              <a:rPr lang="ru-RU" altLang="ru-RU" sz="1400" dirty="0"/>
              <a:t>. (</a:t>
            </a:r>
            <a:r>
              <a:rPr lang="en-US" altLang="ru-RU" sz="1400" dirty="0" smtClean="0"/>
              <a:t>+5 400,5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540" y="260648"/>
            <a:ext cx="8291513" cy="517525"/>
          </a:xfrm>
        </p:spPr>
        <p:txBody>
          <a:bodyPr/>
          <a:lstStyle/>
          <a:p>
            <a:pPr eaLnBrk="1" hangingPunct="1"/>
            <a:r>
              <a:rPr lang="ru-RU" altLang="ru-RU" sz="2300" dirty="0" smtClean="0">
                <a:latin typeface="Times New Roman" pitchFamily="18" charset="0"/>
              </a:rPr>
              <a:t>Динамика поступлений доходов районного бюджета, тыс. руб.</a:t>
            </a:r>
          </a:p>
        </p:txBody>
      </p:sp>
      <p:graphicFrame>
        <p:nvGraphicFramePr>
          <p:cNvPr id="64730" name="Group 2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461029"/>
              </p:ext>
            </p:extLst>
          </p:nvPr>
        </p:nvGraphicFramePr>
        <p:xfrm>
          <a:off x="-15103" y="944724"/>
          <a:ext cx="9109075" cy="5798796"/>
        </p:xfrm>
        <a:graphic>
          <a:graphicData uri="http://schemas.openxmlformats.org/drawingml/2006/table">
            <a:tbl>
              <a:tblPr/>
              <a:tblGrid>
                <a:gridCol w="3781425"/>
                <a:gridCol w="2016125"/>
                <a:gridCol w="1584325"/>
                <a:gridCol w="1727200"/>
              </a:tblGrid>
              <a:tr h="373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2019 г.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г.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доходы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59 637,8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71 226,2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46 557,6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58 266,8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11 878,6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11 743,1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-1,1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49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взимаемый в связи с применением упрощенной системы налогообложения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4 403,4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5 884,4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единый налог на вмененный доход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7 442,6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5 811,6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-21,9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единый сельскохозяйственный налог 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29,9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р.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4971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17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1 201,6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1 215,6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по отмененным налогам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11 132,8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14 247,4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по собственным источникам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70 770,6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85 473,6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726 828,6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882 597,9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124 010,6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123 473,5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194 701,5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329 395,3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404 028,1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409 329,2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5 547,8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24 156,3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4,4 р.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17932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1 178,3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субсидий, субвенций и иных межбюджетных трансфертов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-2 637,7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-3 756,4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797 599,2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968 071,5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729233513"/>
              </p:ext>
            </p:extLst>
          </p:nvPr>
        </p:nvGraphicFramePr>
        <p:xfrm>
          <a:off x="-1222375" y="1550988"/>
          <a:ext cx="11590338" cy="427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5" name="Лист" r:id="rId3" imgW="9915500" imgH="3657690" progId="Excel.Sheet.8">
                  <p:embed/>
                </p:oleObj>
              </mc:Choice>
              <mc:Fallback>
                <p:oleObj name="Лист" r:id="rId3" imgW="9915500" imgH="365769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22375" y="1550988"/>
                        <a:ext cx="11590338" cy="427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TextBox 10"/>
          <p:cNvSpPr txBox="1">
            <a:spLocks noChangeArrowheads="1"/>
          </p:cNvSpPr>
          <p:nvPr/>
        </p:nvSpPr>
        <p:spPr bwMode="auto">
          <a:xfrm>
            <a:off x="0" y="5984874"/>
            <a:ext cx="9144000" cy="7080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 – социально направлен, соц. сфера занимает в общем объеме расходов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3%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730,7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. руб. (в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г. –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74,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590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млн.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806836937"/>
              </p:ext>
            </p:extLst>
          </p:nvPr>
        </p:nvGraphicFramePr>
        <p:xfrm>
          <a:off x="-9525" y="1550988"/>
          <a:ext cx="9153525" cy="401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" name="Лист" r:id="rId3" imgW="11106246" imgH="4867290" progId="Excel.Sheet.8">
                  <p:embed/>
                </p:oleObj>
              </mc:Choice>
              <mc:Fallback>
                <p:oleObj name="Лист" r:id="rId3" imgW="11106246" imgH="486729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525" y="1550988"/>
                        <a:ext cx="9153525" cy="401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5875" y="6211888"/>
            <a:ext cx="9144000" cy="6461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Заработная плата с начислениями на нее занимает 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56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539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млн. руб.                     (в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г. –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altLang="ru-RU" sz="1800" b="1" dirty="0" smtClean="0">
                <a:latin typeface="Times New Roman" pitchFamily="18" charset="0"/>
                <a:cs typeface="Times New Roman" pitchFamily="18" charset="0"/>
              </a:rPr>
              <a:t>508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млн.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215022" y="44672"/>
            <a:ext cx="84248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5643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722131"/>
              </p:ext>
            </p:extLst>
          </p:nvPr>
        </p:nvGraphicFramePr>
        <p:xfrm>
          <a:off x="-16350" y="1117473"/>
          <a:ext cx="9144000" cy="5745480"/>
        </p:xfrm>
        <a:graphic>
          <a:graphicData uri="http://schemas.openxmlformats.org/drawingml/2006/table">
            <a:tbl>
              <a:tblPr/>
              <a:tblGrid>
                <a:gridCol w="7906807"/>
                <a:gridCol w="1237193"/>
              </a:tblGrid>
              <a:tr h="585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68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системы образования РМО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593 062,5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физической культуры и спорта в РМО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65 050,9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569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культуры районного муниципального образования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62 733,5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«Молодежная политика на 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512,7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626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2020-2024 годы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83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«Организация летнего отдыха и занятости детей в Усть-Удинском районе на 2020-2024 годы»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517,3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0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«Профилактика правонарушений и безопасности дорожного движения на территории Усть-Удинского района» на 2020-2024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210,3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0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поддержка отдельных категорий граждан на территории Усть-Удинского района» на 2020-2024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4 798,0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202627" y="0"/>
            <a:ext cx="84248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5643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95201"/>
              </p:ext>
            </p:extLst>
          </p:nvPr>
        </p:nvGraphicFramePr>
        <p:xfrm>
          <a:off x="0" y="944880"/>
          <a:ext cx="9144000" cy="5913120"/>
        </p:xfrm>
        <a:graphic>
          <a:graphicData uri="http://schemas.openxmlformats.org/drawingml/2006/table">
            <a:tbl>
              <a:tblPr/>
              <a:tblGrid>
                <a:gridCol w="7906807"/>
                <a:gridCol w="1237193"/>
              </a:tblGrid>
              <a:tr h="522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6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«Создание благоприятных условий для обеспечения жизнедеятельности населения Усть-Удинского района на 2015-20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2 645,0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1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комплексных мер противодействия террору, чрезвычайным ситуациям природного и техногенного характера» на 2017-202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6 263,3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7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деятельности мэра Усть-Удинского района и администрации Усть-Удинского района» на 2017-2022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39 303,1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5708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«Поддержка и развитие малого и среднего предпринимательства в Усть-Удинском районе» на 2017-2022 годы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1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«Управление муниципальными финансами Усть-Удинского района» на 2017-2021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167 688,1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9068"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7 535,4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34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«Комплексное развитие сельских территорий на период 2020-2025 годы»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29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6 813,8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232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957 580,7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12291" name="TextBox 10"/>
          <p:cNvSpPr txBox="1">
            <a:spLocks noChangeArrowheads="1"/>
          </p:cNvSpPr>
          <p:nvPr/>
        </p:nvSpPr>
        <p:spPr bwMode="auto">
          <a:xfrm>
            <a:off x="1547813" y="115888"/>
            <a:ext cx="698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7</a:t>
            </a: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5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,</a:t>
            </a: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9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%</a:t>
            </a:r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592388" y="728663"/>
            <a:ext cx="37703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solidFill>
                  <a:schemeClr val="bg1"/>
                </a:solidFill>
                <a:latin typeface="Trebuchet MS" pitchFamily="34" charset="0"/>
              </a:rPr>
              <a:t>726 932,0</a:t>
            </a: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 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0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,</a:t>
            </a: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9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solidFill>
                  <a:schemeClr val="bg1"/>
                </a:solidFill>
                <a:latin typeface="Trebuchet MS" pitchFamily="34" charset="0"/>
              </a:rPr>
              <a:t>8 908,3 </a:t>
            </a: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2</a:t>
            </a: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2,5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%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solidFill>
                  <a:schemeClr val="bg1"/>
                </a:solidFill>
                <a:latin typeface="Trebuchet MS" pitchFamily="34" charset="0"/>
              </a:rPr>
              <a:t>214 926,6 </a:t>
            </a: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66102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0,</a:t>
            </a: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7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66102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solidFill>
                  <a:schemeClr val="bg1"/>
                </a:solidFill>
                <a:latin typeface="Trebuchet MS" pitchFamily="34" charset="0"/>
              </a:rPr>
              <a:t>6 813,8 </a:t>
            </a: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12301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2302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12303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Обеспечение темпов экономического роста </a:t>
            </a:r>
          </a:p>
        </p:txBody>
      </p:sp>
      <p:sp>
        <p:nvSpPr>
          <p:cNvPr id="12304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8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3317" name="Прямоугольник 37"/>
          <p:cNvSpPr>
            <a:spLocks noChangeArrowheads="1"/>
          </p:cNvSpPr>
          <p:nvPr/>
        </p:nvSpPr>
        <p:spPr bwMode="auto">
          <a:xfrm>
            <a:off x="2592388" y="765175"/>
            <a:ext cx="42878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6</a:t>
            </a:r>
            <a:r>
              <a:rPr lang="en-US" altLang="ru-RU" sz="1600" dirty="0" smtClean="0">
                <a:latin typeface="Trebuchet MS" pitchFamily="34" charset="0"/>
              </a:rPr>
              <a:t>1,9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3319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593 062,5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latin typeface="Trebuchet MS" pitchFamily="34" charset="0"/>
              </a:rPr>
              <a:t>6</a:t>
            </a:r>
            <a:r>
              <a:rPr lang="ru-RU" altLang="ru-RU" sz="1600" dirty="0" smtClean="0">
                <a:latin typeface="Trebuchet MS" pitchFamily="34" charset="0"/>
              </a:rPr>
              <a:t>,8%</a:t>
            </a:r>
          </a:p>
        </p:txBody>
      </p:sp>
      <p:sp>
        <p:nvSpPr>
          <p:cNvPr id="13321" name="Прямоугольник 38"/>
          <p:cNvSpPr>
            <a:spLocks noChangeArrowheads="1"/>
          </p:cNvSpPr>
          <p:nvPr/>
        </p:nvSpPr>
        <p:spPr bwMode="auto">
          <a:xfrm>
            <a:off x="5219700" y="3284538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65 050,9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latin typeface="Trebuchet MS" pitchFamily="34" charset="0"/>
              </a:rPr>
              <a:t>6,6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3323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62 733,5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3324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559,5</a:t>
            </a:r>
            <a:r>
              <a:rPr lang="ru-RU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0,0</a:t>
            </a:r>
            <a:r>
              <a:rPr lang="en-US" altLang="ru-RU" sz="1600" dirty="0">
                <a:latin typeface="Trebuchet MS" pitchFamily="34" charset="0"/>
              </a:rPr>
              <a:t>6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3326" name="Прямоугольник 49"/>
          <p:cNvSpPr>
            <a:spLocks noChangeArrowheads="1"/>
          </p:cNvSpPr>
          <p:nvPr/>
        </p:nvSpPr>
        <p:spPr bwMode="auto">
          <a:xfrm>
            <a:off x="5219700" y="5516563"/>
            <a:ext cx="2016125" cy="35718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5 525,6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latin typeface="Trebuchet MS" pitchFamily="34" charset="0"/>
              </a:rPr>
              <a:t>0,6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395288" y="2312988"/>
            <a:ext cx="4751387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200" smtClean="0"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 altLang="ru-RU" smtClean="0"/>
              <a:t> </a:t>
            </a:r>
          </a:p>
        </p:txBody>
      </p:sp>
      <p:sp>
        <p:nvSpPr>
          <p:cNvPr id="13329" name="Rectangle 18"/>
          <p:cNvSpPr>
            <a:spLocks noChangeArrowheads="1"/>
          </p:cNvSpPr>
          <p:nvPr/>
        </p:nvSpPr>
        <p:spPr bwMode="auto">
          <a:xfrm>
            <a:off x="611188" y="3213100"/>
            <a:ext cx="48609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 altLang="ru-RU" sz="1800"/>
              <a:t> </a:t>
            </a:r>
          </a:p>
        </p:txBody>
      </p:sp>
      <p:sp>
        <p:nvSpPr>
          <p:cNvPr id="13330" name="Rectangle 19"/>
          <p:cNvSpPr>
            <a:spLocks noChangeArrowheads="1"/>
          </p:cNvSpPr>
          <p:nvPr/>
        </p:nvSpPr>
        <p:spPr bwMode="auto">
          <a:xfrm>
            <a:off x="611188" y="4149725"/>
            <a:ext cx="4046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539750" y="4914900"/>
            <a:ext cx="4462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 altLang="ru-RU" sz="1200"/>
              <a:t> </a:t>
            </a:r>
          </a:p>
        </p:txBody>
      </p:sp>
      <p:sp>
        <p:nvSpPr>
          <p:cNvPr id="13332" name="Rectangle 21"/>
          <p:cNvSpPr>
            <a:spLocks noChangeArrowheads="1"/>
          </p:cNvSpPr>
          <p:nvPr/>
        </p:nvSpPr>
        <p:spPr bwMode="auto">
          <a:xfrm>
            <a:off x="503238" y="5481638"/>
            <a:ext cx="421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4341" name="Прямоугольник 37"/>
          <p:cNvSpPr>
            <a:spLocks noChangeArrowheads="1"/>
          </p:cNvSpPr>
          <p:nvPr/>
        </p:nvSpPr>
        <p:spPr bwMode="auto">
          <a:xfrm>
            <a:off x="2627313" y="800100"/>
            <a:ext cx="42878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2</a:t>
            </a:r>
            <a:r>
              <a:rPr lang="ru-RU" altLang="ru-RU" sz="2800">
                <a:latin typeface="Calibri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3638" y="321627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latin typeface="Trebuchet MS" pitchFamily="34" charset="0"/>
              </a:rPr>
              <a:t>0,</a:t>
            </a:r>
            <a:r>
              <a:rPr lang="ru-RU" altLang="ru-RU" sz="1600" dirty="0" smtClean="0">
                <a:latin typeface="Trebuchet MS" pitchFamily="34" charset="0"/>
              </a:rPr>
              <a:t>3%</a:t>
            </a:r>
          </a:p>
        </p:txBody>
      </p:sp>
      <p:sp>
        <p:nvSpPr>
          <p:cNvPr id="14343" name="Прямоугольник 30"/>
          <p:cNvSpPr>
            <a:spLocks noChangeArrowheads="1"/>
          </p:cNvSpPr>
          <p:nvPr/>
        </p:nvSpPr>
        <p:spPr bwMode="auto">
          <a:xfrm>
            <a:off x="5137150" y="3216275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2 645,0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492125" y="2924175"/>
            <a:ext cx="464502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dirty="0" smtClean="0"/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4345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0" name="Прямоугольник 9"/>
          <p:cNvSpPr/>
          <p:nvPr/>
        </p:nvSpPr>
        <p:spPr>
          <a:xfrm>
            <a:off x="7513638" y="4591050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</a:t>
            </a:r>
            <a:r>
              <a:rPr lang="en-US" altLang="ru-RU" sz="1600" dirty="0" smtClean="0">
                <a:latin typeface="Trebuchet MS" pitchFamily="34" charset="0"/>
              </a:rPr>
              <a:t>7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4347" name="Прямоугольник 30"/>
          <p:cNvSpPr>
            <a:spLocks noChangeArrowheads="1"/>
          </p:cNvSpPr>
          <p:nvPr/>
        </p:nvSpPr>
        <p:spPr bwMode="auto">
          <a:xfrm>
            <a:off x="5137150" y="4591050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6 263,3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2" name="TextBox 78"/>
          <p:cNvSpPr txBox="1"/>
          <p:nvPr/>
        </p:nvSpPr>
        <p:spPr>
          <a:xfrm>
            <a:off x="492125" y="4159250"/>
            <a:ext cx="4645025" cy="12001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dirty="0" smtClean="0"/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1800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4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altLang="ru-RU" sz="24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5365" name="Прямоугольник 37"/>
          <p:cNvSpPr>
            <a:spLocks noChangeArrowheads="1"/>
          </p:cNvSpPr>
          <p:nvPr/>
        </p:nvSpPr>
        <p:spPr bwMode="auto">
          <a:xfrm>
            <a:off x="2998788" y="800100"/>
            <a:ext cx="3694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580202" y="2633662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4,1%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59754" y="4122757"/>
            <a:ext cx="1087437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0,8%</a:t>
            </a:r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5369" name="Прямоугольник 30"/>
          <p:cNvSpPr>
            <a:spLocks noChangeArrowheads="1"/>
          </p:cNvSpPr>
          <p:nvPr/>
        </p:nvSpPr>
        <p:spPr bwMode="auto">
          <a:xfrm>
            <a:off x="5313252" y="2633662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39 303,1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420938"/>
            <a:ext cx="4968875" cy="39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mtClean="0"/>
          </a:p>
        </p:txBody>
      </p:sp>
      <p:sp>
        <p:nvSpPr>
          <p:cNvPr id="15371" name="Rectangle 14"/>
          <p:cNvSpPr>
            <a:spLocks noChangeArrowheads="1"/>
          </p:cNvSpPr>
          <p:nvPr/>
        </p:nvSpPr>
        <p:spPr bwMode="auto">
          <a:xfrm>
            <a:off x="452327" y="2397551"/>
            <a:ext cx="46434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Обеспечение деятельности мэра Усть-Удинского района и администрации Усть-Удинского района</a:t>
            </a:r>
          </a:p>
        </p:txBody>
      </p:sp>
      <p:sp>
        <p:nvSpPr>
          <p:cNvPr id="15372" name="Rectangle 15"/>
          <p:cNvSpPr>
            <a:spLocks noChangeArrowheads="1"/>
          </p:cNvSpPr>
          <p:nvPr/>
        </p:nvSpPr>
        <p:spPr bwMode="auto">
          <a:xfrm>
            <a:off x="458854" y="3653998"/>
            <a:ext cx="47529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</a:t>
            </a:r>
          </a:p>
        </p:txBody>
      </p:sp>
      <p:sp>
        <p:nvSpPr>
          <p:cNvPr id="15373" name="Прямоугольник 30"/>
          <p:cNvSpPr>
            <a:spLocks noChangeArrowheads="1"/>
          </p:cNvSpPr>
          <p:nvPr/>
        </p:nvSpPr>
        <p:spPr bwMode="auto">
          <a:xfrm>
            <a:off x="5427729" y="4087832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7 535,4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59754" y="3330148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17,5%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458854" y="3231515"/>
            <a:ext cx="47529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Управление муниципальными финансами</a:t>
            </a:r>
          </a:p>
        </p:txBody>
      </p:sp>
      <p:sp>
        <p:nvSpPr>
          <p:cNvPr id="15376" name="Прямоугольник 30"/>
          <p:cNvSpPr>
            <a:spLocks noChangeArrowheads="1"/>
          </p:cNvSpPr>
          <p:nvPr/>
        </p:nvSpPr>
        <p:spPr bwMode="auto">
          <a:xfrm>
            <a:off x="5427729" y="3295223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167 688,1</a:t>
            </a:r>
            <a:r>
              <a:rPr lang="ru-RU" altLang="ru-RU" sz="1600" dirty="0" smtClean="0">
                <a:latin typeface="Trebuchet MS" pitchFamily="34" charset="0"/>
              </a:rPr>
              <a:t>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53227" y="5221182"/>
            <a:ext cx="1087437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0,04%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52327" y="5121755"/>
            <a:ext cx="47529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Комплексное </a:t>
            </a:r>
            <a:r>
              <a:rPr lang="ru-RU" altLang="ru-RU" sz="1600" dirty="0" smtClean="0"/>
              <a:t>раз</a:t>
            </a:r>
            <a:r>
              <a:rPr lang="ru-RU" altLang="ru-RU" sz="1600" dirty="0"/>
              <a:t>в</a:t>
            </a:r>
            <a:r>
              <a:rPr lang="ru-RU" altLang="ru-RU" sz="1600" dirty="0" smtClean="0"/>
              <a:t>итие </a:t>
            </a:r>
            <a:r>
              <a:rPr lang="ru-RU" altLang="ru-RU" sz="1600" dirty="0"/>
              <a:t>сельских территорий»</a:t>
            </a:r>
          </a:p>
        </p:txBody>
      </p:sp>
      <p:sp>
        <p:nvSpPr>
          <p:cNvPr id="19" name="Прямоугольник 30"/>
          <p:cNvSpPr>
            <a:spLocks noChangeArrowheads="1"/>
          </p:cNvSpPr>
          <p:nvPr/>
        </p:nvSpPr>
        <p:spPr bwMode="auto">
          <a:xfrm>
            <a:off x="5421202" y="5186257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dirty="0" smtClean="0">
                <a:latin typeface="Trebuchet MS" pitchFamily="34" charset="0"/>
              </a:rPr>
              <a:t>4</a:t>
            </a:r>
            <a:r>
              <a:rPr lang="ru-RU" altLang="ru-RU" sz="1600" dirty="0" smtClean="0">
                <a:latin typeface="Trebuchet MS" pitchFamily="34" charset="0"/>
              </a:rPr>
              <a:t>00,0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6900" y="2120900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dirty="0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16388" name="Прямоугольник 37"/>
          <p:cNvSpPr>
            <a:spLocks noChangeArrowheads="1"/>
          </p:cNvSpPr>
          <p:nvPr/>
        </p:nvSpPr>
        <p:spPr bwMode="auto">
          <a:xfrm>
            <a:off x="3167063" y="800100"/>
            <a:ext cx="3357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418388" y="2862263"/>
            <a:ext cx="1087437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088" y="1298575"/>
            <a:ext cx="7346950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Законодательное регулирование, контроль и представление интересов населения</a:t>
            </a:r>
          </a:p>
        </p:txBody>
      </p:sp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431800" y="2565400"/>
            <a:ext cx="4414838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Совершенствование законодательной (представительной) и контрольной деятельности</a:t>
            </a:r>
          </a:p>
        </p:txBody>
      </p:sp>
      <p:sp>
        <p:nvSpPr>
          <p:cNvPr id="16393" name="Прямоугольник 30"/>
          <p:cNvSpPr>
            <a:spLocks noChangeArrowheads="1"/>
          </p:cNvSpPr>
          <p:nvPr/>
        </p:nvSpPr>
        <p:spPr bwMode="auto">
          <a:xfrm>
            <a:off x="5213805" y="2846388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6 813,8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100" b="1" dirty="0" smtClean="0">
                <a:latin typeface="Times New Roman" pitchFamily="18" charset="0"/>
              </a:rPr>
              <a:t>Кредиторская задолженность районного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муниципального образования «Усть-Удинский район»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за 2014 – 20</a:t>
            </a:r>
            <a:r>
              <a:rPr lang="en-US" altLang="ru-RU" sz="2100" b="1" dirty="0" smtClean="0">
                <a:latin typeface="Times New Roman" pitchFamily="18" charset="0"/>
              </a:rPr>
              <a:t>20</a:t>
            </a:r>
            <a:r>
              <a:rPr lang="ru-RU" altLang="ru-RU" sz="2100" b="1" dirty="0" smtClean="0">
                <a:latin typeface="Times New Roman" pitchFamily="18" charset="0"/>
              </a:rPr>
              <a:t> гг., тыс. руб.</a:t>
            </a:r>
          </a:p>
        </p:txBody>
      </p:sp>
      <p:graphicFrame>
        <p:nvGraphicFramePr>
          <p:cNvPr id="20483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0741757"/>
              </p:ext>
            </p:extLst>
          </p:nvPr>
        </p:nvGraphicFramePr>
        <p:xfrm>
          <a:off x="-88118" y="1700808"/>
          <a:ext cx="9334703" cy="4428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2" name="Лист" r:id="rId3" imgW="5400768" imgH="2562300" progId="Excel.Sheet.8">
                  <p:embed/>
                </p:oleObj>
              </mc:Choice>
              <mc:Fallback>
                <p:oleObj name="Лист" r:id="rId3" imgW="5400768" imgH="25623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8118" y="1700808"/>
                        <a:ext cx="9334703" cy="4428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100" b="1" dirty="0" smtClean="0">
                <a:latin typeface="Times New Roman" pitchFamily="18" charset="0"/>
              </a:rPr>
              <a:t>Долговые обязательства районного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муниципального образования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«Усть-Удинский район», тыс. руб.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263931"/>
              </p:ext>
            </p:extLst>
          </p:nvPr>
        </p:nvGraphicFramePr>
        <p:xfrm>
          <a:off x="0" y="1381574"/>
          <a:ext cx="9144000" cy="548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53" y="0"/>
            <a:ext cx="8015287" cy="1296144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расходы районного муниципального образования «Усть-Удинский район за 2020 год, тыс. руб.»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15516" y="5944327"/>
            <a:ext cx="9000493" cy="9087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рубль затраченных средств из местного бюджета привлечено средств областного бюджета в сумме 30 542 рублей, 2019 г. – 15 735 рублей. </a:t>
            </a:r>
            <a:endParaRPr lang="ru-RU" sz="36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345881"/>
              </p:ext>
            </p:extLst>
          </p:nvPr>
        </p:nvGraphicFramePr>
        <p:xfrm>
          <a:off x="11880" y="1124744"/>
          <a:ext cx="9144002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088"/>
                <a:gridCol w="1627734"/>
                <a:gridCol w="1612626"/>
                <a:gridCol w="1631554"/>
              </a:tblGrid>
              <a:tr h="8880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Мероприятие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2019 год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2020 год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Темп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роста, %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Капитальный ремонт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зданий и сооружений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38 613,7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83 947,7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2,2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Капитальные вложения (инвестиции)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21 710,5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76 902,0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3,5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9003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60 324,2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160 849,7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2,7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991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1116013" y="1916113"/>
            <a:ext cx="7056437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8800" dirty="0">
                <a:latin typeface="Times New Roman" pitchFamily="18" charset="0"/>
              </a:rPr>
              <a:t>Спасибо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8800" dirty="0">
                <a:latin typeface="Times New Roman" pitchFamily="18" charset="0"/>
              </a:rPr>
              <a:t>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2706</TotalTime>
  <Words>1088</Words>
  <Application>Microsoft Office PowerPoint</Application>
  <PresentationFormat>Экран (4:3)</PresentationFormat>
  <Paragraphs>242</Paragraphs>
  <Slides>18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Скругленный</vt:lpstr>
      <vt:lpstr>Лист</vt:lpstr>
      <vt:lpstr>Итоги исполнения районного бюджета муниципального образования «Усть-Удинский район» за 2020 год</vt:lpstr>
      <vt:lpstr>Итоги исполнения районного бюджета, тыс. руб.</vt:lpstr>
      <vt:lpstr>Презентация PowerPoint</vt:lpstr>
      <vt:lpstr>Презентация PowerPoint</vt:lpstr>
      <vt:lpstr>Динамика поступлений доходов районного бюджета,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Кредиторская задолженность районного  муниципального образования «Усть-Удинский район»  за 2014 – 2020 гг., тыс. руб.</vt:lpstr>
      <vt:lpstr>Долговые обязательства районного  муниципального образования  «Усть-Удинский район», тыс. руб.</vt:lpstr>
      <vt:lpstr>Капитальные расходы районного муниципального образования «Усть-Удинский район за 2020 год, тыс. руб.»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исполнения районного бюджета муниципального образования «Усть-Удинский район» за 2010 год</dc:title>
  <dc:creator>Admin</dc:creator>
  <cp:lastModifiedBy>fin</cp:lastModifiedBy>
  <cp:revision>303</cp:revision>
  <cp:lastPrinted>2021-05-06T06:39:42Z</cp:lastPrinted>
  <dcterms:created xsi:type="dcterms:W3CDTF">2011-05-12T03:17:23Z</dcterms:created>
  <dcterms:modified xsi:type="dcterms:W3CDTF">2021-05-20T00:50:57Z</dcterms:modified>
</cp:coreProperties>
</file>