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4"/>
  </p:notesMasterIdLst>
  <p:handoutMasterIdLst>
    <p:handoutMasterId r:id="rId45"/>
  </p:handoutMasterIdLst>
  <p:sldIdLst>
    <p:sldId id="262" r:id="rId2"/>
    <p:sldId id="324" r:id="rId3"/>
    <p:sldId id="325" r:id="rId4"/>
    <p:sldId id="326" r:id="rId5"/>
    <p:sldId id="274" r:id="rId6"/>
    <p:sldId id="328" r:id="rId7"/>
    <p:sldId id="277" r:id="rId8"/>
    <p:sldId id="303" r:id="rId9"/>
    <p:sldId id="280" r:id="rId10"/>
    <p:sldId id="315" r:id="rId11"/>
    <p:sldId id="305" r:id="rId12"/>
    <p:sldId id="304" r:id="rId13"/>
    <p:sldId id="306" r:id="rId14"/>
    <p:sldId id="307" r:id="rId15"/>
    <p:sldId id="309" r:id="rId16"/>
    <p:sldId id="308" r:id="rId17"/>
    <p:sldId id="310" r:id="rId18"/>
    <p:sldId id="330" r:id="rId19"/>
    <p:sldId id="279" r:id="rId20"/>
    <p:sldId id="333" r:id="rId21"/>
    <p:sldId id="332" r:id="rId22"/>
    <p:sldId id="282" r:id="rId23"/>
    <p:sldId id="283" r:id="rId24"/>
    <p:sldId id="284" r:id="rId25"/>
    <p:sldId id="285" r:id="rId26"/>
    <p:sldId id="286" r:id="rId27"/>
    <p:sldId id="319" r:id="rId28"/>
    <p:sldId id="287" r:id="rId29"/>
    <p:sldId id="320" r:id="rId30"/>
    <p:sldId id="296" r:id="rId31"/>
    <p:sldId id="321" r:id="rId32"/>
    <p:sldId id="297" r:id="rId33"/>
    <p:sldId id="313" r:id="rId34"/>
    <p:sldId id="334" r:id="rId35"/>
    <p:sldId id="298" r:id="rId36"/>
    <p:sldId id="299" r:id="rId37"/>
    <p:sldId id="300" r:id="rId38"/>
    <p:sldId id="301" r:id="rId39"/>
    <p:sldId id="323" r:id="rId40"/>
    <p:sldId id="314" r:id="rId41"/>
    <p:sldId id="312" r:id="rId42"/>
    <p:sldId id="335" r:id="rId43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FEBDD"/>
    <a:srgbClr val="D9D8D1"/>
    <a:srgbClr val="898771"/>
    <a:srgbClr val="BDBC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9195" autoAdjust="0"/>
  </p:normalViewPr>
  <p:slideViewPr>
    <p:cSldViewPr>
      <p:cViewPr>
        <p:scale>
          <a:sx n="85" d="100"/>
          <a:sy n="85" d="100"/>
        </p:scale>
        <p:origin x="-3090" y="-7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effectLst/>
      </c:spPr>
    </c:floor>
    <c:plotArea>
      <c:layout>
        <c:manualLayout>
          <c:layoutTarget val="inner"/>
          <c:xMode val="edge"/>
          <c:yMode val="edge"/>
          <c:x val="1.2025179020512967E-2"/>
          <c:y val="0.18303608923884521"/>
          <c:w val="0.98797482097948763"/>
          <c:h val="0.6546515748031529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(млн.руб.)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9525" cap="flat" cmpd="sng" algn="ctr">
              <a:solidFill>
                <a:schemeClr val="accent5">
                  <a:satMod val="120000"/>
                </a:scheme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>
                <c:manualLayout>
                  <c:x val="2.0041965034188363E-3"/>
                  <c:y val="-3.854448988872039E-2"/>
                </c:manualLayout>
              </c:layout>
              <c:numFmt formatCode="0.0" sourceLinked="0"/>
              <c:spPr>
                <a:solidFill>
                  <a:schemeClr val="accent5">
                    <a:lumMod val="75000"/>
                  </a:schemeClr>
                </a:solidFill>
              </c:spPr>
              <c:txPr>
                <a:bodyPr/>
                <a:lstStyle/>
                <a:p>
                  <a:pPr>
                    <a:defRPr sz="1400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6.012747321004752E-3"/>
                  <c:y val="-4.2775608911671419E-2"/>
                </c:manualLayout>
              </c:layout>
              <c:showVal val="1"/>
            </c:dLbl>
            <c:dLbl>
              <c:idx val="2"/>
              <c:layout>
                <c:manualLayout>
                  <c:x val="8.0167860136752932E-3"/>
                  <c:y val="-5.0133318520164415E-2"/>
                </c:manualLayout>
              </c:layout>
              <c:showVal val="1"/>
            </c:dLbl>
            <c:spPr>
              <a:solidFill>
                <a:schemeClr val="accent5">
                  <a:lumMod val="75000"/>
                </a:schemeClr>
              </a:solidFill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1292.2</c:v>
                </c:pt>
                <c:pt idx="1">
                  <c:v>1416.1</c:v>
                </c:pt>
                <c:pt idx="2">
                  <c:v>1517.1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 (млн.руб.)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Lbls>
            <c:dLbl>
              <c:idx val="0"/>
              <c:layout>
                <c:manualLayout>
                  <c:x val="3.6075537061538696E-2"/>
                  <c:y val="-4.0889190606728493E-2"/>
                </c:manualLayout>
              </c:layout>
              <c:showVal val="1"/>
            </c:dLbl>
            <c:dLbl>
              <c:idx val="1"/>
              <c:layout>
                <c:manualLayout>
                  <c:x val="2.805875104786339E-2"/>
                  <c:y val="-4.5446177814868226E-2"/>
                </c:manualLayout>
              </c:layout>
              <c:showVal val="1"/>
            </c:dLbl>
            <c:dLbl>
              <c:idx val="2"/>
              <c:layout>
                <c:manualLayout>
                  <c:x val="4.4092323075214039E-2"/>
                  <c:y val="-5.273864919401737E-2"/>
                </c:manualLayout>
              </c:layout>
              <c:showVal val="1"/>
            </c:dLbl>
            <c:spPr>
              <a:solidFill>
                <a:srgbClr val="FFC000"/>
              </a:solidFill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1287.0999999999999</c:v>
                </c:pt>
                <c:pt idx="1">
                  <c:v>1414.4</c:v>
                </c:pt>
                <c:pt idx="2">
                  <c:v>1513.6</c:v>
                </c:pt>
              </c:numCache>
            </c:numRef>
          </c:val>
        </c:ser>
        <c:dLbls>
          <c:showVal val="1"/>
        </c:dLbls>
        <c:shape val="box"/>
        <c:axId val="150302080"/>
        <c:axId val="150312064"/>
        <c:axId val="0"/>
      </c:bar3DChart>
      <c:catAx>
        <c:axId val="15030208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50312064"/>
        <c:crosses val="autoZero"/>
        <c:auto val="1"/>
        <c:lblAlgn val="ctr"/>
        <c:lblOffset val="100"/>
      </c:catAx>
      <c:valAx>
        <c:axId val="150312064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50302080"/>
        <c:crosses val="autoZero"/>
        <c:crossBetween val="between"/>
      </c:valAx>
    </c:plotArea>
    <c:legend>
      <c:legendPos val="t"/>
      <c:layout/>
    </c:legend>
    <c:plotVisOnly val="1"/>
  </c:chart>
  <c:spPr>
    <a:solidFill>
      <a:schemeClr val="accent5">
        <a:lumMod val="90000"/>
      </a:schemeClr>
    </a:solidFill>
  </c:spPr>
  <c:txPr>
    <a:bodyPr/>
    <a:lstStyle/>
    <a:p>
      <a:pPr>
        <a:defRPr sz="1800">
          <a:solidFill>
            <a:schemeClr val="accent3">
              <a:lumMod val="10000"/>
            </a:schemeClr>
          </a:solidFill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accent5">
                  <a:lumMod val="10000"/>
                </a:schemeClr>
              </a:solidFill>
            </a:ln>
          </c:spPr>
          <c:cat>
            <c:strRef>
              <c:f>Лист1!$A$2:$A$4</c:f>
              <c:strCache>
                <c:ptCount val="3"/>
                <c:pt idx="0">
                  <c:v>Факт 2023 г.: 1292175,5</c:v>
                </c:pt>
                <c:pt idx="1">
                  <c:v>Факт 2024 г.: 1416059,1</c:v>
                </c:pt>
                <c:pt idx="2">
                  <c:v>Факт 2025 г.: 1517063,2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1197491.5</c:v>
                </c:pt>
                <c:pt idx="1">
                  <c:v>1312762.7</c:v>
                </c:pt>
                <c:pt idx="2">
                  <c:v>1349122.8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10000"/>
                </a:schemeClr>
              </a:solidFill>
            </a:ln>
          </c:spPr>
          <c:cat>
            <c:strRef>
              <c:f>Лист1!$A$2:$A$4</c:f>
              <c:strCache>
                <c:ptCount val="3"/>
                <c:pt idx="0">
                  <c:v>Факт 2023 г.: 1292175,5</c:v>
                </c:pt>
                <c:pt idx="1">
                  <c:v>Факт 2024 г.: 1416059,1</c:v>
                </c:pt>
                <c:pt idx="2">
                  <c:v>Факт 2025 г.: 1517063,2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77360.3</c:v>
                </c:pt>
                <c:pt idx="1">
                  <c:v>84931.7</c:v>
                </c:pt>
                <c:pt idx="2">
                  <c:v>131175.5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3">
                <a:lumMod val="25000"/>
              </a:schemeClr>
            </a:solidFill>
            <a:ln>
              <a:solidFill>
                <a:schemeClr val="accent3">
                  <a:lumMod val="10000"/>
                </a:schemeClr>
              </a:solidFill>
            </a:ln>
          </c:spPr>
          <c:cat>
            <c:strRef>
              <c:f>Лист1!$A$2:$A$4</c:f>
              <c:strCache>
                <c:ptCount val="3"/>
                <c:pt idx="0">
                  <c:v>Факт 2023 г.: 1292175,5</c:v>
                </c:pt>
                <c:pt idx="1">
                  <c:v>Факт 2024 г.: 1416059,1</c:v>
                </c:pt>
                <c:pt idx="2">
                  <c:v>Факт 2025 г.: 1517063,2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17323.7</c:v>
                </c:pt>
                <c:pt idx="1">
                  <c:v>18364.7</c:v>
                </c:pt>
                <c:pt idx="2">
                  <c:v>36764.9</c:v>
                </c:pt>
              </c:numCache>
            </c:numRef>
          </c:val>
        </c:ser>
        <c:gapWidth val="95"/>
        <c:overlap val="100"/>
        <c:axId val="151084416"/>
        <c:axId val="151090304"/>
      </c:barChart>
      <c:catAx>
        <c:axId val="151084416"/>
        <c:scaling>
          <c:orientation val="minMax"/>
        </c:scaling>
        <c:axPos val="b"/>
        <c:majorTickMark val="none"/>
        <c:tickLblPos val="nextTo"/>
        <c:crossAx val="151090304"/>
        <c:crosses val="autoZero"/>
        <c:auto val="1"/>
        <c:lblAlgn val="ctr"/>
        <c:lblOffset val="100"/>
      </c:catAx>
      <c:valAx>
        <c:axId val="151090304"/>
        <c:scaling>
          <c:orientation val="minMax"/>
        </c:scaling>
        <c:axPos val="l"/>
        <c:majorGridlines>
          <c:spPr>
            <a:ln w="6350" cap="flat" cmpd="sng" algn="ctr">
              <a:solidFill>
                <a:schemeClr val="accent5">
                  <a:lumMod val="10000"/>
                </a:schemeClr>
              </a:solidFill>
              <a:prstDash val="solid"/>
            </a:ln>
            <a:effectLst>
              <a:outerShdw blurRad="63500" dist="25400" dir="14700000" algn="t" rotWithShape="0">
                <a:srgbClr val="000000">
                  <a:alpha val="50000"/>
                </a:srgbClr>
              </a:outerShdw>
            </a:effectLst>
          </c:spPr>
        </c:majorGridlines>
        <c:numFmt formatCode="#,##0" sourceLinked="0"/>
        <c:majorTickMark val="none"/>
        <c:tickLblPos val="nextTo"/>
        <c:spPr>
          <a:ln>
            <a:solidFill>
              <a:schemeClr val="accent5">
                <a:lumMod val="10000"/>
              </a:schemeClr>
            </a:solidFill>
          </a:ln>
        </c:spPr>
        <c:txPr>
          <a:bodyPr/>
          <a:lstStyle/>
          <a:p>
            <a:pPr>
              <a:defRPr sz="1200"/>
            </a:pPr>
            <a:endParaRPr lang="ru-RU"/>
          </a:p>
        </c:txPr>
        <c:crossAx val="151084416"/>
        <c:crosses val="autoZero"/>
        <c:crossBetween val="between"/>
        <c:dispUnits>
          <c:builtInUnit val="thousands"/>
          <c:dispUnitsLbl>
            <c:layout/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</c:dispUnitsLbl>
        </c:dispUnits>
      </c:valAx>
      <c:dTable>
        <c:showHorzBorder val="1"/>
        <c:showOutline val="1"/>
        <c:showKeys val="1"/>
        <c:spPr>
          <a:ln>
            <a:solidFill>
              <a:schemeClr val="accent1">
                <a:lumMod val="50000"/>
              </a:schemeClr>
            </a:solidFill>
          </a:ln>
        </c:spPr>
        <c:txPr>
          <a:bodyPr/>
          <a:lstStyle/>
          <a:p>
            <a:pPr rtl="0"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  <c:spPr>
        <a:ln>
          <a:solidFill>
            <a:schemeClr val="accent3">
              <a:lumMod val="10000"/>
            </a:schemeClr>
          </a:solidFill>
        </a:ln>
      </c:spPr>
    </c:plotArea>
    <c:plotVisOnly val="1"/>
  </c:chart>
  <c:spPr>
    <a:solidFill>
      <a:srgbClr val="EFEBDD"/>
    </a:solidFill>
    <a:effectLst>
      <a:outerShdw blurRad="50800" dist="38100" dir="13500000" algn="br" rotWithShape="0">
        <a:prstClr val="black">
          <a:alpha val="40000"/>
        </a:prstClr>
      </a:outerShdw>
    </a:effectLst>
    <a:scene3d>
      <a:camera prst="orthographicFront"/>
      <a:lightRig rig="threePt" dir="t"/>
    </a:scene3d>
    <a:sp3d>
      <a:bevelT prst="angle"/>
    </a:sp3d>
  </c:spPr>
  <c:txPr>
    <a:bodyPr/>
    <a:lstStyle/>
    <a:p>
      <a:pPr>
        <a:defRPr sz="1800">
          <a:solidFill>
            <a:schemeClr val="accent5">
              <a:lumMod val="10000"/>
            </a:schemeClr>
          </a:solidFill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99,5%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5.8310697763257063E-3"/>
                  <c:y val="-0.1088236058877619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5%</a:t>
                    </a:r>
                    <a:endParaRPr lang="en-US" dirty="0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99.5</c:v>
                </c:pt>
                <c:pt idx="1">
                  <c:v>0.5</c:v>
                </c:pt>
              </c:numCache>
            </c:numRef>
          </c:val>
        </c:ser>
        <c:dLbls>
          <c:showVal val="1"/>
        </c:dLbls>
        <c:firstSliceAng val="0"/>
        <c:holeSize val="50"/>
      </c:doughnutChart>
    </c:plotArea>
    <c:legend>
      <c:legendPos val="b"/>
      <c:layout/>
    </c:legend>
    <c:plotVisOnly val="1"/>
  </c:chart>
  <c:spPr>
    <a:noFill/>
    <a:ln w="9525" cap="flat" cmpd="sng" algn="ctr">
      <a:solidFill>
        <a:schemeClr val="tx2">
          <a:lumMod val="25000"/>
        </a:schemeClr>
      </a:solidFill>
      <a:prstDash val="sysDash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b="1">
          <a:solidFill>
            <a:schemeClr val="accent3">
              <a:lumMod val="10000"/>
            </a:schemeClr>
          </a:solidFill>
          <a:latin typeface="Arial" pitchFamily="34" charset="0"/>
          <a:ea typeface="+mn-ea"/>
          <a:cs typeface="Arial" pitchFamily="34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6109306568276042"/>
          <c:y val="3.5804553462313843E-2"/>
        </c:manualLayout>
      </c:layout>
    </c:title>
    <c:plotArea>
      <c:layout>
        <c:manualLayout>
          <c:layoutTarget val="inner"/>
          <c:xMode val="edge"/>
          <c:yMode val="edge"/>
          <c:x val="1.0884341415569945E-2"/>
          <c:y val="0.28181308479848782"/>
          <c:w val="0.5890752243551387"/>
          <c:h val="0.5815869799777336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Источники средств районного бюджета (тыс.руб.)</c:v>
                </c:pt>
              </c:strCache>
            </c:strRef>
          </c:tx>
          <c:explosion val="6"/>
          <c:dLbls>
            <c:dLbl>
              <c:idx val="0"/>
              <c:layout>
                <c:manualLayout>
                  <c:x val="6.1883962210826657E-3"/>
                  <c:y val="-0.11338025933626421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Федеральный бюджет - 47930,3</c:v>
                </c:pt>
                <c:pt idx="1">
                  <c:v>Региональный бюджет - 1017510,4</c:v>
                </c:pt>
                <c:pt idx="2">
                  <c:v>Средства местного бюджета - 448157,8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47930.3</c:v>
                </c:pt>
                <c:pt idx="1">
                  <c:v>1017510.4</c:v>
                </c:pt>
                <c:pt idx="2">
                  <c:v>448157.8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8872759117794915"/>
          <c:y val="0.2904956065772254"/>
          <c:w val="0.4081045881113613"/>
          <c:h val="0.50579227391914161"/>
        </c:manualLayout>
      </c:layout>
    </c:legend>
    <c:plotVisOnly val="1"/>
  </c:chart>
  <c:spPr>
    <a:noFill/>
    <a:ln w="9525" cap="flat" cmpd="sng" algn="ctr">
      <a:noFill/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b="1">
          <a:solidFill>
            <a:schemeClr val="accent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.18316796784966441"/>
          <c:y val="0.12968819161186676"/>
          <c:w val="0.74849325951244872"/>
          <c:h val="0.7322250790476543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1"/>
          <c:dPt>
            <c:idx val="0"/>
            <c:explosion val="4"/>
          </c:dPt>
          <c:dLbls>
            <c:dLbl>
              <c:idx val="0"/>
              <c:layout>
                <c:manualLayout>
                  <c:x val="-0.10695558732229289"/>
                  <c:y val="0.24495206000038799"/>
                </c:manualLayout>
              </c:layout>
              <c:dLblPos val="bestFit"/>
              <c:showLegendKey val="1"/>
              <c:showCatName val="1"/>
              <c:showPercent val="1"/>
            </c:dLbl>
            <c:dLbl>
              <c:idx val="1"/>
              <c:layout>
                <c:manualLayout>
                  <c:x val="0.15787612116694541"/>
                  <c:y val="0.12037904077677446"/>
                </c:manualLayout>
              </c:layout>
              <c:numFmt formatCode="0.0%" sourceLinked="0"/>
              <c:spPr>
                <a:gradFill rotWithShape="1">
                  <a:gsLst>
                    <a:gs pos="0">
                      <a:schemeClr val="accent5">
                        <a:tint val="10000"/>
                        <a:satMod val="300000"/>
                      </a:schemeClr>
                    </a:gs>
                    <a:gs pos="34000">
                      <a:schemeClr val="accent5">
                        <a:tint val="13500"/>
                        <a:satMod val="250000"/>
                      </a:schemeClr>
                    </a:gs>
                    <a:gs pos="100000">
                      <a:schemeClr val="accent5">
                        <a:tint val="60000"/>
                        <a:satMod val="200000"/>
                      </a:schemeClr>
                    </a:gs>
                  </a:gsLst>
                  <a:path path="circle">
                    <a:fillToRect l="50000" t="155000" r="50000" b="-55000"/>
                  </a:path>
                </a:gradFill>
                <a:ln w="9525" cap="flat" cmpd="sng" algn="ctr">
                  <a:solidFill>
                    <a:schemeClr val="accent5">
                      <a:satMod val="120000"/>
                    </a:schemeClr>
                  </a:solidFill>
                  <a:prstDash val="solid"/>
                </a:ln>
                <a:effectLst>
                  <a:outerShdw blurRad="63500" dist="25400" dir="14700000" algn="t" rotWithShape="0">
                    <a:srgbClr val="000000">
                      <a:alpha val="50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100">
                      <a:solidFill>
                        <a:schemeClr val="tx2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CatName val="1"/>
              <c:showPercent val="1"/>
            </c:dLbl>
            <c:dLbl>
              <c:idx val="2"/>
              <c:layout>
                <c:manualLayout>
                  <c:x val="-3.7453964112849915E-4"/>
                  <c:y val="-1.1198050304816121E-2"/>
                </c:manualLayout>
              </c:layout>
              <c:numFmt formatCode="0.0%" sourceLinked="0"/>
              <c:spPr>
                <a:gradFill rotWithShape="1">
                  <a:gsLst>
                    <a:gs pos="0">
                      <a:schemeClr val="accent5">
                        <a:tint val="10000"/>
                        <a:satMod val="300000"/>
                      </a:schemeClr>
                    </a:gs>
                    <a:gs pos="34000">
                      <a:schemeClr val="accent5">
                        <a:tint val="13500"/>
                        <a:satMod val="250000"/>
                      </a:schemeClr>
                    </a:gs>
                    <a:gs pos="100000">
                      <a:schemeClr val="accent5">
                        <a:tint val="60000"/>
                        <a:satMod val="200000"/>
                      </a:schemeClr>
                    </a:gs>
                  </a:gsLst>
                  <a:path path="circle">
                    <a:fillToRect l="50000" t="155000" r="50000" b="-55000"/>
                  </a:path>
                </a:gradFill>
                <a:ln w="9525" cap="flat" cmpd="sng" algn="ctr">
                  <a:solidFill>
                    <a:schemeClr val="accent5">
                      <a:satMod val="120000"/>
                    </a:schemeClr>
                  </a:solidFill>
                  <a:prstDash val="solid"/>
                </a:ln>
                <a:effectLst>
                  <a:outerShdw blurRad="63500" dist="25400" dir="14700000" algn="t" rotWithShape="0">
                    <a:srgbClr val="000000">
                      <a:alpha val="50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100">
                      <a:solidFill>
                        <a:schemeClr val="tx2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CatName val="1"/>
              <c:showPercent val="1"/>
            </c:dLbl>
            <c:dLbl>
              <c:idx val="3"/>
              <c:layout>
                <c:manualLayout>
                  <c:x val="-1.5570060367698623E-2"/>
                  <c:y val="-0.11757952820057041"/>
                </c:manualLayout>
              </c:layout>
              <c:numFmt formatCode="0.0%" sourceLinked="0"/>
              <c:spPr>
                <a:gradFill rotWithShape="1">
                  <a:gsLst>
                    <a:gs pos="0">
                      <a:schemeClr val="accent5">
                        <a:tint val="10000"/>
                        <a:satMod val="300000"/>
                      </a:schemeClr>
                    </a:gs>
                    <a:gs pos="34000">
                      <a:schemeClr val="accent5">
                        <a:tint val="13500"/>
                        <a:satMod val="250000"/>
                      </a:schemeClr>
                    </a:gs>
                    <a:gs pos="100000">
                      <a:schemeClr val="accent5">
                        <a:tint val="60000"/>
                        <a:satMod val="200000"/>
                      </a:schemeClr>
                    </a:gs>
                  </a:gsLst>
                  <a:path path="circle">
                    <a:fillToRect l="50000" t="155000" r="50000" b="-55000"/>
                  </a:path>
                </a:gradFill>
                <a:ln w="9525" cap="flat" cmpd="sng" algn="ctr">
                  <a:solidFill>
                    <a:schemeClr val="accent5">
                      <a:satMod val="120000"/>
                    </a:schemeClr>
                  </a:solidFill>
                  <a:prstDash val="solid"/>
                </a:ln>
                <a:effectLst>
                  <a:outerShdw blurRad="63500" dist="25400" dir="14700000" algn="t" rotWithShape="0">
                    <a:srgbClr val="000000">
                      <a:alpha val="50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050">
                      <a:solidFill>
                        <a:schemeClr val="tx2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CatName val="1"/>
              <c:showPercent val="1"/>
            </c:dLbl>
            <c:dLbl>
              <c:idx val="4"/>
              <c:layout>
                <c:manualLayout>
                  <c:x val="0"/>
                  <c:y val="-0.11757952820057041"/>
                </c:manualLayout>
              </c:layout>
              <c:numFmt formatCode="0.0%" sourceLinked="0"/>
              <c:spPr>
                <a:gradFill rotWithShape="1">
                  <a:gsLst>
                    <a:gs pos="0">
                      <a:schemeClr val="accent5">
                        <a:tint val="10000"/>
                        <a:satMod val="300000"/>
                      </a:schemeClr>
                    </a:gs>
                    <a:gs pos="34000">
                      <a:schemeClr val="accent5">
                        <a:tint val="13500"/>
                        <a:satMod val="250000"/>
                      </a:schemeClr>
                    </a:gs>
                    <a:gs pos="100000">
                      <a:schemeClr val="accent5">
                        <a:tint val="60000"/>
                        <a:satMod val="200000"/>
                      </a:schemeClr>
                    </a:gs>
                  </a:gsLst>
                  <a:path path="circle">
                    <a:fillToRect l="50000" t="155000" r="50000" b="-55000"/>
                  </a:path>
                </a:gradFill>
                <a:ln w="9525" cap="flat" cmpd="sng" algn="ctr">
                  <a:solidFill>
                    <a:schemeClr val="accent5">
                      <a:satMod val="120000"/>
                    </a:schemeClr>
                  </a:solidFill>
                  <a:prstDash val="solid"/>
                </a:ln>
                <a:effectLst>
                  <a:outerShdw blurRad="63500" dist="25400" dir="14700000" algn="t" rotWithShape="0">
                    <a:srgbClr val="000000">
                      <a:alpha val="50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050">
                      <a:solidFill>
                        <a:schemeClr val="tx2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CatName val="1"/>
              <c:showPercent val="1"/>
            </c:dLbl>
            <c:dLbl>
              <c:idx val="5"/>
              <c:layout>
                <c:manualLayout>
                  <c:x val="6.6880305467420548E-2"/>
                  <c:y val="-2.799512576204059E-2"/>
                </c:manualLayout>
              </c:layout>
              <c:numFmt formatCode="0.0%" sourceLinked="0"/>
              <c:spPr>
                <a:gradFill rotWithShape="1">
                  <a:gsLst>
                    <a:gs pos="0">
                      <a:schemeClr val="accent5">
                        <a:tint val="10000"/>
                        <a:satMod val="300000"/>
                      </a:schemeClr>
                    </a:gs>
                    <a:gs pos="34000">
                      <a:schemeClr val="accent5">
                        <a:tint val="13500"/>
                        <a:satMod val="250000"/>
                      </a:schemeClr>
                    </a:gs>
                    <a:gs pos="100000">
                      <a:schemeClr val="accent5">
                        <a:tint val="60000"/>
                        <a:satMod val="200000"/>
                      </a:schemeClr>
                    </a:gs>
                  </a:gsLst>
                  <a:path path="circle">
                    <a:fillToRect l="50000" t="155000" r="50000" b="-55000"/>
                  </a:path>
                </a:gradFill>
                <a:ln w="9525" cap="flat" cmpd="sng" algn="ctr">
                  <a:solidFill>
                    <a:schemeClr val="accent5">
                      <a:satMod val="120000"/>
                    </a:schemeClr>
                  </a:solidFill>
                  <a:prstDash val="solid"/>
                </a:ln>
                <a:effectLst>
                  <a:outerShdw blurRad="63500" dist="25400" dir="14700000" algn="t" rotWithShape="0">
                    <a:srgbClr val="000000">
                      <a:alpha val="50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000">
                      <a:solidFill>
                        <a:schemeClr val="tx2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CatName val="1"/>
              <c:showPercent val="1"/>
            </c:dLbl>
            <c:dLbl>
              <c:idx val="6"/>
              <c:layout>
                <c:manualLayout>
                  <c:x val="6.1524171732856556E-2"/>
                  <c:y val="-3.5081709998563602E-2"/>
                </c:manualLayout>
              </c:layout>
              <c:numFmt formatCode="0.0%" sourceLinked="0"/>
              <c:spPr>
                <a:gradFill rotWithShape="1">
                  <a:gsLst>
                    <a:gs pos="0">
                      <a:schemeClr val="accent5">
                        <a:tint val="10000"/>
                        <a:satMod val="300000"/>
                      </a:schemeClr>
                    </a:gs>
                    <a:gs pos="34000">
                      <a:schemeClr val="accent5">
                        <a:tint val="13500"/>
                        <a:satMod val="250000"/>
                      </a:schemeClr>
                    </a:gs>
                    <a:gs pos="100000">
                      <a:schemeClr val="accent5">
                        <a:tint val="60000"/>
                        <a:satMod val="200000"/>
                      </a:schemeClr>
                    </a:gs>
                  </a:gsLst>
                  <a:path path="circle">
                    <a:fillToRect l="50000" t="155000" r="50000" b="-55000"/>
                  </a:path>
                </a:gradFill>
                <a:ln w="9525" cap="flat" cmpd="sng" algn="ctr">
                  <a:solidFill>
                    <a:schemeClr val="accent5">
                      <a:satMod val="120000"/>
                    </a:schemeClr>
                  </a:solidFill>
                  <a:prstDash val="solid"/>
                </a:ln>
                <a:effectLst>
                  <a:outerShdw blurRad="63500" dist="25400" dir="14700000" algn="t" rotWithShape="0">
                    <a:srgbClr val="000000">
                      <a:alpha val="50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100">
                      <a:solidFill>
                        <a:schemeClr val="tx2">
                          <a:lumMod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CatName val="1"/>
              <c:showPercent val="1"/>
            </c:dLbl>
            <c:numFmt formatCode="0.0%" sourceLinked="0"/>
            <c:spPr>
              <a:gradFill rotWithShape="1">
                <a:gsLst>
                  <a:gs pos="0">
                    <a:schemeClr val="accent5">
                      <a:tint val="10000"/>
                      <a:satMod val="300000"/>
                    </a:schemeClr>
                  </a:gs>
                  <a:gs pos="34000">
                    <a:schemeClr val="accent5">
                      <a:tint val="13500"/>
                      <a:satMod val="250000"/>
                    </a:schemeClr>
                  </a:gs>
                  <a:gs pos="100000">
                    <a:schemeClr val="accent5">
                      <a:tint val="60000"/>
                      <a:satMod val="20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 w="9525" cap="flat" cmpd="sng" algn="ctr">
                <a:solidFill>
                  <a:schemeClr val="accent5">
                    <a:satMod val="120000"/>
                  </a:schemeClr>
                </a:solidFill>
                <a:prstDash val="solid"/>
              </a:ln>
              <a:effectLst>
                <a:outerShdw blurRad="63500" dist="25400" dir="14700000" algn="t" rotWithShape="0">
                  <a:srgbClr val="000000">
                    <a:alpha val="50000"/>
                  </a:srgbClr>
                </a:outerShdw>
              </a:effectLst>
            </c:spPr>
            <c:txPr>
              <a:bodyPr/>
              <a:lstStyle/>
              <a:p>
                <a:pPr>
                  <a:defRPr sz="1200">
                    <a:solidFill>
                      <a:schemeClr val="tx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1"/>
            <c:showCatName val="1"/>
            <c:showPercent val="1"/>
            <c:showLeaderLines val="1"/>
          </c:dLbls>
          <c:cat>
            <c:strRef>
              <c:f>Лист1!$A$2:$A$8</c:f>
              <c:strCache>
                <c:ptCount val="7"/>
                <c:pt idx="0">
                  <c:v>Заработная плата и начисления на неё</c:v>
                </c:pt>
                <c:pt idx="1">
                  <c:v>Коммунальные услуги</c:v>
                </c:pt>
                <c:pt idx="2">
                  <c:v>Пенсии муниципальным служащим</c:v>
                </c:pt>
                <c:pt idx="3">
                  <c:v>Капитальные ремонты, капитальные вложения</c:v>
                </c:pt>
                <c:pt idx="4">
                  <c:v>Иные МБТ на исполнение переданных полномочий сельским поселениям</c:v>
                </c:pt>
                <c:pt idx="5">
                  <c:v>Дотация на сьалансированность сельским поселениям</c:v>
                </c:pt>
                <c:pt idx="6">
                  <c:v>Иные расходы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63.8</c:v>
                </c:pt>
                <c:pt idx="1">
                  <c:v>3.1</c:v>
                </c:pt>
                <c:pt idx="2">
                  <c:v>0.5</c:v>
                </c:pt>
                <c:pt idx="3">
                  <c:v>11.3</c:v>
                </c:pt>
                <c:pt idx="4">
                  <c:v>7.5</c:v>
                </c:pt>
                <c:pt idx="5">
                  <c:v>12.8</c:v>
                </c:pt>
                <c:pt idx="6">
                  <c:v>1</c:v>
                </c:pt>
              </c:numCache>
            </c:numRef>
          </c:val>
        </c:ser>
        <c:dLbls>
          <c:showVal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Структура инвестиционных расходов районного</a:t>
            </a:r>
            <a:br>
              <a:rPr lang="ru-RU" dirty="0"/>
            </a:br>
            <a:r>
              <a:rPr lang="ru-RU" dirty="0"/>
              <a:t>бюджета в </a:t>
            </a:r>
            <a:r>
              <a:rPr lang="ru-RU" dirty="0" smtClean="0"/>
              <a:t>2025 </a:t>
            </a:r>
            <a:r>
              <a:rPr lang="ru-RU" dirty="0"/>
              <a:t>году, млн. руб. </a:t>
            </a:r>
            <a:endParaRPr lang="en-US" dirty="0"/>
          </a:p>
        </c:rich>
      </c:tx>
      <c:layout>
        <c:manualLayout>
          <c:xMode val="edge"/>
          <c:yMode val="edge"/>
          <c:x val="0.14073600174978126"/>
          <c:y val="1.6709910687501002E-2"/>
        </c:manualLayout>
      </c:layout>
    </c:title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dPt>
            <c:idx val="2"/>
            <c:explosion val="9"/>
          </c:dPt>
          <c:dLbls>
            <c:dLbl>
              <c:idx val="2"/>
              <c:layout>
                <c:manualLayout>
                  <c:x val="-0.14259259259259388"/>
                  <c:y val="-6.3329642050361942E-2"/>
                </c:manualLayout>
              </c:layout>
              <c:showLegendKey val="1"/>
              <c:showVal val="1"/>
            </c:dLbl>
            <c:dLbl>
              <c:idx val="3"/>
              <c:layout>
                <c:manualLayout>
                  <c:x val="-1.3888888888889034E-2"/>
                  <c:y val="-1.4352702949148208E-2"/>
                </c:manualLayout>
              </c:layout>
              <c:showLegendKey val="1"/>
              <c:showVal val="1"/>
            </c:dLbl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Физическая культура и спорт</c:v>
                </c:pt>
                <c:pt idx="1">
                  <c:v>Образование</c:v>
                </c:pt>
                <c:pt idx="2">
                  <c:v>Культура</c:v>
                </c:pt>
                <c:pt idx="3">
                  <c:v>Жилищно-коммунальное хозяйство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36.9</c:v>
                </c:pt>
                <c:pt idx="1">
                  <c:v>24.35</c:v>
                </c:pt>
                <c:pt idx="2">
                  <c:v>4.9300000000000024</c:v>
                </c:pt>
                <c:pt idx="3">
                  <c:v>104.61999999999999</c:v>
                </c:pt>
              </c:numCache>
            </c:numRef>
          </c:val>
        </c:ser>
        <c:firstSliceAng val="0"/>
        <c:holeSize val="50"/>
      </c:doughnutChart>
    </c:plotArea>
    <c:legend>
      <c:legendPos val="t"/>
      <c:layout>
        <c:manualLayout>
          <c:xMode val="edge"/>
          <c:yMode val="edge"/>
          <c:x val="0.14187780694079907"/>
          <c:y val="0.13657597072547495"/>
          <c:w val="0.71624438611840413"/>
          <c:h val="0.21421821186534937"/>
        </c:manualLayout>
      </c:layout>
    </c:legend>
    <c:plotVisOnly val="1"/>
  </c:chart>
  <c:spPr>
    <a:noFill/>
    <a:ln>
      <a:noFill/>
    </a:ln>
  </c:spPr>
  <c:txPr>
    <a:bodyPr/>
    <a:lstStyle/>
    <a:p>
      <a:pPr>
        <a:defRPr sz="1100">
          <a:solidFill>
            <a:schemeClr val="accent3">
              <a:lumMod val="10000"/>
            </a:schemeClr>
          </a:solidFill>
          <a:latin typeface="Arial" pitchFamily="34" charset="0"/>
          <a:cs typeface="Arial" pitchFamily="34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45446228828110008"/>
          <c:y val="7.2385644019351533E-2"/>
          <c:w val="0.54553771171889986"/>
          <c:h val="0.887941238852248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Программная структура районного бюджета, млн. рублей</c:v>
                </c:pt>
              </c:strCache>
            </c:strRef>
          </c:tx>
          <c:dLbls>
            <c:dLbl>
              <c:idx val="1"/>
              <c:spPr/>
              <c:txPr>
                <a:bodyPr/>
                <a:lstStyle/>
                <a:p>
                  <a:pPr>
                    <a:defRPr sz="800"/>
                  </a:pPr>
                  <a:endParaRPr lang="ru-RU"/>
                </a:p>
              </c:txPr>
            </c:dLbl>
            <c:dLbl>
              <c:idx val="5"/>
              <c:layout>
                <c:manualLayout>
                  <c:x val="-3.0062947551282207E-2"/>
                  <c:y val="-2.2447000838290695E-2"/>
                </c:manualLayout>
              </c:layout>
              <c:showLegendKey val="1"/>
              <c:showVal val="1"/>
              <c:showPercent val="1"/>
              <c:separator>
</c:separator>
            </c:dLbl>
            <c:dLbl>
              <c:idx val="6"/>
              <c:layout>
                <c:manualLayout>
                  <c:x val="-1.0020982517094058E-2"/>
                  <c:y val="-4.4894001676581523E-2"/>
                </c:manualLayout>
              </c:layout>
              <c:spPr/>
              <c:txPr>
                <a:bodyPr/>
                <a:lstStyle/>
                <a:p>
                  <a:pPr>
                    <a:defRPr sz="800"/>
                  </a:pPr>
                  <a:endParaRPr lang="ru-RU"/>
                </a:p>
              </c:txPr>
              <c:showLegendKey val="1"/>
              <c:showVal val="1"/>
              <c:showPercent val="1"/>
              <c:separator>
</c:separator>
            </c:dLbl>
            <c:showLegendKey val="1"/>
            <c:showVal val="1"/>
            <c:showPercent val="1"/>
            <c:separator>
</c:separator>
            <c:showLeaderLines val="1"/>
          </c:dLbls>
          <c:cat>
            <c:strRef>
              <c:f>Лист1!$A$2:$A$8</c:f>
              <c:strCache>
                <c:ptCount val="7"/>
                <c:pt idx="0">
                  <c:v>МП «Развитие системы образования РМО «Усть-Удинский район»</c:v>
                </c:pt>
                <c:pt idx="1">
                  <c:v>МП «Развитие физической культуры и спорта в РМО «Усть-Удинский район» </c:v>
                </c:pt>
                <c:pt idx="2">
                  <c:v>МП «Развитие культуры районного муниципального образования «Усть-Удинский район» </c:v>
                </c:pt>
                <c:pt idx="3">
                  <c:v>МП «Обеспечение деятельности мэра Усть-Удинского района и администрации Усть-Удинского района»</c:v>
                </c:pt>
                <c:pt idx="4">
                  <c:v>МП «Управление муниципальными финансами Усть-Удинского района» </c:v>
                </c:pt>
                <c:pt idx="5">
                  <c:v>МП «Создание благоприятных условий для обеспечения жизнедеятельности населения Усть-Удинского района»</c:v>
                </c:pt>
                <c:pt idx="6">
                  <c:v>Прочие муниципальные программы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887.3</c:v>
                </c:pt>
                <c:pt idx="1">
                  <c:v>57.2</c:v>
                </c:pt>
                <c:pt idx="2">
                  <c:v>69.3</c:v>
                </c:pt>
                <c:pt idx="3">
                  <c:v>62</c:v>
                </c:pt>
                <c:pt idx="4">
                  <c:v>257.5</c:v>
                </c:pt>
                <c:pt idx="5">
                  <c:v>138.6</c:v>
                </c:pt>
                <c:pt idx="6">
                  <c:v>41.7</c:v>
                </c:pt>
              </c:numCache>
            </c:numRef>
          </c:val>
        </c:ser>
        <c:dLbls>
          <c:showVal val="1"/>
        </c:dLbls>
        <c:firstSliceAng val="0"/>
        <c:holeSize val="50"/>
      </c:doughnutChart>
    </c:plotArea>
    <c:legend>
      <c:legendPos val="l"/>
      <c:layout>
        <c:manualLayout>
          <c:xMode val="edge"/>
          <c:yMode val="edge"/>
          <c:x val="0"/>
          <c:y val="8.3915816303424567E-2"/>
          <c:w val="0.44116957333023632"/>
          <c:h val="0.88061452767874282"/>
        </c:manualLayout>
      </c:layout>
      <c:overlay val="1"/>
      <c:spPr>
        <a:solidFill>
          <a:srgbClr val="EFEBDD"/>
        </a:solidFill>
      </c:spPr>
    </c:legend>
    <c:plotVisOnly val="1"/>
  </c:chart>
  <c:txPr>
    <a:bodyPr/>
    <a:lstStyle/>
    <a:p>
      <a:pPr>
        <a:defRPr sz="900">
          <a:solidFill>
            <a:schemeClr val="accent3">
              <a:lumMod val="10000"/>
            </a:schemeClr>
          </a:solidFill>
          <a:latin typeface="Arial" pitchFamily="34" charset="0"/>
          <a:cs typeface="Arial" pitchFamily="34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686D34-1407-4DF5-99EE-E69FA38E547E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87F58F-951C-4846-96D1-ED2BD65851BA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Консолидированный бюджет РФ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EAD4B4E-C3D8-427F-9385-666693DA2C8F}" type="parTrans" cxnId="{CEFAB321-F84C-4BE0-A647-82C05A9B351A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8415B23-512D-46AA-A8CC-D8EA0E26B069}" type="sibTrans" cxnId="{CEFAB321-F84C-4BE0-A647-82C05A9B351A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FF697F05-C6B2-4C96-8C3E-7C93769CD0BF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Федеральный бюджет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BE306F1-E0EF-4331-A54B-1872E2561172}" type="parTrans" cxnId="{391525A4-9BCF-44FC-B7E3-3FA3FB908083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E830FA0-3229-46A0-9256-CD8EAB647190}" type="sibTrans" cxnId="{391525A4-9BCF-44FC-B7E3-3FA3FB908083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852CD8F-5DC1-4E40-A598-C70FBA3FBB41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Консолидированные бюджеты субъектов РФ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A66CE15-2505-445A-BCC9-45C90553F657}" type="parTrans" cxnId="{009EED62-B58A-4546-9108-5388DE4DA721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33B17C2-B154-4121-B3A3-CFEECE562EB9}" type="sibTrans" cxnId="{009EED62-B58A-4546-9108-5388DE4DA721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138CD8F-DEE2-4C08-83B8-4274E769C21A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субъектов РФ (региональные бюджеты)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4AEF030-AF20-4706-B65A-D843C618CB74}" type="parTrans" cxnId="{AD43F5B6-83E8-460C-88D3-C0E7A7BB451C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C7A39B3A-D9E5-459D-8B8A-544E190D515D}" type="sibTrans" cxnId="{AD43F5B6-83E8-460C-88D3-C0E7A7BB451C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DE0FE26-FE21-47D6-98CD-6D445FE73256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государственных внебюджетных фондов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49FE5BA-21C5-4083-BC9B-4EC48DFEB167}" type="parTrans" cxnId="{E07BAD23-C5F3-4DE8-BDEB-60D19A7DB896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E94D04A-2E56-4354-9A4B-A833A33BE8B8}" type="sibTrans" cxnId="{E07BAD23-C5F3-4DE8-BDEB-60D19A7DB896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8473C3DE-F81D-4E8C-8312-850444FEBC04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Территориальные государственные внебюджетные фонды РФ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DE3EA4DA-1F24-4D23-855D-71BAD4E4FBE7}" type="parTrans" cxnId="{B7164423-995E-4E31-A034-F3E0BB25A3A9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DA6D57A6-B485-4BA4-806A-0ECFA30CD40D}" type="sibTrans" cxnId="{B7164423-995E-4E31-A034-F3E0BB25A3A9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8A5C8952-3991-4643-B0A2-87B0FEDC6C76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муниципальных образований (местные бюджеты)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04C9DE0-E3D4-44BD-91D6-C9A8EDEB7ACA}" type="parTrans" cxnId="{8454E719-38F5-4C0F-8D9D-15F443E30CD4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685E9BEE-6C01-438D-997A-840A3DFF9793}" type="sibTrans" cxnId="{8454E719-38F5-4C0F-8D9D-15F443E30CD4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5D4D9AF-F700-4291-B530-F41F7DEA382E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городских округов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0F6BC7C8-3873-4069-B11E-B9501DDC1E1C}" type="parTrans" cxnId="{8934023A-ED22-494C-9B75-B4031793256B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5E8ED857-3C2A-482B-99C6-76D75BBDB568}" type="sibTrans" cxnId="{8934023A-ED22-494C-9B75-B4031793256B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DF4B0CAA-E23F-4769-8AE9-48B2FD37C5A1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муниципальных округов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EE1FBF47-6FE8-4E7D-9035-1EA81B5CFDD3}" type="parTrans" cxnId="{7EB32E66-3ECD-4021-AA84-114ACF2B9BDB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850B4C-B669-4BBC-84DB-6EE9B6D76B83}" type="sibTrans" cxnId="{7EB32E66-3ECD-4021-AA84-114ACF2B9BDB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3D2B4C84-FD19-4423-8813-D5F54C072612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Консолидированные бюджеты муниципальных районов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07D114D0-CB17-4E02-92A6-E8B046F8B24D}" type="parTrans" cxnId="{3166D34A-99DC-4094-92BB-0F3B64F66D2C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1E37DAF0-0117-4309-8B82-D75677D2D0C4}" type="sibTrans" cxnId="{3166D34A-99DC-4094-92BB-0F3B64F66D2C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7610CD1-61A1-4658-BDE6-BFE9CE10B558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городских поселений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363E4E9-B0AD-42D3-88F6-59BFBCE645C2}" type="parTrans" cxnId="{178B3DA0-6B6F-4AAB-80AE-EBEF01D32552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C6676BF7-5981-4216-9738-B0809F3E1D37}" type="sibTrans" cxnId="{178B3DA0-6B6F-4AAB-80AE-EBEF01D32552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8E2BDC23-4FA2-48C2-878D-4A54672A8E63}">
      <dgm:prSet phldrT="[Текст]" custT="1"/>
      <dgm:spPr/>
      <dgm:t>
        <a:bodyPr/>
        <a:lstStyle/>
        <a:p>
          <a:r>
            <a:rPr lang="ru-RU" sz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сельских поселений</a:t>
          </a:r>
          <a:endParaRPr lang="ru-RU" sz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F66CFA7B-D26D-49F7-A330-0642F8712EE9}" type="parTrans" cxnId="{9E31228E-8DBB-40EE-99F2-605AED8B7B68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08E398A0-000B-4558-AC8B-ED07341E83EA}" type="sibTrans" cxnId="{9E31228E-8DBB-40EE-99F2-605AED8B7B68}">
      <dgm:prSet/>
      <dgm:spPr/>
      <dgm:t>
        <a:bodyPr/>
        <a:lstStyle/>
        <a:p>
          <a:endParaRPr lang="ru-RU" sz="120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9A4CF7FF-FCE5-4E26-8F22-38B5CB651E61}" type="pres">
      <dgm:prSet presAssocID="{EA686D34-1407-4DF5-99EE-E69FA38E547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82F9C06-5E5F-42D8-BBB8-EA111AB4562D}" type="pres">
      <dgm:prSet presAssocID="{E887F58F-951C-4846-96D1-ED2BD65851BA}" presName="hierRoot1" presStyleCnt="0"/>
      <dgm:spPr/>
    </dgm:pt>
    <dgm:pt modelId="{20E1620B-8818-4FFF-A10E-67DA36E613C3}" type="pres">
      <dgm:prSet presAssocID="{E887F58F-951C-4846-96D1-ED2BD65851BA}" presName="composite" presStyleCnt="0"/>
      <dgm:spPr/>
    </dgm:pt>
    <dgm:pt modelId="{1BFF4CB3-19C4-4D55-8DD5-859F4E69A37F}" type="pres">
      <dgm:prSet presAssocID="{E887F58F-951C-4846-96D1-ED2BD65851BA}" presName="background" presStyleLbl="node0" presStyleIdx="0" presStyleCnt="1"/>
      <dgm:spPr/>
    </dgm:pt>
    <dgm:pt modelId="{B4C307DC-6315-4171-AEE4-BC362981F891}" type="pres">
      <dgm:prSet presAssocID="{E887F58F-951C-4846-96D1-ED2BD65851BA}" presName="text" presStyleLbl="fgAcc0" presStyleIdx="0" presStyleCnt="1" custScaleX="1527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3F5306-C1AC-40EA-A625-7ABED919847B}" type="pres">
      <dgm:prSet presAssocID="{E887F58F-951C-4846-96D1-ED2BD65851BA}" presName="hierChild2" presStyleCnt="0"/>
      <dgm:spPr/>
    </dgm:pt>
    <dgm:pt modelId="{3B1173D5-9D0B-43E9-9458-EBA6B7F928D7}" type="pres">
      <dgm:prSet presAssocID="{4BE306F1-E0EF-4331-A54B-1872E256117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7AFB4045-CE8F-46A5-BC92-578B33300CEF}" type="pres">
      <dgm:prSet presAssocID="{FF697F05-C6B2-4C96-8C3E-7C93769CD0BF}" presName="hierRoot2" presStyleCnt="0"/>
      <dgm:spPr/>
    </dgm:pt>
    <dgm:pt modelId="{2BCB046C-B22C-48E9-96CC-DD3464B53462}" type="pres">
      <dgm:prSet presAssocID="{FF697F05-C6B2-4C96-8C3E-7C93769CD0BF}" presName="composite2" presStyleCnt="0"/>
      <dgm:spPr/>
    </dgm:pt>
    <dgm:pt modelId="{1780C37A-AAD2-4626-94F3-74A11EB83D38}" type="pres">
      <dgm:prSet presAssocID="{FF697F05-C6B2-4C96-8C3E-7C93769CD0BF}" presName="background2" presStyleLbl="node2" presStyleIdx="0" presStyleCnt="2"/>
      <dgm:spPr/>
    </dgm:pt>
    <dgm:pt modelId="{3F4C88F1-6F14-474A-9D52-A1729A48DF62}" type="pres">
      <dgm:prSet presAssocID="{FF697F05-C6B2-4C96-8C3E-7C93769CD0BF}" presName="text2" presStyleLbl="fgAcc2" presStyleIdx="0" presStyleCnt="2" custScaleX="23155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0EAC47-BB3D-4C96-955C-37D0DAF1667D}" type="pres">
      <dgm:prSet presAssocID="{FF697F05-C6B2-4C96-8C3E-7C93769CD0BF}" presName="hierChild3" presStyleCnt="0"/>
      <dgm:spPr/>
    </dgm:pt>
    <dgm:pt modelId="{AE4E9BA8-8118-4493-97A6-E34312C64FB9}" type="pres">
      <dgm:prSet presAssocID="{2A66CE15-2505-445A-BCC9-45C90553F657}" presName="Name17" presStyleLbl="parChTrans1D3" presStyleIdx="0" presStyleCnt="2"/>
      <dgm:spPr/>
      <dgm:t>
        <a:bodyPr/>
        <a:lstStyle/>
        <a:p>
          <a:endParaRPr lang="ru-RU"/>
        </a:p>
      </dgm:t>
    </dgm:pt>
    <dgm:pt modelId="{D09B2320-97BE-44A3-950D-B3CAA6BA7631}" type="pres">
      <dgm:prSet presAssocID="{1852CD8F-5DC1-4E40-A598-C70FBA3FBB41}" presName="hierRoot3" presStyleCnt="0"/>
      <dgm:spPr/>
    </dgm:pt>
    <dgm:pt modelId="{2BEB9E7A-93D0-407C-9694-75E2BB562748}" type="pres">
      <dgm:prSet presAssocID="{1852CD8F-5DC1-4E40-A598-C70FBA3FBB41}" presName="composite3" presStyleCnt="0"/>
      <dgm:spPr/>
    </dgm:pt>
    <dgm:pt modelId="{351C3927-210F-43D5-978C-B0416030E185}" type="pres">
      <dgm:prSet presAssocID="{1852CD8F-5DC1-4E40-A598-C70FBA3FBB41}" presName="background3" presStyleLbl="node3" presStyleIdx="0" presStyleCnt="2"/>
      <dgm:spPr/>
    </dgm:pt>
    <dgm:pt modelId="{1F92B680-68D1-4CF6-9A2D-A87B4BCC2755}" type="pres">
      <dgm:prSet presAssocID="{1852CD8F-5DC1-4E40-A598-C70FBA3FBB41}" presName="text3" presStyleLbl="fgAcc3" presStyleIdx="0" presStyleCnt="2" custScaleX="2294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6322BC-E781-47B9-B4BB-1FAEA2D9885A}" type="pres">
      <dgm:prSet presAssocID="{1852CD8F-5DC1-4E40-A598-C70FBA3FBB41}" presName="hierChild4" presStyleCnt="0"/>
      <dgm:spPr/>
    </dgm:pt>
    <dgm:pt modelId="{8630E359-E22A-4D00-84E2-0657F63AC048}" type="pres">
      <dgm:prSet presAssocID="{34AEF030-AF20-4706-B65A-D843C618CB74}" presName="Name23" presStyleLbl="parChTrans1D4" presStyleIdx="0" presStyleCnt="7"/>
      <dgm:spPr/>
      <dgm:t>
        <a:bodyPr/>
        <a:lstStyle/>
        <a:p>
          <a:endParaRPr lang="ru-RU"/>
        </a:p>
      </dgm:t>
    </dgm:pt>
    <dgm:pt modelId="{1D979D61-9FE4-4A66-B6B0-DAAB90251E92}" type="pres">
      <dgm:prSet presAssocID="{1138CD8F-DEE2-4C08-83B8-4274E769C21A}" presName="hierRoot4" presStyleCnt="0"/>
      <dgm:spPr/>
    </dgm:pt>
    <dgm:pt modelId="{959F0938-5B50-4B05-8279-65817F3774D5}" type="pres">
      <dgm:prSet presAssocID="{1138CD8F-DEE2-4C08-83B8-4274E769C21A}" presName="composite4" presStyleCnt="0"/>
      <dgm:spPr/>
    </dgm:pt>
    <dgm:pt modelId="{8B51A949-0CA6-4A8A-8326-B385DEF7E7DD}" type="pres">
      <dgm:prSet presAssocID="{1138CD8F-DEE2-4C08-83B8-4274E769C21A}" presName="background4" presStyleLbl="node4" presStyleIdx="0" presStyleCnt="7"/>
      <dgm:spPr/>
    </dgm:pt>
    <dgm:pt modelId="{9D2F63D0-D083-415D-B414-606CEB316FF8}" type="pres">
      <dgm:prSet presAssocID="{1138CD8F-DEE2-4C08-83B8-4274E769C21A}" presName="text4" presStyleLbl="fgAcc4" presStyleIdx="0" presStyleCnt="7" custScaleX="2278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A6D537-3A69-4003-B5A0-E1188F36CA97}" type="pres">
      <dgm:prSet presAssocID="{1138CD8F-DEE2-4C08-83B8-4274E769C21A}" presName="hierChild5" presStyleCnt="0"/>
      <dgm:spPr/>
    </dgm:pt>
    <dgm:pt modelId="{903DFEC1-0AA6-469F-BF95-D15E11F2C0EA}" type="pres">
      <dgm:prSet presAssocID="{304C9DE0-E3D4-44BD-91D6-C9A8EDEB7ACA}" presName="Name23" presStyleLbl="parChTrans1D4" presStyleIdx="1" presStyleCnt="7"/>
      <dgm:spPr/>
      <dgm:t>
        <a:bodyPr/>
        <a:lstStyle/>
        <a:p>
          <a:endParaRPr lang="ru-RU"/>
        </a:p>
      </dgm:t>
    </dgm:pt>
    <dgm:pt modelId="{2511E6F6-FCD0-4833-ABB1-13E736E593BD}" type="pres">
      <dgm:prSet presAssocID="{8A5C8952-3991-4643-B0A2-87B0FEDC6C76}" presName="hierRoot4" presStyleCnt="0"/>
      <dgm:spPr/>
    </dgm:pt>
    <dgm:pt modelId="{8C6BE508-B0FC-4056-9ABC-1574865942F9}" type="pres">
      <dgm:prSet presAssocID="{8A5C8952-3991-4643-B0A2-87B0FEDC6C76}" presName="composite4" presStyleCnt="0"/>
      <dgm:spPr/>
    </dgm:pt>
    <dgm:pt modelId="{D5FFCAFA-9CD9-4137-8673-1D604F5025A7}" type="pres">
      <dgm:prSet presAssocID="{8A5C8952-3991-4643-B0A2-87B0FEDC6C76}" presName="background4" presStyleLbl="node4" presStyleIdx="1" presStyleCnt="7"/>
      <dgm:spPr/>
    </dgm:pt>
    <dgm:pt modelId="{B9C6965D-904C-4E4F-A3B9-F470570B56C0}" type="pres">
      <dgm:prSet presAssocID="{8A5C8952-3991-4643-B0A2-87B0FEDC6C76}" presName="text4" presStyleLbl="fgAcc4" presStyleIdx="1" presStyleCnt="7" custScaleX="2343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571C3B-D9E7-492E-9FBD-D9BF48C0269D}" type="pres">
      <dgm:prSet presAssocID="{8A5C8952-3991-4643-B0A2-87B0FEDC6C76}" presName="hierChild5" presStyleCnt="0"/>
      <dgm:spPr/>
    </dgm:pt>
    <dgm:pt modelId="{4E932B06-B913-4017-98AA-607C91C32D73}" type="pres">
      <dgm:prSet presAssocID="{0F6BC7C8-3873-4069-B11E-B9501DDC1E1C}" presName="Name23" presStyleLbl="parChTrans1D4" presStyleIdx="2" presStyleCnt="7"/>
      <dgm:spPr/>
      <dgm:t>
        <a:bodyPr/>
        <a:lstStyle/>
        <a:p>
          <a:endParaRPr lang="ru-RU"/>
        </a:p>
      </dgm:t>
    </dgm:pt>
    <dgm:pt modelId="{961E41C2-5D3A-49B8-877D-AB7CEEB7684C}" type="pres">
      <dgm:prSet presAssocID="{B5D4D9AF-F700-4291-B530-F41F7DEA382E}" presName="hierRoot4" presStyleCnt="0"/>
      <dgm:spPr/>
    </dgm:pt>
    <dgm:pt modelId="{F0A56B80-28FB-4744-8074-80E0EF58AC8A}" type="pres">
      <dgm:prSet presAssocID="{B5D4D9AF-F700-4291-B530-F41F7DEA382E}" presName="composite4" presStyleCnt="0"/>
      <dgm:spPr/>
    </dgm:pt>
    <dgm:pt modelId="{EDECF620-5B17-43E4-A277-8D9C60E74D77}" type="pres">
      <dgm:prSet presAssocID="{B5D4D9AF-F700-4291-B530-F41F7DEA382E}" presName="background4" presStyleLbl="node4" presStyleIdx="2" presStyleCnt="7"/>
      <dgm:spPr/>
    </dgm:pt>
    <dgm:pt modelId="{F0FB6D3A-5B7B-48BF-AA6A-BEE888AA46D7}" type="pres">
      <dgm:prSet presAssocID="{B5D4D9AF-F700-4291-B530-F41F7DEA382E}" presName="text4" presStyleLbl="fgAcc4" presStyleIdx="2" presStyleCnt="7" custScaleX="161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023144-176E-44F6-9DC7-EE16D610D925}" type="pres">
      <dgm:prSet presAssocID="{B5D4D9AF-F700-4291-B530-F41F7DEA382E}" presName="hierChild5" presStyleCnt="0"/>
      <dgm:spPr/>
    </dgm:pt>
    <dgm:pt modelId="{E86FDCE4-AAED-4810-BD8C-4860B1DCD5F1}" type="pres">
      <dgm:prSet presAssocID="{EE1FBF47-6FE8-4E7D-9035-1EA81B5CFDD3}" presName="Name23" presStyleLbl="parChTrans1D4" presStyleIdx="3" presStyleCnt="7"/>
      <dgm:spPr/>
      <dgm:t>
        <a:bodyPr/>
        <a:lstStyle/>
        <a:p>
          <a:endParaRPr lang="ru-RU"/>
        </a:p>
      </dgm:t>
    </dgm:pt>
    <dgm:pt modelId="{0936BE01-FC93-4985-A14C-94E527E8DCBD}" type="pres">
      <dgm:prSet presAssocID="{DF4B0CAA-E23F-4769-8AE9-48B2FD37C5A1}" presName="hierRoot4" presStyleCnt="0"/>
      <dgm:spPr/>
    </dgm:pt>
    <dgm:pt modelId="{C05A0D72-8943-4DD4-8745-A1FFAEB45FB9}" type="pres">
      <dgm:prSet presAssocID="{DF4B0CAA-E23F-4769-8AE9-48B2FD37C5A1}" presName="composite4" presStyleCnt="0"/>
      <dgm:spPr/>
    </dgm:pt>
    <dgm:pt modelId="{2FBD5746-6156-4243-A583-986211CF5E4C}" type="pres">
      <dgm:prSet presAssocID="{DF4B0CAA-E23F-4769-8AE9-48B2FD37C5A1}" presName="background4" presStyleLbl="node4" presStyleIdx="3" presStyleCnt="7"/>
      <dgm:spPr/>
    </dgm:pt>
    <dgm:pt modelId="{CD941E76-BA19-4ACC-AADE-97AFF80739AA}" type="pres">
      <dgm:prSet presAssocID="{DF4B0CAA-E23F-4769-8AE9-48B2FD37C5A1}" presName="text4" presStyleLbl="fgAcc4" presStyleIdx="3" presStyleCnt="7" custScaleX="1518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2EB32C-DE72-429F-B97F-71C64F9C9AC9}" type="pres">
      <dgm:prSet presAssocID="{DF4B0CAA-E23F-4769-8AE9-48B2FD37C5A1}" presName="hierChild5" presStyleCnt="0"/>
      <dgm:spPr/>
    </dgm:pt>
    <dgm:pt modelId="{4CD79575-DE54-4244-A6CC-DE62B524FF44}" type="pres">
      <dgm:prSet presAssocID="{07D114D0-CB17-4E02-92A6-E8B046F8B24D}" presName="Name23" presStyleLbl="parChTrans1D4" presStyleIdx="4" presStyleCnt="7"/>
      <dgm:spPr/>
      <dgm:t>
        <a:bodyPr/>
        <a:lstStyle/>
        <a:p>
          <a:endParaRPr lang="ru-RU"/>
        </a:p>
      </dgm:t>
    </dgm:pt>
    <dgm:pt modelId="{9820DA47-6D9A-4BBB-8CA8-3E27A0AF69CF}" type="pres">
      <dgm:prSet presAssocID="{3D2B4C84-FD19-4423-8813-D5F54C072612}" presName="hierRoot4" presStyleCnt="0"/>
      <dgm:spPr/>
    </dgm:pt>
    <dgm:pt modelId="{8DFC06C4-5FD9-4EFE-BB38-0181171F7884}" type="pres">
      <dgm:prSet presAssocID="{3D2B4C84-FD19-4423-8813-D5F54C072612}" presName="composite4" presStyleCnt="0"/>
      <dgm:spPr/>
    </dgm:pt>
    <dgm:pt modelId="{4F3CCD6E-0F7D-4FC1-AA57-762D715EEA3B}" type="pres">
      <dgm:prSet presAssocID="{3D2B4C84-FD19-4423-8813-D5F54C072612}" presName="background4" presStyleLbl="node4" presStyleIdx="4" presStyleCnt="7"/>
      <dgm:spPr/>
    </dgm:pt>
    <dgm:pt modelId="{9B07F526-1770-4400-8649-BA8BE0DD44F2}" type="pres">
      <dgm:prSet presAssocID="{3D2B4C84-FD19-4423-8813-D5F54C072612}" presName="text4" presStyleLbl="fgAcc4" presStyleIdx="4" presStyleCnt="7" custScaleX="2162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97C75B7-F534-4394-984C-8CCD37E9BC9D}" type="pres">
      <dgm:prSet presAssocID="{3D2B4C84-FD19-4423-8813-D5F54C072612}" presName="hierChild5" presStyleCnt="0"/>
      <dgm:spPr/>
    </dgm:pt>
    <dgm:pt modelId="{FC84AB46-F6A3-4187-BADF-5B7E57EA2E0D}" type="pres">
      <dgm:prSet presAssocID="{7363E4E9-B0AD-42D3-88F6-59BFBCE645C2}" presName="Name23" presStyleLbl="parChTrans1D4" presStyleIdx="5" presStyleCnt="7"/>
      <dgm:spPr/>
      <dgm:t>
        <a:bodyPr/>
        <a:lstStyle/>
        <a:p>
          <a:endParaRPr lang="ru-RU"/>
        </a:p>
      </dgm:t>
    </dgm:pt>
    <dgm:pt modelId="{506DA2AB-4E47-463B-8965-8A5DD8859D2C}" type="pres">
      <dgm:prSet presAssocID="{77610CD1-61A1-4658-BDE6-BFE9CE10B558}" presName="hierRoot4" presStyleCnt="0"/>
      <dgm:spPr/>
    </dgm:pt>
    <dgm:pt modelId="{BFBC12F7-D842-4D5E-998B-3759F6BBF8C7}" type="pres">
      <dgm:prSet presAssocID="{77610CD1-61A1-4658-BDE6-BFE9CE10B558}" presName="composite4" presStyleCnt="0"/>
      <dgm:spPr/>
    </dgm:pt>
    <dgm:pt modelId="{444BE464-1BB3-4C63-BF51-FB9E91FADFF9}" type="pres">
      <dgm:prSet presAssocID="{77610CD1-61A1-4658-BDE6-BFE9CE10B558}" presName="background4" presStyleLbl="node4" presStyleIdx="5" presStyleCnt="7"/>
      <dgm:spPr/>
    </dgm:pt>
    <dgm:pt modelId="{45A045DA-8799-4839-9599-B464F707ED04}" type="pres">
      <dgm:prSet presAssocID="{77610CD1-61A1-4658-BDE6-BFE9CE10B558}" presName="text4" presStyleLbl="fgAcc4" presStyleIdx="5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62EA72-E5E0-42FC-99CB-0D278A9ACC0E}" type="pres">
      <dgm:prSet presAssocID="{77610CD1-61A1-4658-BDE6-BFE9CE10B558}" presName="hierChild5" presStyleCnt="0"/>
      <dgm:spPr/>
    </dgm:pt>
    <dgm:pt modelId="{AFFA9BF3-088D-4B09-9B75-3D50AEF2FEE0}" type="pres">
      <dgm:prSet presAssocID="{F66CFA7B-D26D-49F7-A330-0642F8712EE9}" presName="Name23" presStyleLbl="parChTrans1D4" presStyleIdx="6" presStyleCnt="7"/>
      <dgm:spPr/>
      <dgm:t>
        <a:bodyPr/>
        <a:lstStyle/>
        <a:p>
          <a:endParaRPr lang="ru-RU"/>
        </a:p>
      </dgm:t>
    </dgm:pt>
    <dgm:pt modelId="{BC5BDFED-A005-488D-B9EA-60AC53C51555}" type="pres">
      <dgm:prSet presAssocID="{8E2BDC23-4FA2-48C2-878D-4A54672A8E63}" presName="hierRoot4" presStyleCnt="0"/>
      <dgm:spPr/>
    </dgm:pt>
    <dgm:pt modelId="{FB4BE405-A10F-42D1-8ECB-3B68065D8055}" type="pres">
      <dgm:prSet presAssocID="{8E2BDC23-4FA2-48C2-878D-4A54672A8E63}" presName="composite4" presStyleCnt="0"/>
      <dgm:spPr/>
    </dgm:pt>
    <dgm:pt modelId="{99CF1838-6FD0-4760-88DB-3C0C4B242FE8}" type="pres">
      <dgm:prSet presAssocID="{8E2BDC23-4FA2-48C2-878D-4A54672A8E63}" presName="background4" presStyleLbl="node4" presStyleIdx="6" presStyleCnt="7"/>
      <dgm:spPr/>
    </dgm:pt>
    <dgm:pt modelId="{5E6E1E3A-7E6C-4920-AF3A-E5D4FA2105C3}" type="pres">
      <dgm:prSet presAssocID="{8E2BDC23-4FA2-48C2-878D-4A54672A8E63}" presName="text4" presStyleLbl="fgAcc4" presStyleIdx="6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552557-5574-4E00-9605-5FEF7FEF81E2}" type="pres">
      <dgm:prSet presAssocID="{8E2BDC23-4FA2-48C2-878D-4A54672A8E63}" presName="hierChild5" presStyleCnt="0"/>
      <dgm:spPr/>
    </dgm:pt>
    <dgm:pt modelId="{D4D61FD2-637E-4341-9B0B-E9E2E49E12F4}" type="pres">
      <dgm:prSet presAssocID="{249FE5BA-21C5-4083-BC9B-4EC48DFEB16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F98CD203-A9F9-442D-AF2C-B7E2543A8F4C}" type="pres">
      <dgm:prSet presAssocID="{7DE0FE26-FE21-47D6-98CD-6D445FE73256}" presName="hierRoot2" presStyleCnt="0"/>
      <dgm:spPr/>
    </dgm:pt>
    <dgm:pt modelId="{9A10C249-C759-41AB-956E-DE498213E716}" type="pres">
      <dgm:prSet presAssocID="{7DE0FE26-FE21-47D6-98CD-6D445FE73256}" presName="composite2" presStyleCnt="0"/>
      <dgm:spPr/>
    </dgm:pt>
    <dgm:pt modelId="{50DE1101-5A58-4AAB-8E01-A1993BAC9A37}" type="pres">
      <dgm:prSet presAssocID="{7DE0FE26-FE21-47D6-98CD-6D445FE73256}" presName="background2" presStyleLbl="node2" presStyleIdx="1" presStyleCnt="2"/>
      <dgm:spPr/>
    </dgm:pt>
    <dgm:pt modelId="{D72B1DB1-5E2F-40A7-841F-7B1975164723}" type="pres">
      <dgm:prSet presAssocID="{7DE0FE26-FE21-47D6-98CD-6D445FE73256}" presName="text2" presStyleLbl="fgAcc2" presStyleIdx="1" presStyleCnt="2" custScaleX="2572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77C591-783A-4CD3-928E-C562255491ED}" type="pres">
      <dgm:prSet presAssocID="{7DE0FE26-FE21-47D6-98CD-6D445FE73256}" presName="hierChild3" presStyleCnt="0"/>
      <dgm:spPr/>
    </dgm:pt>
    <dgm:pt modelId="{7D84719A-69D6-488A-B62F-EDB3EC946AA4}" type="pres">
      <dgm:prSet presAssocID="{DE3EA4DA-1F24-4D23-855D-71BAD4E4FBE7}" presName="Name17" presStyleLbl="parChTrans1D3" presStyleIdx="1" presStyleCnt="2"/>
      <dgm:spPr/>
      <dgm:t>
        <a:bodyPr/>
        <a:lstStyle/>
        <a:p>
          <a:endParaRPr lang="ru-RU"/>
        </a:p>
      </dgm:t>
    </dgm:pt>
    <dgm:pt modelId="{BDB78EC9-4CE7-48DA-BAC3-E2C35FC790DB}" type="pres">
      <dgm:prSet presAssocID="{8473C3DE-F81D-4E8C-8312-850444FEBC04}" presName="hierRoot3" presStyleCnt="0"/>
      <dgm:spPr/>
    </dgm:pt>
    <dgm:pt modelId="{15F11D6C-71EC-476A-803B-3E2498FC3D70}" type="pres">
      <dgm:prSet presAssocID="{8473C3DE-F81D-4E8C-8312-850444FEBC04}" presName="composite3" presStyleCnt="0"/>
      <dgm:spPr/>
    </dgm:pt>
    <dgm:pt modelId="{E7715324-D942-4C77-80CC-026EE36B7E5D}" type="pres">
      <dgm:prSet presAssocID="{8473C3DE-F81D-4E8C-8312-850444FEBC04}" presName="background3" presStyleLbl="node3" presStyleIdx="1" presStyleCnt="2"/>
      <dgm:spPr/>
    </dgm:pt>
    <dgm:pt modelId="{5F0D6043-EF06-488A-916D-434BEF7C0993}" type="pres">
      <dgm:prSet presAssocID="{8473C3DE-F81D-4E8C-8312-850444FEBC04}" presName="text3" presStyleLbl="fgAcc3" presStyleIdx="1" presStyleCnt="2" custScaleX="2514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C2AA11-6B12-4D48-92C2-DC0BA5E0E6BC}" type="pres">
      <dgm:prSet presAssocID="{8473C3DE-F81D-4E8C-8312-850444FEBC04}" presName="hierChild4" presStyleCnt="0"/>
      <dgm:spPr/>
    </dgm:pt>
  </dgm:ptLst>
  <dgm:cxnLst>
    <dgm:cxn modelId="{CEFAB321-F84C-4BE0-A647-82C05A9B351A}" srcId="{EA686D34-1407-4DF5-99EE-E69FA38E547E}" destId="{E887F58F-951C-4846-96D1-ED2BD65851BA}" srcOrd="0" destOrd="0" parTransId="{BEAD4B4E-C3D8-427F-9385-666693DA2C8F}" sibTransId="{A8415B23-512D-46AA-A8CC-D8EA0E26B069}"/>
    <dgm:cxn modelId="{ACAB434A-6C51-48A7-A9C8-CB897C4F0EF7}" type="presOf" srcId="{E887F58F-951C-4846-96D1-ED2BD65851BA}" destId="{B4C307DC-6315-4171-AEE4-BC362981F891}" srcOrd="0" destOrd="0" presId="urn:microsoft.com/office/officeart/2005/8/layout/hierarchy1"/>
    <dgm:cxn modelId="{589A58FD-42AA-4ABC-A6BB-CDBD23BC1125}" type="presOf" srcId="{8E2BDC23-4FA2-48C2-878D-4A54672A8E63}" destId="{5E6E1E3A-7E6C-4920-AF3A-E5D4FA2105C3}" srcOrd="0" destOrd="0" presId="urn:microsoft.com/office/officeart/2005/8/layout/hierarchy1"/>
    <dgm:cxn modelId="{E07BAD23-C5F3-4DE8-BDEB-60D19A7DB896}" srcId="{E887F58F-951C-4846-96D1-ED2BD65851BA}" destId="{7DE0FE26-FE21-47D6-98CD-6D445FE73256}" srcOrd="1" destOrd="0" parTransId="{249FE5BA-21C5-4083-BC9B-4EC48DFEB167}" sibTransId="{5E94D04A-2E56-4354-9A4B-A833A33BE8B8}"/>
    <dgm:cxn modelId="{9E31228E-8DBB-40EE-99F2-605AED8B7B68}" srcId="{3D2B4C84-FD19-4423-8813-D5F54C072612}" destId="{8E2BDC23-4FA2-48C2-878D-4A54672A8E63}" srcOrd="1" destOrd="0" parTransId="{F66CFA7B-D26D-49F7-A330-0642F8712EE9}" sibTransId="{08E398A0-000B-4558-AC8B-ED07341E83EA}"/>
    <dgm:cxn modelId="{17B27EFE-D84A-40FC-A549-E12A08CD2A2D}" type="presOf" srcId="{304C9DE0-E3D4-44BD-91D6-C9A8EDEB7ACA}" destId="{903DFEC1-0AA6-469F-BF95-D15E11F2C0EA}" srcOrd="0" destOrd="0" presId="urn:microsoft.com/office/officeart/2005/8/layout/hierarchy1"/>
    <dgm:cxn modelId="{3C06526D-90C2-45B2-BCBB-3F40E602FAC2}" type="presOf" srcId="{2A66CE15-2505-445A-BCC9-45C90553F657}" destId="{AE4E9BA8-8118-4493-97A6-E34312C64FB9}" srcOrd="0" destOrd="0" presId="urn:microsoft.com/office/officeart/2005/8/layout/hierarchy1"/>
    <dgm:cxn modelId="{7EC3C481-623D-429F-B5AA-B9C51D360959}" type="presOf" srcId="{EA686D34-1407-4DF5-99EE-E69FA38E547E}" destId="{9A4CF7FF-FCE5-4E26-8F22-38B5CB651E61}" srcOrd="0" destOrd="0" presId="urn:microsoft.com/office/officeart/2005/8/layout/hierarchy1"/>
    <dgm:cxn modelId="{C8C1B0D0-D785-4A45-9346-B81E342A908C}" type="presOf" srcId="{1852CD8F-5DC1-4E40-A598-C70FBA3FBB41}" destId="{1F92B680-68D1-4CF6-9A2D-A87B4BCC2755}" srcOrd="0" destOrd="0" presId="urn:microsoft.com/office/officeart/2005/8/layout/hierarchy1"/>
    <dgm:cxn modelId="{114A1418-33CF-48B5-9C33-243B2993BDE0}" type="presOf" srcId="{0F6BC7C8-3873-4069-B11E-B9501DDC1E1C}" destId="{4E932B06-B913-4017-98AA-607C91C32D73}" srcOrd="0" destOrd="0" presId="urn:microsoft.com/office/officeart/2005/8/layout/hierarchy1"/>
    <dgm:cxn modelId="{EC4E2B42-8C1C-41AA-A3E9-83D2DB8067E6}" type="presOf" srcId="{34AEF030-AF20-4706-B65A-D843C618CB74}" destId="{8630E359-E22A-4D00-84E2-0657F63AC048}" srcOrd="0" destOrd="0" presId="urn:microsoft.com/office/officeart/2005/8/layout/hierarchy1"/>
    <dgm:cxn modelId="{009EED62-B58A-4546-9108-5388DE4DA721}" srcId="{FF697F05-C6B2-4C96-8C3E-7C93769CD0BF}" destId="{1852CD8F-5DC1-4E40-A598-C70FBA3FBB41}" srcOrd="0" destOrd="0" parTransId="{2A66CE15-2505-445A-BCC9-45C90553F657}" sibTransId="{333B17C2-B154-4121-B3A3-CFEECE562EB9}"/>
    <dgm:cxn modelId="{B8C2CE08-CD93-4044-867F-4A74F830D909}" type="presOf" srcId="{249FE5BA-21C5-4083-BC9B-4EC48DFEB167}" destId="{D4D61FD2-637E-4341-9B0B-E9E2E49E12F4}" srcOrd="0" destOrd="0" presId="urn:microsoft.com/office/officeart/2005/8/layout/hierarchy1"/>
    <dgm:cxn modelId="{A8C3A758-AA1B-4EA0-A984-05EF30E12646}" type="presOf" srcId="{FF697F05-C6B2-4C96-8C3E-7C93769CD0BF}" destId="{3F4C88F1-6F14-474A-9D52-A1729A48DF62}" srcOrd="0" destOrd="0" presId="urn:microsoft.com/office/officeart/2005/8/layout/hierarchy1"/>
    <dgm:cxn modelId="{178B3DA0-6B6F-4AAB-80AE-EBEF01D32552}" srcId="{3D2B4C84-FD19-4423-8813-D5F54C072612}" destId="{77610CD1-61A1-4658-BDE6-BFE9CE10B558}" srcOrd="0" destOrd="0" parTransId="{7363E4E9-B0AD-42D3-88F6-59BFBCE645C2}" sibTransId="{C6676BF7-5981-4216-9738-B0809F3E1D37}"/>
    <dgm:cxn modelId="{40C7423E-E59D-4FE9-8472-545C0D09DFD8}" type="presOf" srcId="{8473C3DE-F81D-4E8C-8312-850444FEBC04}" destId="{5F0D6043-EF06-488A-916D-434BEF7C0993}" srcOrd="0" destOrd="0" presId="urn:microsoft.com/office/officeart/2005/8/layout/hierarchy1"/>
    <dgm:cxn modelId="{91E68A0B-E1F0-4983-82EF-5CE6721F2226}" type="presOf" srcId="{7363E4E9-B0AD-42D3-88F6-59BFBCE645C2}" destId="{FC84AB46-F6A3-4187-BADF-5B7E57EA2E0D}" srcOrd="0" destOrd="0" presId="urn:microsoft.com/office/officeart/2005/8/layout/hierarchy1"/>
    <dgm:cxn modelId="{8454E719-38F5-4C0F-8D9D-15F443E30CD4}" srcId="{1852CD8F-5DC1-4E40-A598-C70FBA3FBB41}" destId="{8A5C8952-3991-4643-B0A2-87B0FEDC6C76}" srcOrd="1" destOrd="0" parTransId="{304C9DE0-E3D4-44BD-91D6-C9A8EDEB7ACA}" sibTransId="{685E9BEE-6C01-438D-997A-840A3DFF9793}"/>
    <dgm:cxn modelId="{391525A4-9BCF-44FC-B7E3-3FA3FB908083}" srcId="{E887F58F-951C-4846-96D1-ED2BD65851BA}" destId="{FF697F05-C6B2-4C96-8C3E-7C93769CD0BF}" srcOrd="0" destOrd="0" parTransId="{4BE306F1-E0EF-4331-A54B-1872E2561172}" sibTransId="{4E830FA0-3229-46A0-9256-CD8EAB647190}"/>
    <dgm:cxn modelId="{B4D65E61-3870-45AD-9111-2A850CCC47A2}" type="presOf" srcId="{7DE0FE26-FE21-47D6-98CD-6D445FE73256}" destId="{D72B1DB1-5E2F-40A7-841F-7B1975164723}" srcOrd="0" destOrd="0" presId="urn:microsoft.com/office/officeart/2005/8/layout/hierarchy1"/>
    <dgm:cxn modelId="{CB70DC21-C661-4ADF-AF1A-B9E8AB1E49FF}" type="presOf" srcId="{DF4B0CAA-E23F-4769-8AE9-48B2FD37C5A1}" destId="{CD941E76-BA19-4ACC-AADE-97AFF80739AA}" srcOrd="0" destOrd="0" presId="urn:microsoft.com/office/officeart/2005/8/layout/hierarchy1"/>
    <dgm:cxn modelId="{538232FD-618B-44E4-84A3-373AB64801D6}" type="presOf" srcId="{EE1FBF47-6FE8-4E7D-9035-1EA81B5CFDD3}" destId="{E86FDCE4-AAED-4810-BD8C-4860B1DCD5F1}" srcOrd="0" destOrd="0" presId="urn:microsoft.com/office/officeart/2005/8/layout/hierarchy1"/>
    <dgm:cxn modelId="{254321B4-F235-433A-8402-62CB01A4EAB5}" type="presOf" srcId="{DE3EA4DA-1F24-4D23-855D-71BAD4E4FBE7}" destId="{7D84719A-69D6-488A-B62F-EDB3EC946AA4}" srcOrd="0" destOrd="0" presId="urn:microsoft.com/office/officeart/2005/8/layout/hierarchy1"/>
    <dgm:cxn modelId="{FEE14B5E-EE38-44DB-B5FC-0EC02288EA0D}" type="presOf" srcId="{07D114D0-CB17-4E02-92A6-E8B046F8B24D}" destId="{4CD79575-DE54-4244-A6CC-DE62B524FF44}" srcOrd="0" destOrd="0" presId="urn:microsoft.com/office/officeart/2005/8/layout/hierarchy1"/>
    <dgm:cxn modelId="{4BA950C2-AC8D-4299-8FD2-19805DE4C79A}" type="presOf" srcId="{1138CD8F-DEE2-4C08-83B8-4274E769C21A}" destId="{9D2F63D0-D083-415D-B414-606CEB316FF8}" srcOrd="0" destOrd="0" presId="urn:microsoft.com/office/officeart/2005/8/layout/hierarchy1"/>
    <dgm:cxn modelId="{7D845BBC-F1D7-4067-8A36-C9FF7F95E8B7}" type="presOf" srcId="{B5D4D9AF-F700-4291-B530-F41F7DEA382E}" destId="{F0FB6D3A-5B7B-48BF-AA6A-BEE888AA46D7}" srcOrd="0" destOrd="0" presId="urn:microsoft.com/office/officeart/2005/8/layout/hierarchy1"/>
    <dgm:cxn modelId="{8934023A-ED22-494C-9B75-B4031793256B}" srcId="{8A5C8952-3991-4643-B0A2-87B0FEDC6C76}" destId="{B5D4D9AF-F700-4291-B530-F41F7DEA382E}" srcOrd="0" destOrd="0" parTransId="{0F6BC7C8-3873-4069-B11E-B9501DDC1E1C}" sibTransId="{5E8ED857-3C2A-482B-99C6-76D75BBDB568}"/>
    <dgm:cxn modelId="{AD43F5B6-83E8-460C-88D3-C0E7A7BB451C}" srcId="{1852CD8F-5DC1-4E40-A598-C70FBA3FBB41}" destId="{1138CD8F-DEE2-4C08-83B8-4274E769C21A}" srcOrd="0" destOrd="0" parTransId="{34AEF030-AF20-4706-B65A-D843C618CB74}" sibTransId="{C7A39B3A-D9E5-459D-8B8A-544E190D515D}"/>
    <dgm:cxn modelId="{572B1482-2481-4072-86B5-E2789CDE3045}" type="presOf" srcId="{77610CD1-61A1-4658-BDE6-BFE9CE10B558}" destId="{45A045DA-8799-4839-9599-B464F707ED04}" srcOrd="0" destOrd="0" presId="urn:microsoft.com/office/officeart/2005/8/layout/hierarchy1"/>
    <dgm:cxn modelId="{7EB32E66-3ECD-4021-AA84-114ACF2B9BDB}" srcId="{8A5C8952-3991-4643-B0A2-87B0FEDC6C76}" destId="{DF4B0CAA-E23F-4769-8AE9-48B2FD37C5A1}" srcOrd="1" destOrd="0" parTransId="{EE1FBF47-6FE8-4E7D-9035-1EA81B5CFDD3}" sibTransId="{2C850B4C-B669-4BBC-84DB-6EE9B6D76B83}"/>
    <dgm:cxn modelId="{D193B53F-CB32-437E-917E-80C418C0EE46}" type="presOf" srcId="{F66CFA7B-D26D-49F7-A330-0642F8712EE9}" destId="{AFFA9BF3-088D-4B09-9B75-3D50AEF2FEE0}" srcOrd="0" destOrd="0" presId="urn:microsoft.com/office/officeart/2005/8/layout/hierarchy1"/>
    <dgm:cxn modelId="{3166D34A-99DC-4094-92BB-0F3B64F66D2C}" srcId="{8A5C8952-3991-4643-B0A2-87B0FEDC6C76}" destId="{3D2B4C84-FD19-4423-8813-D5F54C072612}" srcOrd="2" destOrd="0" parTransId="{07D114D0-CB17-4E02-92A6-E8B046F8B24D}" sibTransId="{1E37DAF0-0117-4309-8B82-D75677D2D0C4}"/>
    <dgm:cxn modelId="{0EE3FBE2-57FF-4F4A-A1EC-C1C3E974CA04}" type="presOf" srcId="{8A5C8952-3991-4643-B0A2-87B0FEDC6C76}" destId="{B9C6965D-904C-4E4F-A3B9-F470570B56C0}" srcOrd="0" destOrd="0" presId="urn:microsoft.com/office/officeart/2005/8/layout/hierarchy1"/>
    <dgm:cxn modelId="{1687C296-8985-44D3-A3BA-A07006B65892}" type="presOf" srcId="{4BE306F1-E0EF-4331-A54B-1872E2561172}" destId="{3B1173D5-9D0B-43E9-9458-EBA6B7F928D7}" srcOrd="0" destOrd="0" presId="urn:microsoft.com/office/officeart/2005/8/layout/hierarchy1"/>
    <dgm:cxn modelId="{7E3325F9-81D8-4448-9E05-F5245D00D75D}" type="presOf" srcId="{3D2B4C84-FD19-4423-8813-D5F54C072612}" destId="{9B07F526-1770-4400-8649-BA8BE0DD44F2}" srcOrd="0" destOrd="0" presId="urn:microsoft.com/office/officeart/2005/8/layout/hierarchy1"/>
    <dgm:cxn modelId="{B7164423-995E-4E31-A034-F3E0BB25A3A9}" srcId="{7DE0FE26-FE21-47D6-98CD-6D445FE73256}" destId="{8473C3DE-F81D-4E8C-8312-850444FEBC04}" srcOrd="0" destOrd="0" parTransId="{DE3EA4DA-1F24-4D23-855D-71BAD4E4FBE7}" sibTransId="{DA6D57A6-B485-4BA4-806A-0ECFA30CD40D}"/>
    <dgm:cxn modelId="{1D39B22F-71A3-4CD2-87AE-1A6B0E31920E}" type="presParOf" srcId="{9A4CF7FF-FCE5-4E26-8F22-38B5CB651E61}" destId="{A82F9C06-5E5F-42D8-BBB8-EA111AB4562D}" srcOrd="0" destOrd="0" presId="urn:microsoft.com/office/officeart/2005/8/layout/hierarchy1"/>
    <dgm:cxn modelId="{764C863F-3D62-485F-9802-AAA7912BEC03}" type="presParOf" srcId="{A82F9C06-5E5F-42D8-BBB8-EA111AB4562D}" destId="{20E1620B-8818-4FFF-A10E-67DA36E613C3}" srcOrd="0" destOrd="0" presId="urn:microsoft.com/office/officeart/2005/8/layout/hierarchy1"/>
    <dgm:cxn modelId="{9E6EE580-5916-4CF7-BF13-015C02D2332C}" type="presParOf" srcId="{20E1620B-8818-4FFF-A10E-67DA36E613C3}" destId="{1BFF4CB3-19C4-4D55-8DD5-859F4E69A37F}" srcOrd="0" destOrd="0" presId="urn:microsoft.com/office/officeart/2005/8/layout/hierarchy1"/>
    <dgm:cxn modelId="{E43952F1-6124-476F-976F-2EB5D341B177}" type="presParOf" srcId="{20E1620B-8818-4FFF-A10E-67DA36E613C3}" destId="{B4C307DC-6315-4171-AEE4-BC362981F891}" srcOrd="1" destOrd="0" presId="urn:microsoft.com/office/officeart/2005/8/layout/hierarchy1"/>
    <dgm:cxn modelId="{E34CCA5A-FDA7-49BB-B92B-7EA68330B296}" type="presParOf" srcId="{A82F9C06-5E5F-42D8-BBB8-EA111AB4562D}" destId="{503F5306-C1AC-40EA-A625-7ABED919847B}" srcOrd="1" destOrd="0" presId="urn:microsoft.com/office/officeart/2005/8/layout/hierarchy1"/>
    <dgm:cxn modelId="{4738BB0E-40B8-4F3B-BBF8-4883482BF1A2}" type="presParOf" srcId="{503F5306-C1AC-40EA-A625-7ABED919847B}" destId="{3B1173D5-9D0B-43E9-9458-EBA6B7F928D7}" srcOrd="0" destOrd="0" presId="urn:microsoft.com/office/officeart/2005/8/layout/hierarchy1"/>
    <dgm:cxn modelId="{26C2AD7F-0505-4296-B3F7-4728CE2CEB7E}" type="presParOf" srcId="{503F5306-C1AC-40EA-A625-7ABED919847B}" destId="{7AFB4045-CE8F-46A5-BC92-578B33300CEF}" srcOrd="1" destOrd="0" presId="urn:microsoft.com/office/officeart/2005/8/layout/hierarchy1"/>
    <dgm:cxn modelId="{F13825AA-59F7-40EB-B7DE-507233AE735F}" type="presParOf" srcId="{7AFB4045-CE8F-46A5-BC92-578B33300CEF}" destId="{2BCB046C-B22C-48E9-96CC-DD3464B53462}" srcOrd="0" destOrd="0" presId="urn:microsoft.com/office/officeart/2005/8/layout/hierarchy1"/>
    <dgm:cxn modelId="{3C01C93B-273F-4784-944E-BF5D49E10527}" type="presParOf" srcId="{2BCB046C-B22C-48E9-96CC-DD3464B53462}" destId="{1780C37A-AAD2-4626-94F3-74A11EB83D38}" srcOrd="0" destOrd="0" presId="urn:microsoft.com/office/officeart/2005/8/layout/hierarchy1"/>
    <dgm:cxn modelId="{C6319CA5-0300-4B42-A72D-507EBF07E5A4}" type="presParOf" srcId="{2BCB046C-B22C-48E9-96CC-DD3464B53462}" destId="{3F4C88F1-6F14-474A-9D52-A1729A48DF62}" srcOrd="1" destOrd="0" presId="urn:microsoft.com/office/officeart/2005/8/layout/hierarchy1"/>
    <dgm:cxn modelId="{AD92AF95-35A7-4A3A-BF1A-F1B42605A52D}" type="presParOf" srcId="{7AFB4045-CE8F-46A5-BC92-578B33300CEF}" destId="{760EAC47-BB3D-4C96-955C-37D0DAF1667D}" srcOrd="1" destOrd="0" presId="urn:microsoft.com/office/officeart/2005/8/layout/hierarchy1"/>
    <dgm:cxn modelId="{DB22D394-38C2-49C5-99E0-BD25F5B7ABFF}" type="presParOf" srcId="{760EAC47-BB3D-4C96-955C-37D0DAF1667D}" destId="{AE4E9BA8-8118-4493-97A6-E34312C64FB9}" srcOrd="0" destOrd="0" presId="urn:microsoft.com/office/officeart/2005/8/layout/hierarchy1"/>
    <dgm:cxn modelId="{8183022F-1AC5-49EA-8906-1E1239F13E5C}" type="presParOf" srcId="{760EAC47-BB3D-4C96-955C-37D0DAF1667D}" destId="{D09B2320-97BE-44A3-950D-B3CAA6BA7631}" srcOrd="1" destOrd="0" presId="urn:microsoft.com/office/officeart/2005/8/layout/hierarchy1"/>
    <dgm:cxn modelId="{9407D467-0BEB-40C6-BF47-BB0BB40F8F65}" type="presParOf" srcId="{D09B2320-97BE-44A3-950D-B3CAA6BA7631}" destId="{2BEB9E7A-93D0-407C-9694-75E2BB562748}" srcOrd="0" destOrd="0" presId="urn:microsoft.com/office/officeart/2005/8/layout/hierarchy1"/>
    <dgm:cxn modelId="{6715D9AC-BDFB-4390-B4DF-95F8A9DE5278}" type="presParOf" srcId="{2BEB9E7A-93D0-407C-9694-75E2BB562748}" destId="{351C3927-210F-43D5-978C-B0416030E185}" srcOrd="0" destOrd="0" presId="urn:microsoft.com/office/officeart/2005/8/layout/hierarchy1"/>
    <dgm:cxn modelId="{337E4C1A-37F8-4764-854C-D7459AB041B0}" type="presParOf" srcId="{2BEB9E7A-93D0-407C-9694-75E2BB562748}" destId="{1F92B680-68D1-4CF6-9A2D-A87B4BCC2755}" srcOrd="1" destOrd="0" presId="urn:microsoft.com/office/officeart/2005/8/layout/hierarchy1"/>
    <dgm:cxn modelId="{7908020E-8162-47BF-AB87-7DB4E1E648F2}" type="presParOf" srcId="{D09B2320-97BE-44A3-950D-B3CAA6BA7631}" destId="{616322BC-E781-47B9-B4BB-1FAEA2D9885A}" srcOrd="1" destOrd="0" presId="urn:microsoft.com/office/officeart/2005/8/layout/hierarchy1"/>
    <dgm:cxn modelId="{1C452FB1-76D6-4FDB-97C2-8DC5278A3243}" type="presParOf" srcId="{616322BC-E781-47B9-B4BB-1FAEA2D9885A}" destId="{8630E359-E22A-4D00-84E2-0657F63AC048}" srcOrd="0" destOrd="0" presId="urn:microsoft.com/office/officeart/2005/8/layout/hierarchy1"/>
    <dgm:cxn modelId="{51217B9F-9BCA-4011-8087-791A337874AD}" type="presParOf" srcId="{616322BC-E781-47B9-B4BB-1FAEA2D9885A}" destId="{1D979D61-9FE4-4A66-B6B0-DAAB90251E92}" srcOrd="1" destOrd="0" presId="urn:microsoft.com/office/officeart/2005/8/layout/hierarchy1"/>
    <dgm:cxn modelId="{5BF81466-1ACF-4856-B5D9-66C19E71B55F}" type="presParOf" srcId="{1D979D61-9FE4-4A66-B6B0-DAAB90251E92}" destId="{959F0938-5B50-4B05-8279-65817F3774D5}" srcOrd="0" destOrd="0" presId="urn:microsoft.com/office/officeart/2005/8/layout/hierarchy1"/>
    <dgm:cxn modelId="{A68CFBDB-758B-4AA1-B347-D0166323D02C}" type="presParOf" srcId="{959F0938-5B50-4B05-8279-65817F3774D5}" destId="{8B51A949-0CA6-4A8A-8326-B385DEF7E7DD}" srcOrd="0" destOrd="0" presId="urn:microsoft.com/office/officeart/2005/8/layout/hierarchy1"/>
    <dgm:cxn modelId="{D08EA24B-BDB5-4487-AC64-471ACF0C8347}" type="presParOf" srcId="{959F0938-5B50-4B05-8279-65817F3774D5}" destId="{9D2F63D0-D083-415D-B414-606CEB316FF8}" srcOrd="1" destOrd="0" presId="urn:microsoft.com/office/officeart/2005/8/layout/hierarchy1"/>
    <dgm:cxn modelId="{843B8FFD-95BF-47D0-9D69-D21C3D3A59F5}" type="presParOf" srcId="{1D979D61-9FE4-4A66-B6B0-DAAB90251E92}" destId="{55A6D537-3A69-4003-B5A0-E1188F36CA97}" srcOrd="1" destOrd="0" presId="urn:microsoft.com/office/officeart/2005/8/layout/hierarchy1"/>
    <dgm:cxn modelId="{5F271C10-8E3D-4D1F-8C15-65686395AE57}" type="presParOf" srcId="{616322BC-E781-47B9-B4BB-1FAEA2D9885A}" destId="{903DFEC1-0AA6-469F-BF95-D15E11F2C0EA}" srcOrd="2" destOrd="0" presId="urn:microsoft.com/office/officeart/2005/8/layout/hierarchy1"/>
    <dgm:cxn modelId="{2C89868B-0AB5-4ED9-8E45-FD16D3CC65F9}" type="presParOf" srcId="{616322BC-E781-47B9-B4BB-1FAEA2D9885A}" destId="{2511E6F6-FCD0-4833-ABB1-13E736E593BD}" srcOrd="3" destOrd="0" presId="urn:microsoft.com/office/officeart/2005/8/layout/hierarchy1"/>
    <dgm:cxn modelId="{B86678CE-8C5F-4272-9378-B2C65774E185}" type="presParOf" srcId="{2511E6F6-FCD0-4833-ABB1-13E736E593BD}" destId="{8C6BE508-B0FC-4056-9ABC-1574865942F9}" srcOrd="0" destOrd="0" presId="urn:microsoft.com/office/officeart/2005/8/layout/hierarchy1"/>
    <dgm:cxn modelId="{9D8D89B7-3715-470F-B94A-4689D9A59560}" type="presParOf" srcId="{8C6BE508-B0FC-4056-9ABC-1574865942F9}" destId="{D5FFCAFA-9CD9-4137-8673-1D604F5025A7}" srcOrd="0" destOrd="0" presId="urn:microsoft.com/office/officeart/2005/8/layout/hierarchy1"/>
    <dgm:cxn modelId="{994E0AEA-88C9-43A3-934E-DC552A7ECB5E}" type="presParOf" srcId="{8C6BE508-B0FC-4056-9ABC-1574865942F9}" destId="{B9C6965D-904C-4E4F-A3B9-F470570B56C0}" srcOrd="1" destOrd="0" presId="urn:microsoft.com/office/officeart/2005/8/layout/hierarchy1"/>
    <dgm:cxn modelId="{438D3799-D43A-413F-BE3E-62AA10770F17}" type="presParOf" srcId="{2511E6F6-FCD0-4833-ABB1-13E736E593BD}" destId="{B8571C3B-D9E7-492E-9FBD-D9BF48C0269D}" srcOrd="1" destOrd="0" presId="urn:microsoft.com/office/officeart/2005/8/layout/hierarchy1"/>
    <dgm:cxn modelId="{07598AE3-67C6-4D0F-A77B-A10CCC1FBE9C}" type="presParOf" srcId="{B8571C3B-D9E7-492E-9FBD-D9BF48C0269D}" destId="{4E932B06-B913-4017-98AA-607C91C32D73}" srcOrd="0" destOrd="0" presId="urn:microsoft.com/office/officeart/2005/8/layout/hierarchy1"/>
    <dgm:cxn modelId="{0A2AD87E-1E7F-4D2E-A98E-C7E6933506D4}" type="presParOf" srcId="{B8571C3B-D9E7-492E-9FBD-D9BF48C0269D}" destId="{961E41C2-5D3A-49B8-877D-AB7CEEB7684C}" srcOrd="1" destOrd="0" presId="urn:microsoft.com/office/officeart/2005/8/layout/hierarchy1"/>
    <dgm:cxn modelId="{64E19CDD-D448-4420-88AD-DEDF5064895E}" type="presParOf" srcId="{961E41C2-5D3A-49B8-877D-AB7CEEB7684C}" destId="{F0A56B80-28FB-4744-8074-80E0EF58AC8A}" srcOrd="0" destOrd="0" presId="urn:microsoft.com/office/officeart/2005/8/layout/hierarchy1"/>
    <dgm:cxn modelId="{BBF7A766-5A62-4244-BFB1-5B1120B38B18}" type="presParOf" srcId="{F0A56B80-28FB-4744-8074-80E0EF58AC8A}" destId="{EDECF620-5B17-43E4-A277-8D9C60E74D77}" srcOrd="0" destOrd="0" presId="urn:microsoft.com/office/officeart/2005/8/layout/hierarchy1"/>
    <dgm:cxn modelId="{5ACD93AC-9566-4F98-8399-F540BB602EDA}" type="presParOf" srcId="{F0A56B80-28FB-4744-8074-80E0EF58AC8A}" destId="{F0FB6D3A-5B7B-48BF-AA6A-BEE888AA46D7}" srcOrd="1" destOrd="0" presId="urn:microsoft.com/office/officeart/2005/8/layout/hierarchy1"/>
    <dgm:cxn modelId="{5125475F-8140-4E1D-977D-5A804EF932F5}" type="presParOf" srcId="{961E41C2-5D3A-49B8-877D-AB7CEEB7684C}" destId="{F8023144-176E-44F6-9DC7-EE16D610D925}" srcOrd="1" destOrd="0" presId="urn:microsoft.com/office/officeart/2005/8/layout/hierarchy1"/>
    <dgm:cxn modelId="{A45F8765-2284-4395-BC5A-49F18FBE3748}" type="presParOf" srcId="{B8571C3B-D9E7-492E-9FBD-D9BF48C0269D}" destId="{E86FDCE4-AAED-4810-BD8C-4860B1DCD5F1}" srcOrd="2" destOrd="0" presId="urn:microsoft.com/office/officeart/2005/8/layout/hierarchy1"/>
    <dgm:cxn modelId="{CB1039D7-0C69-407E-832F-B9D2B0B09B7B}" type="presParOf" srcId="{B8571C3B-D9E7-492E-9FBD-D9BF48C0269D}" destId="{0936BE01-FC93-4985-A14C-94E527E8DCBD}" srcOrd="3" destOrd="0" presId="urn:microsoft.com/office/officeart/2005/8/layout/hierarchy1"/>
    <dgm:cxn modelId="{B3E17F20-3B44-49B3-826A-901748772BC7}" type="presParOf" srcId="{0936BE01-FC93-4985-A14C-94E527E8DCBD}" destId="{C05A0D72-8943-4DD4-8745-A1FFAEB45FB9}" srcOrd="0" destOrd="0" presId="urn:microsoft.com/office/officeart/2005/8/layout/hierarchy1"/>
    <dgm:cxn modelId="{DE79476B-5F7A-4A8F-A3B7-DF62447605EC}" type="presParOf" srcId="{C05A0D72-8943-4DD4-8745-A1FFAEB45FB9}" destId="{2FBD5746-6156-4243-A583-986211CF5E4C}" srcOrd="0" destOrd="0" presId="urn:microsoft.com/office/officeart/2005/8/layout/hierarchy1"/>
    <dgm:cxn modelId="{58CF0CC0-4A31-40DD-8B90-A64665F4A4E1}" type="presParOf" srcId="{C05A0D72-8943-4DD4-8745-A1FFAEB45FB9}" destId="{CD941E76-BA19-4ACC-AADE-97AFF80739AA}" srcOrd="1" destOrd="0" presId="urn:microsoft.com/office/officeart/2005/8/layout/hierarchy1"/>
    <dgm:cxn modelId="{EB87CAA4-3A98-4A6A-8097-48C07DADB636}" type="presParOf" srcId="{0936BE01-FC93-4985-A14C-94E527E8DCBD}" destId="{002EB32C-DE72-429F-B97F-71C64F9C9AC9}" srcOrd="1" destOrd="0" presId="urn:microsoft.com/office/officeart/2005/8/layout/hierarchy1"/>
    <dgm:cxn modelId="{1B875A68-395D-4544-A718-46F827251E47}" type="presParOf" srcId="{B8571C3B-D9E7-492E-9FBD-D9BF48C0269D}" destId="{4CD79575-DE54-4244-A6CC-DE62B524FF44}" srcOrd="4" destOrd="0" presId="urn:microsoft.com/office/officeart/2005/8/layout/hierarchy1"/>
    <dgm:cxn modelId="{B0A04C42-554E-46AA-86EA-65D8A333B589}" type="presParOf" srcId="{B8571C3B-D9E7-492E-9FBD-D9BF48C0269D}" destId="{9820DA47-6D9A-4BBB-8CA8-3E27A0AF69CF}" srcOrd="5" destOrd="0" presId="urn:microsoft.com/office/officeart/2005/8/layout/hierarchy1"/>
    <dgm:cxn modelId="{467F47F6-B33A-4764-B496-3C9389BA3D4E}" type="presParOf" srcId="{9820DA47-6D9A-4BBB-8CA8-3E27A0AF69CF}" destId="{8DFC06C4-5FD9-4EFE-BB38-0181171F7884}" srcOrd="0" destOrd="0" presId="urn:microsoft.com/office/officeart/2005/8/layout/hierarchy1"/>
    <dgm:cxn modelId="{0B285662-C00B-47D7-95CA-9C472054A4C2}" type="presParOf" srcId="{8DFC06C4-5FD9-4EFE-BB38-0181171F7884}" destId="{4F3CCD6E-0F7D-4FC1-AA57-762D715EEA3B}" srcOrd="0" destOrd="0" presId="urn:microsoft.com/office/officeart/2005/8/layout/hierarchy1"/>
    <dgm:cxn modelId="{2B8A2D28-7BAB-4B59-96C7-4F7C0F54C537}" type="presParOf" srcId="{8DFC06C4-5FD9-4EFE-BB38-0181171F7884}" destId="{9B07F526-1770-4400-8649-BA8BE0DD44F2}" srcOrd="1" destOrd="0" presId="urn:microsoft.com/office/officeart/2005/8/layout/hierarchy1"/>
    <dgm:cxn modelId="{AEFDA77B-5AB9-4BC2-BA19-2245920A9AAB}" type="presParOf" srcId="{9820DA47-6D9A-4BBB-8CA8-3E27A0AF69CF}" destId="{B97C75B7-F534-4394-984C-8CCD37E9BC9D}" srcOrd="1" destOrd="0" presId="urn:microsoft.com/office/officeart/2005/8/layout/hierarchy1"/>
    <dgm:cxn modelId="{A57F7834-8105-4FFB-90B9-2FC57FD359EA}" type="presParOf" srcId="{B97C75B7-F534-4394-984C-8CCD37E9BC9D}" destId="{FC84AB46-F6A3-4187-BADF-5B7E57EA2E0D}" srcOrd="0" destOrd="0" presId="urn:microsoft.com/office/officeart/2005/8/layout/hierarchy1"/>
    <dgm:cxn modelId="{ECE0138F-58B6-41AD-90B4-B0328B5D5742}" type="presParOf" srcId="{B97C75B7-F534-4394-984C-8CCD37E9BC9D}" destId="{506DA2AB-4E47-463B-8965-8A5DD8859D2C}" srcOrd="1" destOrd="0" presId="urn:microsoft.com/office/officeart/2005/8/layout/hierarchy1"/>
    <dgm:cxn modelId="{5BC8F83C-6ADF-4EAE-89D2-C0A3D202BD5A}" type="presParOf" srcId="{506DA2AB-4E47-463B-8965-8A5DD8859D2C}" destId="{BFBC12F7-D842-4D5E-998B-3759F6BBF8C7}" srcOrd="0" destOrd="0" presId="urn:microsoft.com/office/officeart/2005/8/layout/hierarchy1"/>
    <dgm:cxn modelId="{6E068392-AB7F-4F85-AAAB-E6654650778E}" type="presParOf" srcId="{BFBC12F7-D842-4D5E-998B-3759F6BBF8C7}" destId="{444BE464-1BB3-4C63-BF51-FB9E91FADFF9}" srcOrd="0" destOrd="0" presId="urn:microsoft.com/office/officeart/2005/8/layout/hierarchy1"/>
    <dgm:cxn modelId="{F6153678-07A3-4BA7-A0F6-E17D1077C4E8}" type="presParOf" srcId="{BFBC12F7-D842-4D5E-998B-3759F6BBF8C7}" destId="{45A045DA-8799-4839-9599-B464F707ED04}" srcOrd="1" destOrd="0" presId="urn:microsoft.com/office/officeart/2005/8/layout/hierarchy1"/>
    <dgm:cxn modelId="{5BFE2EEC-15AB-4D70-8F61-DCF20559260C}" type="presParOf" srcId="{506DA2AB-4E47-463B-8965-8A5DD8859D2C}" destId="{3562EA72-E5E0-42FC-99CB-0D278A9ACC0E}" srcOrd="1" destOrd="0" presId="urn:microsoft.com/office/officeart/2005/8/layout/hierarchy1"/>
    <dgm:cxn modelId="{3B0CE0FF-BB07-49BC-AD6D-D625B2D9A65E}" type="presParOf" srcId="{B97C75B7-F534-4394-984C-8CCD37E9BC9D}" destId="{AFFA9BF3-088D-4B09-9B75-3D50AEF2FEE0}" srcOrd="2" destOrd="0" presId="urn:microsoft.com/office/officeart/2005/8/layout/hierarchy1"/>
    <dgm:cxn modelId="{0D2BAA47-E892-44A7-AF77-D3A861E05996}" type="presParOf" srcId="{B97C75B7-F534-4394-984C-8CCD37E9BC9D}" destId="{BC5BDFED-A005-488D-B9EA-60AC53C51555}" srcOrd="3" destOrd="0" presId="urn:microsoft.com/office/officeart/2005/8/layout/hierarchy1"/>
    <dgm:cxn modelId="{D1BC4BC0-3469-424B-A5DE-ED0E90F4B431}" type="presParOf" srcId="{BC5BDFED-A005-488D-B9EA-60AC53C51555}" destId="{FB4BE405-A10F-42D1-8ECB-3B68065D8055}" srcOrd="0" destOrd="0" presId="urn:microsoft.com/office/officeart/2005/8/layout/hierarchy1"/>
    <dgm:cxn modelId="{19F74E66-A4CC-4535-97D6-CDEB530D3FA0}" type="presParOf" srcId="{FB4BE405-A10F-42D1-8ECB-3B68065D8055}" destId="{99CF1838-6FD0-4760-88DB-3C0C4B242FE8}" srcOrd="0" destOrd="0" presId="urn:microsoft.com/office/officeart/2005/8/layout/hierarchy1"/>
    <dgm:cxn modelId="{D0043DB9-F18E-44BE-82CB-94192D77BDC6}" type="presParOf" srcId="{FB4BE405-A10F-42D1-8ECB-3B68065D8055}" destId="{5E6E1E3A-7E6C-4920-AF3A-E5D4FA2105C3}" srcOrd="1" destOrd="0" presId="urn:microsoft.com/office/officeart/2005/8/layout/hierarchy1"/>
    <dgm:cxn modelId="{7A946E5F-73EC-4B89-A861-FB14565F7350}" type="presParOf" srcId="{BC5BDFED-A005-488D-B9EA-60AC53C51555}" destId="{5B552557-5574-4E00-9605-5FEF7FEF81E2}" srcOrd="1" destOrd="0" presId="urn:microsoft.com/office/officeart/2005/8/layout/hierarchy1"/>
    <dgm:cxn modelId="{00CE04F5-0EFF-4D1A-AD53-CD3B7D8C572B}" type="presParOf" srcId="{503F5306-C1AC-40EA-A625-7ABED919847B}" destId="{D4D61FD2-637E-4341-9B0B-E9E2E49E12F4}" srcOrd="2" destOrd="0" presId="urn:microsoft.com/office/officeart/2005/8/layout/hierarchy1"/>
    <dgm:cxn modelId="{6D07ADB4-6D53-4AB2-81BC-F117E7D64829}" type="presParOf" srcId="{503F5306-C1AC-40EA-A625-7ABED919847B}" destId="{F98CD203-A9F9-442D-AF2C-B7E2543A8F4C}" srcOrd="3" destOrd="0" presId="urn:microsoft.com/office/officeart/2005/8/layout/hierarchy1"/>
    <dgm:cxn modelId="{8B21ED0B-16F4-43A4-86A6-42C55ADBD115}" type="presParOf" srcId="{F98CD203-A9F9-442D-AF2C-B7E2543A8F4C}" destId="{9A10C249-C759-41AB-956E-DE498213E716}" srcOrd="0" destOrd="0" presId="urn:microsoft.com/office/officeart/2005/8/layout/hierarchy1"/>
    <dgm:cxn modelId="{343A092D-9B64-4DA0-8754-8D6183F16F67}" type="presParOf" srcId="{9A10C249-C759-41AB-956E-DE498213E716}" destId="{50DE1101-5A58-4AAB-8E01-A1993BAC9A37}" srcOrd="0" destOrd="0" presId="urn:microsoft.com/office/officeart/2005/8/layout/hierarchy1"/>
    <dgm:cxn modelId="{9363179D-CF29-436F-BEB5-EF96D9B223CF}" type="presParOf" srcId="{9A10C249-C759-41AB-956E-DE498213E716}" destId="{D72B1DB1-5E2F-40A7-841F-7B1975164723}" srcOrd="1" destOrd="0" presId="urn:microsoft.com/office/officeart/2005/8/layout/hierarchy1"/>
    <dgm:cxn modelId="{2DB54335-E466-4DC5-9A5B-3241130BF44E}" type="presParOf" srcId="{F98CD203-A9F9-442D-AF2C-B7E2543A8F4C}" destId="{F077C591-783A-4CD3-928E-C562255491ED}" srcOrd="1" destOrd="0" presId="urn:microsoft.com/office/officeart/2005/8/layout/hierarchy1"/>
    <dgm:cxn modelId="{277351CD-5AE7-43D7-A6A4-CA0274A5A280}" type="presParOf" srcId="{F077C591-783A-4CD3-928E-C562255491ED}" destId="{7D84719A-69D6-488A-B62F-EDB3EC946AA4}" srcOrd="0" destOrd="0" presId="urn:microsoft.com/office/officeart/2005/8/layout/hierarchy1"/>
    <dgm:cxn modelId="{22E8EFAA-0AF8-4957-8AED-098AB05796D0}" type="presParOf" srcId="{F077C591-783A-4CD3-928E-C562255491ED}" destId="{BDB78EC9-4CE7-48DA-BAC3-E2C35FC790DB}" srcOrd="1" destOrd="0" presId="urn:microsoft.com/office/officeart/2005/8/layout/hierarchy1"/>
    <dgm:cxn modelId="{5F22D90C-6E0E-48D8-B2ED-FE3FA591E715}" type="presParOf" srcId="{BDB78EC9-4CE7-48DA-BAC3-E2C35FC790DB}" destId="{15F11D6C-71EC-476A-803B-3E2498FC3D70}" srcOrd="0" destOrd="0" presId="urn:microsoft.com/office/officeart/2005/8/layout/hierarchy1"/>
    <dgm:cxn modelId="{3A801F95-0280-442D-9108-EB2C7C5A7C6F}" type="presParOf" srcId="{15F11D6C-71EC-476A-803B-3E2498FC3D70}" destId="{E7715324-D942-4C77-80CC-026EE36B7E5D}" srcOrd="0" destOrd="0" presId="urn:microsoft.com/office/officeart/2005/8/layout/hierarchy1"/>
    <dgm:cxn modelId="{AF174620-3F91-457E-B601-B47B478C4F91}" type="presParOf" srcId="{15F11D6C-71EC-476A-803B-3E2498FC3D70}" destId="{5F0D6043-EF06-488A-916D-434BEF7C0993}" srcOrd="1" destOrd="0" presId="urn:microsoft.com/office/officeart/2005/8/layout/hierarchy1"/>
    <dgm:cxn modelId="{CD9A3C3C-C2D1-4D7B-98DD-DA37A4BEE91D}" type="presParOf" srcId="{BDB78EC9-4CE7-48DA-BAC3-E2C35FC790DB}" destId="{BDC2AA11-6B12-4D48-92C2-DC0BA5E0E6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D84719A-69D6-488A-B62F-EDB3EC946AA4}">
      <dsp:nvSpPr>
        <dsp:cNvPr id="0" name=""/>
        <dsp:cNvSpPr/>
      </dsp:nvSpPr>
      <dsp:spPr>
        <a:xfrm>
          <a:off x="4677850" y="1423994"/>
          <a:ext cx="91440" cy="265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D61FD2-637E-4341-9B0B-E9E2E49E12F4}">
      <dsp:nvSpPr>
        <dsp:cNvPr id="0" name=""/>
        <dsp:cNvSpPr/>
      </dsp:nvSpPr>
      <dsp:spPr>
        <a:xfrm>
          <a:off x="3567312" y="580323"/>
          <a:ext cx="1156257" cy="265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05"/>
              </a:lnTo>
              <a:lnTo>
                <a:pt x="1156257" y="180605"/>
              </a:lnTo>
              <a:lnTo>
                <a:pt x="1156257" y="2650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FA9BF3-088D-4B09-9B75-3D50AEF2FEE0}">
      <dsp:nvSpPr>
        <dsp:cNvPr id="0" name=""/>
        <dsp:cNvSpPr/>
      </dsp:nvSpPr>
      <dsp:spPr>
        <a:xfrm>
          <a:off x="5064262" y="3955009"/>
          <a:ext cx="556878" cy="265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05"/>
              </a:lnTo>
              <a:lnTo>
                <a:pt x="556878" y="180605"/>
              </a:lnTo>
              <a:lnTo>
                <a:pt x="556878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4AB46-F6A3-4187-BADF-5B7E57EA2E0D}">
      <dsp:nvSpPr>
        <dsp:cNvPr id="0" name=""/>
        <dsp:cNvSpPr/>
      </dsp:nvSpPr>
      <dsp:spPr>
        <a:xfrm>
          <a:off x="4507383" y="3955009"/>
          <a:ext cx="556878" cy="265023"/>
        </a:xfrm>
        <a:custGeom>
          <a:avLst/>
          <a:gdLst/>
          <a:ahLst/>
          <a:cxnLst/>
          <a:rect l="0" t="0" r="0" b="0"/>
          <a:pathLst>
            <a:path>
              <a:moveTo>
                <a:pt x="556878" y="0"/>
              </a:moveTo>
              <a:lnTo>
                <a:pt x="556878" y="180605"/>
              </a:lnTo>
              <a:lnTo>
                <a:pt x="0" y="180605"/>
              </a:lnTo>
              <a:lnTo>
                <a:pt x="0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79575-DE54-4244-A6CC-DE62B524FF44}">
      <dsp:nvSpPr>
        <dsp:cNvPr id="0" name=""/>
        <dsp:cNvSpPr/>
      </dsp:nvSpPr>
      <dsp:spPr>
        <a:xfrm>
          <a:off x="3433084" y="3111337"/>
          <a:ext cx="1631178" cy="265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05"/>
              </a:lnTo>
              <a:lnTo>
                <a:pt x="1631178" y="180605"/>
              </a:lnTo>
              <a:lnTo>
                <a:pt x="1631178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FDCE4-AAED-4810-BD8C-4860B1DCD5F1}">
      <dsp:nvSpPr>
        <dsp:cNvPr id="0" name=""/>
        <dsp:cNvSpPr/>
      </dsp:nvSpPr>
      <dsp:spPr>
        <a:xfrm>
          <a:off x="3184393" y="3111337"/>
          <a:ext cx="248690" cy="265023"/>
        </a:xfrm>
        <a:custGeom>
          <a:avLst/>
          <a:gdLst/>
          <a:ahLst/>
          <a:cxnLst/>
          <a:rect l="0" t="0" r="0" b="0"/>
          <a:pathLst>
            <a:path>
              <a:moveTo>
                <a:pt x="248690" y="0"/>
              </a:moveTo>
              <a:lnTo>
                <a:pt x="248690" y="180605"/>
              </a:lnTo>
              <a:lnTo>
                <a:pt x="0" y="180605"/>
              </a:lnTo>
              <a:lnTo>
                <a:pt x="0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932B06-B913-4017-98AA-607C91C32D73}">
      <dsp:nvSpPr>
        <dsp:cNvPr id="0" name=""/>
        <dsp:cNvSpPr/>
      </dsp:nvSpPr>
      <dsp:spPr>
        <a:xfrm>
          <a:off x="1553215" y="3111337"/>
          <a:ext cx="1879869" cy="265023"/>
        </a:xfrm>
        <a:custGeom>
          <a:avLst/>
          <a:gdLst/>
          <a:ahLst/>
          <a:cxnLst/>
          <a:rect l="0" t="0" r="0" b="0"/>
          <a:pathLst>
            <a:path>
              <a:moveTo>
                <a:pt x="1879869" y="0"/>
              </a:moveTo>
              <a:lnTo>
                <a:pt x="1879869" y="180605"/>
              </a:lnTo>
              <a:lnTo>
                <a:pt x="0" y="180605"/>
              </a:lnTo>
              <a:lnTo>
                <a:pt x="0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3DFEC1-0AA6-469F-BF95-D15E11F2C0EA}">
      <dsp:nvSpPr>
        <dsp:cNvPr id="0" name=""/>
        <dsp:cNvSpPr/>
      </dsp:nvSpPr>
      <dsp:spPr>
        <a:xfrm>
          <a:off x="2293807" y="2267666"/>
          <a:ext cx="1139276" cy="2650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605"/>
              </a:lnTo>
              <a:lnTo>
                <a:pt x="1139276" y="180605"/>
              </a:lnTo>
              <a:lnTo>
                <a:pt x="1139276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30E359-E22A-4D00-84E2-0657F63AC048}">
      <dsp:nvSpPr>
        <dsp:cNvPr id="0" name=""/>
        <dsp:cNvSpPr/>
      </dsp:nvSpPr>
      <dsp:spPr>
        <a:xfrm>
          <a:off x="1124701" y="2267666"/>
          <a:ext cx="1169106" cy="265023"/>
        </a:xfrm>
        <a:custGeom>
          <a:avLst/>
          <a:gdLst/>
          <a:ahLst/>
          <a:cxnLst/>
          <a:rect l="0" t="0" r="0" b="0"/>
          <a:pathLst>
            <a:path>
              <a:moveTo>
                <a:pt x="1169106" y="0"/>
              </a:moveTo>
              <a:lnTo>
                <a:pt x="1169106" y="180605"/>
              </a:lnTo>
              <a:lnTo>
                <a:pt x="0" y="180605"/>
              </a:lnTo>
              <a:lnTo>
                <a:pt x="0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4E9BA8-8118-4493-97A6-E34312C64FB9}">
      <dsp:nvSpPr>
        <dsp:cNvPr id="0" name=""/>
        <dsp:cNvSpPr/>
      </dsp:nvSpPr>
      <dsp:spPr>
        <a:xfrm>
          <a:off x="2248087" y="1423994"/>
          <a:ext cx="91440" cy="2650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50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1173D5-9D0B-43E9-9458-EBA6B7F928D7}">
      <dsp:nvSpPr>
        <dsp:cNvPr id="0" name=""/>
        <dsp:cNvSpPr/>
      </dsp:nvSpPr>
      <dsp:spPr>
        <a:xfrm>
          <a:off x="2293807" y="580323"/>
          <a:ext cx="1273504" cy="265023"/>
        </a:xfrm>
        <a:custGeom>
          <a:avLst/>
          <a:gdLst/>
          <a:ahLst/>
          <a:cxnLst/>
          <a:rect l="0" t="0" r="0" b="0"/>
          <a:pathLst>
            <a:path>
              <a:moveTo>
                <a:pt x="1273504" y="0"/>
              </a:moveTo>
              <a:lnTo>
                <a:pt x="1273504" y="180605"/>
              </a:lnTo>
              <a:lnTo>
                <a:pt x="0" y="180605"/>
              </a:lnTo>
              <a:lnTo>
                <a:pt x="0" y="2650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F4CB3-19C4-4D55-8DD5-859F4E69A37F}">
      <dsp:nvSpPr>
        <dsp:cNvPr id="0" name=""/>
        <dsp:cNvSpPr/>
      </dsp:nvSpPr>
      <dsp:spPr>
        <a:xfrm>
          <a:off x="2871445" y="1675"/>
          <a:ext cx="1391734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4C307DC-6315-4171-AEE4-BC362981F891}">
      <dsp:nvSpPr>
        <dsp:cNvPr id="0" name=""/>
        <dsp:cNvSpPr/>
      </dsp:nvSpPr>
      <dsp:spPr>
        <a:xfrm>
          <a:off x="2972695" y="97863"/>
          <a:ext cx="1391734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Консолидированный бюджет РФ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972695" y="97863"/>
        <a:ext cx="1391734" cy="578647"/>
      </dsp:txXfrm>
    </dsp:sp>
    <dsp:sp modelId="{1780C37A-AAD2-4626-94F3-74A11EB83D38}">
      <dsp:nvSpPr>
        <dsp:cNvPr id="0" name=""/>
        <dsp:cNvSpPr/>
      </dsp:nvSpPr>
      <dsp:spPr>
        <a:xfrm>
          <a:off x="1238800" y="845346"/>
          <a:ext cx="2110014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F4C88F1-6F14-474A-9D52-A1729A48DF62}">
      <dsp:nvSpPr>
        <dsp:cNvPr id="0" name=""/>
        <dsp:cNvSpPr/>
      </dsp:nvSpPr>
      <dsp:spPr>
        <a:xfrm>
          <a:off x="1340051" y="941534"/>
          <a:ext cx="2110014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Федеральный бюджет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340051" y="941534"/>
        <a:ext cx="2110014" cy="578647"/>
      </dsp:txXfrm>
    </dsp:sp>
    <dsp:sp modelId="{351C3927-210F-43D5-978C-B0416030E185}">
      <dsp:nvSpPr>
        <dsp:cNvPr id="0" name=""/>
        <dsp:cNvSpPr/>
      </dsp:nvSpPr>
      <dsp:spPr>
        <a:xfrm>
          <a:off x="1248437" y="1689018"/>
          <a:ext cx="2090740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F92B680-68D1-4CF6-9A2D-A87B4BCC2755}">
      <dsp:nvSpPr>
        <dsp:cNvPr id="0" name=""/>
        <dsp:cNvSpPr/>
      </dsp:nvSpPr>
      <dsp:spPr>
        <a:xfrm>
          <a:off x="1349688" y="1785206"/>
          <a:ext cx="2090740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Консолидированные бюджеты субъектов РФ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349688" y="1785206"/>
        <a:ext cx="2090740" cy="578647"/>
      </dsp:txXfrm>
    </dsp:sp>
    <dsp:sp modelId="{8B51A949-0CA6-4A8A-8326-B385DEF7E7DD}">
      <dsp:nvSpPr>
        <dsp:cNvPr id="0" name=""/>
        <dsp:cNvSpPr/>
      </dsp:nvSpPr>
      <dsp:spPr>
        <a:xfrm>
          <a:off x="86675" y="2532689"/>
          <a:ext cx="2076051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D2F63D0-D083-415D-B414-606CEB316FF8}">
      <dsp:nvSpPr>
        <dsp:cNvPr id="0" name=""/>
        <dsp:cNvSpPr/>
      </dsp:nvSpPr>
      <dsp:spPr>
        <a:xfrm>
          <a:off x="187926" y="2628877"/>
          <a:ext cx="2076051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субъектов РФ (региональные бюджеты)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187926" y="2628877"/>
        <a:ext cx="2076051" cy="578647"/>
      </dsp:txXfrm>
    </dsp:sp>
    <dsp:sp modelId="{D5FFCAFA-9CD9-4137-8673-1D604F5025A7}">
      <dsp:nvSpPr>
        <dsp:cNvPr id="0" name=""/>
        <dsp:cNvSpPr/>
      </dsp:nvSpPr>
      <dsp:spPr>
        <a:xfrm>
          <a:off x="2365228" y="2532689"/>
          <a:ext cx="2135711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C6965D-904C-4E4F-A3B9-F470570B56C0}">
      <dsp:nvSpPr>
        <dsp:cNvPr id="0" name=""/>
        <dsp:cNvSpPr/>
      </dsp:nvSpPr>
      <dsp:spPr>
        <a:xfrm>
          <a:off x="2466479" y="2628877"/>
          <a:ext cx="2135711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муниципальных образований (местные бюджеты)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466479" y="2628877"/>
        <a:ext cx="2135711" cy="578647"/>
      </dsp:txXfrm>
    </dsp:sp>
    <dsp:sp modelId="{EDECF620-5B17-43E4-A277-8D9C60E74D77}">
      <dsp:nvSpPr>
        <dsp:cNvPr id="0" name=""/>
        <dsp:cNvSpPr/>
      </dsp:nvSpPr>
      <dsp:spPr>
        <a:xfrm>
          <a:off x="816391" y="3376361"/>
          <a:ext cx="1473647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FB6D3A-5B7B-48BF-AA6A-BEE888AA46D7}">
      <dsp:nvSpPr>
        <dsp:cNvPr id="0" name=""/>
        <dsp:cNvSpPr/>
      </dsp:nvSpPr>
      <dsp:spPr>
        <a:xfrm>
          <a:off x="917642" y="3472549"/>
          <a:ext cx="1473647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городских округов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917642" y="3472549"/>
        <a:ext cx="1473647" cy="578647"/>
      </dsp:txXfrm>
    </dsp:sp>
    <dsp:sp modelId="{2FBD5746-6156-4243-A583-986211CF5E4C}">
      <dsp:nvSpPr>
        <dsp:cNvPr id="0" name=""/>
        <dsp:cNvSpPr/>
      </dsp:nvSpPr>
      <dsp:spPr>
        <a:xfrm>
          <a:off x="2492540" y="3376361"/>
          <a:ext cx="1383706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D941E76-BA19-4ACC-AADE-97AFF80739AA}">
      <dsp:nvSpPr>
        <dsp:cNvPr id="0" name=""/>
        <dsp:cNvSpPr/>
      </dsp:nvSpPr>
      <dsp:spPr>
        <a:xfrm>
          <a:off x="2593790" y="3472549"/>
          <a:ext cx="1383706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муниципальных округов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593790" y="3472549"/>
        <a:ext cx="1383706" cy="578647"/>
      </dsp:txXfrm>
    </dsp:sp>
    <dsp:sp modelId="{4F3CCD6E-0F7D-4FC1-AA57-762D715EEA3B}">
      <dsp:nvSpPr>
        <dsp:cNvPr id="0" name=""/>
        <dsp:cNvSpPr/>
      </dsp:nvSpPr>
      <dsp:spPr>
        <a:xfrm>
          <a:off x="4078747" y="3376361"/>
          <a:ext cx="1971029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B07F526-1770-4400-8649-BA8BE0DD44F2}">
      <dsp:nvSpPr>
        <dsp:cNvPr id="0" name=""/>
        <dsp:cNvSpPr/>
      </dsp:nvSpPr>
      <dsp:spPr>
        <a:xfrm>
          <a:off x="4179998" y="3472549"/>
          <a:ext cx="1971029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Консолидированные бюджеты муниципальных районов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179998" y="3472549"/>
        <a:ext cx="1971029" cy="578647"/>
      </dsp:txXfrm>
    </dsp:sp>
    <dsp:sp modelId="{444BE464-1BB3-4C63-BF51-FB9E91FADFF9}">
      <dsp:nvSpPr>
        <dsp:cNvPr id="0" name=""/>
        <dsp:cNvSpPr/>
      </dsp:nvSpPr>
      <dsp:spPr>
        <a:xfrm>
          <a:off x="4051755" y="4220032"/>
          <a:ext cx="911256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5A045DA-8799-4839-9599-B464F707ED04}">
      <dsp:nvSpPr>
        <dsp:cNvPr id="0" name=""/>
        <dsp:cNvSpPr/>
      </dsp:nvSpPr>
      <dsp:spPr>
        <a:xfrm>
          <a:off x="4153006" y="4316220"/>
          <a:ext cx="911256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городских поселений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4153006" y="4316220"/>
        <a:ext cx="911256" cy="578647"/>
      </dsp:txXfrm>
    </dsp:sp>
    <dsp:sp modelId="{99CF1838-6FD0-4760-88DB-3C0C4B242FE8}">
      <dsp:nvSpPr>
        <dsp:cNvPr id="0" name=""/>
        <dsp:cNvSpPr/>
      </dsp:nvSpPr>
      <dsp:spPr>
        <a:xfrm>
          <a:off x="5165513" y="4220032"/>
          <a:ext cx="911256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E6E1E3A-7E6C-4920-AF3A-E5D4FA2105C3}">
      <dsp:nvSpPr>
        <dsp:cNvPr id="0" name=""/>
        <dsp:cNvSpPr/>
      </dsp:nvSpPr>
      <dsp:spPr>
        <a:xfrm>
          <a:off x="5266763" y="4316220"/>
          <a:ext cx="911256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сельских поселений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266763" y="4316220"/>
        <a:ext cx="911256" cy="578647"/>
      </dsp:txXfrm>
    </dsp:sp>
    <dsp:sp modelId="{50DE1101-5A58-4AAB-8E01-A1993BAC9A37}">
      <dsp:nvSpPr>
        <dsp:cNvPr id="0" name=""/>
        <dsp:cNvSpPr/>
      </dsp:nvSpPr>
      <dsp:spPr>
        <a:xfrm>
          <a:off x="3551316" y="845346"/>
          <a:ext cx="2344507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2B1DB1-5E2F-40A7-841F-7B1975164723}">
      <dsp:nvSpPr>
        <dsp:cNvPr id="0" name=""/>
        <dsp:cNvSpPr/>
      </dsp:nvSpPr>
      <dsp:spPr>
        <a:xfrm>
          <a:off x="3652567" y="941534"/>
          <a:ext cx="2344507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Бюджеты государственных внебюджетных фондов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652567" y="941534"/>
        <a:ext cx="2344507" cy="578647"/>
      </dsp:txXfrm>
    </dsp:sp>
    <dsp:sp modelId="{E7715324-D942-4C77-80CC-026EE36B7E5D}">
      <dsp:nvSpPr>
        <dsp:cNvPr id="0" name=""/>
        <dsp:cNvSpPr/>
      </dsp:nvSpPr>
      <dsp:spPr>
        <a:xfrm>
          <a:off x="3578084" y="1689018"/>
          <a:ext cx="2290971" cy="5786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"/>
                <a:satMod val="30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tint val="13500"/>
                <a:satMod val="2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0D6043-EF06-488A-916D-434BEF7C0993}">
      <dsp:nvSpPr>
        <dsp:cNvPr id="0" name=""/>
        <dsp:cNvSpPr/>
      </dsp:nvSpPr>
      <dsp:spPr>
        <a:xfrm>
          <a:off x="3679335" y="1785206"/>
          <a:ext cx="2290971" cy="5786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rPr>
            <a:t>Территориальные государственные внебюджетные фонды РФ</a:t>
          </a:r>
          <a:endParaRPr lang="ru-RU" sz="1200" kern="1200" dirty="0">
            <a:solidFill>
              <a:schemeClr val="tx2">
                <a:lumMod val="2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679335" y="1785206"/>
        <a:ext cx="2290971" cy="578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0.51136</cdr:x>
      <cdr:y>0.12</cdr:y>
    </cdr:from>
    <cdr:to>
      <cdr:x>0.59964</cdr:x>
      <cdr:y>0.17932</cdr:y>
    </cdr:to>
    <cdr:sp macro="" textlink="">
      <cdr:nvSpPr>
        <cdr:cNvPr id="3" name="Скругленная соединительная линия 2"/>
        <cdr:cNvSpPr/>
      </cdr:nvSpPr>
      <cdr:spPr>
        <a:xfrm xmlns:a="http://schemas.openxmlformats.org/drawingml/2006/main" flipV="1">
          <a:off x="3240360" y="864096"/>
          <a:ext cx="559404" cy="427151"/>
        </a:xfrm>
        <a:prstGeom xmlns:a="http://schemas.openxmlformats.org/drawingml/2006/main" prst="curvedConnector3">
          <a:avLst>
            <a:gd name="adj1" fmla="val 50000"/>
          </a:avLst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4F81BD"/>
          </a:solidFill>
          <a:prstDash val="solid"/>
          <a:tailEnd type="arrow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0.72727</cdr:x>
      <cdr:y>0.07</cdr:y>
    </cdr:from>
    <cdr:to>
      <cdr:x>0.81818</cdr:x>
      <cdr:y>0.11</cdr:y>
    </cdr:to>
    <cdr:sp macro="" textlink="">
      <cdr:nvSpPr>
        <cdr:cNvPr id="4" name="Скругленная соединительная линия 3"/>
        <cdr:cNvSpPr/>
      </cdr:nvSpPr>
      <cdr:spPr>
        <a:xfrm xmlns:a="http://schemas.openxmlformats.org/drawingml/2006/main" flipV="1">
          <a:off x="4608512" y="504056"/>
          <a:ext cx="576064" cy="288032"/>
        </a:xfrm>
        <a:prstGeom xmlns:a="http://schemas.openxmlformats.org/drawingml/2006/main" prst="curvedConnector3">
          <a:avLst>
            <a:gd name="adj1" fmla="val 50000"/>
          </a:avLst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4F81BD"/>
          </a:solidFill>
          <a:prstDash val="solid"/>
          <a:tailEnd type="arrow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0.68779</cdr:x>
      <cdr:y>0.03421</cdr:y>
    </cdr:from>
    <cdr:to>
      <cdr:x>0.81943</cdr:x>
      <cdr:y>0.0855</cdr:y>
    </cdr:to>
    <cdr:sp macro="" textlink="">
      <cdr:nvSpPr>
        <cdr:cNvPr id="5" name="TextBox 9"/>
        <cdr:cNvSpPr txBox="1"/>
      </cdr:nvSpPr>
      <cdr:spPr>
        <a:xfrm xmlns:a="http://schemas.openxmlformats.org/drawingml/2006/main" rot="19918018">
          <a:off x="4358336" y="246363"/>
          <a:ext cx="83416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dirty="0" smtClean="0"/>
            <a:t>7.1</a:t>
          </a:r>
          <a:r>
            <a:rPr lang="ru-RU" dirty="0" smtClean="0"/>
            <a:t>%</a:t>
          </a:r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2CC3D-365B-436B-AF03-300594353A0E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87E35-A06A-4DAC-9228-3ABE3CA56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91FB5-58E6-4B1B-9D9A-C8E60331C270}" type="datetimeFigureOut">
              <a:rPr lang="ru-RU" smtClean="0"/>
              <a:pPr/>
              <a:t>12.05.2026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2CC36-A67A-4E85-BE40-014ED36DAA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9088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2CC36-A67A-4E85-BE40-014ED36DAA3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2CC36-A67A-4E85-BE40-014ED36DAA3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2CC36-A67A-4E85-BE40-014ED36DAA3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23444" y="195072"/>
            <a:ext cx="6611112" cy="3340608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48175" y="508001"/>
            <a:ext cx="6172200" cy="29464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600200" y="3759200"/>
            <a:ext cx="4920176" cy="23368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4171950" y="8678672"/>
            <a:ext cx="2251710" cy="365760"/>
          </a:xfrm>
        </p:spPr>
        <p:txBody>
          <a:bodyPr vert="horz" rtlCol="0"/>
          <a:lstStyle>
            <a:extLst/>
          </a:lstStyle>
          <a:p>
            <a:fld id="{6D767D81-BB3E-4E80-9D04-683F8054FDC5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6479214" y="8678672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200150" y="8678672"/>
            <a:ext cx="2930598" cy="36576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E05F374-104B-4CC6-AE49-E3BC6F2665B7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0096" y="4356608"/>
            <a:ext cx="55549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82" y="664307"/>
            <a:ext cx="5829300" cy="3641344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383618"/>
            <a:ext cx="5829300" cy="2012949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4171950" y="8684893"/>
            <a:ext cx="2251710" cy="365760"/>
          </a:xfrm>
        </p:spPr>
        <p:txBody>
          <a:bodyPr vert="horz" rtlCol="0"/>
          <a:lstStyle>
            <a:extLst/>
          </a:lstStyle>
          <a:p>
            <a:fld id="{C2F15F46-E80F-44F4-BCF0-448D30C037F1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6479214" y="8684893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200150" y="8684893"/>
            <a:ext cx="2930598" cy="36576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94560"/>
            <a:ext cx="3028950" cy="6035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94560"/>
            <a:ext cx="3028950" cy="6035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22C46C-44CA-49E4-8D8D-375F35AB98C8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80810" y="8686091"/>
            <a:ext cx="348216" cy="365760"/>
          </a:xfrm>
        </p:spPr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62558" y="2886955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600450" y="2886955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35931"/>
            <a:ext cx="6172200" cy="1524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853016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255684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25568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2CD4E3-5F9F-400B-A5E8-0ADD1787F0EA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80810" y="8686091"/>
            <a:ext cx="348216" cy="365760"/>
          </a:xfrm>
        </p:spPr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37624"/>
            <a:ext cx="6172200" cy="1524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225A11-07A9-4DE9-92D6-FAA77F2BF615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1294" y="1899451"/>
            <a:ext cx="600075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BCEA63-501B-427E-8313-2C9E0F77365F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793164" y="1410208"/>
            <a:ext cx="2811780" cy="12192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2352" y="406400"/>
            <a:ext cx="2948940" cy="1016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722352" y="1476747"/>
            <a:ext cx="2948940" cy="14224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1450" y="2946400"/>
            <a:ext cx="6499842" cy="530352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4171950" y="8684893"/>
            <a:ext cx="2251710" cy="365760"/>
          </a:xfrm>
        </p:spPr>
        <p:txBody>
          <a:bodyPr vert="horz" rtlCol="0"/>
          <a:lstStyle>
            <a:extLst/>
          </a:lstStyle>
          <a:p>
            <a:fld id="{4FFCC09D-E2FC-42BF-B5BA-12350AE99B14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6479214" y="8684893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200150" y="8684893"/>
            <a:ext cx="2930598" cy="36576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0332" y="6299200"/>
            <a:ext cx="4114800" cy="886048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80332" y="7185249"/>
            <a:ext cx="4114800" cy="121634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228600" y="333152"/>
            <a:ext cx="6400800" cy="57912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4171950" y="8678672"/>
            <a:ext cx="2251710" cy="365760"/>
          </a:xfrm>
        </p:spPr>
        <p:txBody>
          <a:bodyPr vert="horz" rtlCol="0"/>
          <a:lstStyle>
            <a:extLst/>
          </a:lstStyle>
          <a:p>
            <a:fld id="{40FA70D2-4DBA-40D5-8FAB-09BBE4127142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6479214" y="8678672"/>
            <a:ext cx="348216" cy="36576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200150" y="8678672"/>
            <a:ext cx="2930598" cy="36576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7E405-80D6-4257-9776-108F6C71DBB1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23129F-59D0-41EA-B1F5-035AC8091F5C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7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23444" y="196113"/>
            <a:ext cx="6608135" cy="87538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71550" y="8534400"/>
            <a:ext cx="3159198" cy="36576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171950" y="8534400"/>
            <a:ext cx="2251710" cy="36576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D9194C7-F0C5-4969-AD0E-5D7FD2BD8B67}" type="datetime1">
              <a:rPr lang="ru-RU" smtClean="0"/>
              <a:pPr/>
              <a:t>12.05.2026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479214" y="8686091"/>
            <a:ext cx="348216" cy="36576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42900" y="338048"/>
            <a:ext cx="6172200" cy="1524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42900" y="2194983"/>
            <a:ext cx="6172200" cy="603504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gif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fin35@govirk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3e3ccc91a962995f99b42ecd61316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6672" y="2627784"/>
            <a:ext cx="5904656" cy="452431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7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 ДЛЯ ГРАЖДАН</a:t>
            </a:r>
          </a:p>
          <a:p>
            <a:pPr algn="ctr"/>
            <a:endParaRPr lang="ru-RU" sz="2400" b="1" dirty="0" smtClean="0">
              <a:ln w="3175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400" b="1" dirty="0" smtClean="0">
                <a:ln w="317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итоги исполнения</a:t>
            </a:r>
          </a:p>
          <a:p>
            <a:pPr algn="ctr"/>
            <a:r>
              <a:rPr lang="ru-RU" sz="4400" b="1" dirty="0" smtClean="0">
                <a:ln w="317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бюджета </a:t>
            </a:r>
          </a:p>
          <a:p>
            <a:pPr algn="ctr"/>
            <a:r>
              <a:rPr lang="ru-RU" sz="4400" b="1" dirty="0" smtClean="0">
                <a:ln w="317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Усть-Удинского района за 2025 год</a:t>
            </a:r>
          </a:p>
        </p:txBody>
      </p:sp>
      <p:pic>
        <p:nvPicPr>
          <p:cNvPr id="12" name="Содержимое 3" descr="ГЕРБ НОВЫЙ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852936" y="323528"/>
            <a:ext cx="1376153" cy="1548172"/>
          </a:xfrm>
        </p:spPr>
      </p:pic>
    </p:spTree>
    <p:extLst>
      <p:ext uri="{BB962C8B-B14F-4D97-AF65-F5344CB8AC3E}">
        <p14:creationId xmlns:p14="http://schemas.microsoft.com/office/powerpoint/2010/main" xmlns="" val="3162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60648" y="1835696"/>
            <a:ext cx="6336704" cy="676875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numCol="1" spcCol="108000" anchor="ctr">
            <a:no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Финансовым управлением администрации Усть-Удинского муниципального округа подготовлена </a:t>
            </a:r>
            <a:r>
              <a:rPr lang="ru-RU" sz="1600" b="1" dirty="0" smtClean="0">
                <a:ln w="3175">
                  <a:noFill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брошюра по бюджету для граждан</a:t>
            </a: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на основании проекта решения Думы Усть-Удинского </a:t>
            </a:r>
            <a:r>
              <a:rPr lang="ru-RU" sz="1600" b="1" dirty="0" err="1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муни-ципального</a:t>
            </a: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округа «Об исполнении районного бюджета за 2025 год», а также исполнения муниципальных программ РМО «Усть-Удинский район». </a:t>
            </a:r>
          </a:p>
          <a:p>
            <a:pPr marL="0" indent="0" algn="just">
              <a:lnSpc>
                <a:spcPct val="125000"/>
              </a:lnSpc>
              <a:buNone/>
            </a:pP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ru-RU" sz="1600" b="1" dirty="0" smtClean="0">
                <a:ln w="3175">
                  <a:noFill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Бюджеты для граждан </a:t>
            </a: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призваны сформировать всестороннее представление о бюджете с целью повышения степени участия граждан в бюджетном процессе. Работа по совершенствованию формата бюджета для граждан проводится регулярно, в целях обеспечения понятности представления и полноты бюджетных данных, а также лучшей визуализации данных.</a:t>
            </a:r>
          </a:p>
          <a:p>
            <a:pPr marL="0" indent="0" algn="just">
              <a:lnSpc>
                <a:spcPct val="125000"/>
              </a:lnSpc>
              <a:buNone/>
            </a:pP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    Мы постарались в доступной и понятной форме </a:t>
            </a:r>
            <a:r>
              <a:rPr lang="ru-RU" sz="1600" b="1" dirty="0" smtClean="0">
                <a:ln w="3175">
                  <a:noFill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познакомить</a:t>
            </a: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жителей Усть-Удинского </a:t>
            </a:r>
            <a:r>
              <a:rPr lang="ru-RU" sz="1600" b="1" dirty="0" err="1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муници-пального</a:t>
            </a:r>
            <a:r>
              <a:rPr lang="ru-RU" sz="1600" b="1" dirty="0" smtClean="0">
                <a:ln w="3175">
                  <a:noFill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округа </a:t>
            </a:r>
            <a:r>
              <a:rPr lang="ru-RU" sz="1600" b="1" dirty="0" smtClean="0">
                <a:ln w="3175">
                  <a:noFill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параметрами исполнения районного бюджета за 2025 год. </a:t>
            </a:r>
            <a:endParaRPr lang="ru-RU" sz="1600" b="1" dirty="0" smtClean="0">
              <a:ln w="3175">
                <a:noFill/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79512"/>
            <a:ext cx="6858000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75">
                  <a:solidFill>
                    <a:schemeClr val="accent3">
                      <a:lumMod val="2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 БЮДЖЕТЕ ДЛЯ ГРАЖДАН</a:t>
            </a:r>
            <a:endParaRPr lang="ru-RU" sz="4400" b="1" dirty="0">
              <a:ln w="3175">
                <a:solidFill>
                  <a:schemeClr val="accent3">
                    <a:lumMod val="25000"/>
                  </a:schemeClr>
                </a:solidFill>
                <a:prstDash val="solid"/>
              </a:ln>
              <a:solidFill>
                <a:schemeClr val="tx1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43e3ccc91a962995f99b42ecd61316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"/>
          <a:ext cx="6858000" cy="967381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237312"/>
                <a:gridCol w="620688"/>
              </a:tblGrid>
              <a:tr h="3065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ОГЛАВЛЕНИЕ</a:t>
                      </a:r>
                      <a:endParaRPr lang="ru-RU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СТР.</a:t>
                      </a:r>
                      <a:endParaRPr lang="ru-RU" sz="105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СТРУКТУРА БЮДЖЕТНОЙ СИСТЕМЫ РОССИЙСКОЙ ФЕДЕРАЦИИ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ОСНОВНЫХ ПАРАМЕТРОВ РАЙОННОГО БЮДЖЕТА В 2025 ГОДУ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СТРУКТУРА И ДИНАМИКА ПОСТУПЛЕНИЙ ДОХОДОВ РАЙОННОГО БЮДЖЕТА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</a:t>
                      </a:r>
                      <a:r>
                        <a:rPr lang="ru-RU" sz="105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РАСХОДОВ РАЙОННОГО БЮДЖЕТА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НАПРАВЛЕННОСТЬ РАСХОДОВ РАЙОННОГО БЮДЖЕТА</a:t>
                      </a:r>
                      <a:endParaRPr lang="ru-RU" sz="105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РАСХОДЫ РАЙОННОГО БЮДЖЕТА ПО ОСНОВНЫМ НАПРАВЛЕНИЯМ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5159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РАСХОДЫ РАЙОННОГО БЮДЖЕТА ПО РАЗДЕЛАМ, ПОДРАЗДЕЛАМ БЮДЖЕТНОЙ КЛАССИФИКАЦИИ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460901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ИНВЕСТИЦИОННЫЕ РАСХОДЫ БЮДЖЕТА УСТЬ-УДИНСКОГО РАЙОНА В 2025 ГОДУ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РАСХОДЫ ПО ЦЕЛЕВЫМ ГРУППАМ</a:t>
                      </a:r>
                      <a:endParaRPr lang="ru-RU" sz="105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ИНИЦИАТИВНОЕ БЮДЖЕТИРОВАНИЕ В 2025 ГОДУ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НАРОДНЫЕ ИНИЦИАТИВЫ В 2025 ГОДУ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732712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РАСХОДЫ БЮДЖЕТА УСТЬ-УДИНСКОГО РАЙОНА ПО ЦЕЛЕВЫМ СТАТЬЯМ (МУНИЦИПАЛЬНЫМ ПРОГРАММАМ И НЕПРОГРАММНЫМ НАПРАВЛЕНИЯМ ДЕЯТЕЛЬНОСТИ) КЛАССИФИКАЦИИ РАСХОДОВ БЮДЖЕТОВ</a:t>
                      </a:r>
                      <a:endParaRPr lang="ru-RU" sz="105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515995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СИСТЕМА ЦЕЛЕПОЛАГАНИЯ СОЦИАЛЬНО-ЭКОНОМИЧЕСКОГО РАЗВИТИЯ УСТЬ-УДИНСКОГО РАЙОНА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515995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БЮДЖЕТА В РАЗРЕЗЕ МУНИЦИПАЛЬНЫХ ПРОГРАММ И НЕПРОГРАММНЫХ РАСХОДОВ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5159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БЮДЖЕТОВ СЕЛЬСКИХ ПОСЕЛЕНИЙ, ВХОДЯЩИХ</a:t>
                      </a:r>
                      <a:r>
                        <a:rPr lang="ru-RU" sz="1050" b="0" baseline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 СОСТАВ УСТЬ-УДИНСКОГО РАЙОНА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515995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ИТОГИ РЕАЛИЗАЦИИ МУНИЦИПАЛЬНЫХ ПРОГРАММ РАЙОННОГО МУНИЦИПАЛЬНОГО ОБРАЗОВАНИЯ «УСТЬ-УДИНСКИЙ РАЙОН» В 2025 ГОДУ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72503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НЕПРОГРАММНЫЕ РАСХОДЫ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72503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kern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РЕЗЕРВНЫЙ ФОНД РАЙОННОГО БЮДЖЕТА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МУНИЦИПАЛЬНЫЙ ДОЛГ УСТЬ-УДИНСКОГО РАЙОНА</a:t>
                      </a:r>
                      <a:endParaRPr lang="ru-RU" sz="105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460901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ИСТОЧНИКИ ФИНАНСИРОВАНИЯ ДЕФИЦИТА (ПРОФИЦИТА) РАЙОННОГО БЮДЖЕТА</a:t>
                      </a:r>
                      <a:endParaRPr lang="ru-RU" sz="105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299277">
                <a:tc>
                  <a:txBody>
                    <a:bodyPr/>
                    <a:lstStyle/>
                    <a:p>
                      <a:pPr lvl="1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ГЛОССАРИЙ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44239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КОНТАКТНАЯ ИНФОРМАЦИЯ</a:t>
                      </a:r>
                      <a:endParaRPr lang="ru-RU" sz="1050" b="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05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05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0808" y="1115616"/>
            <a:ext cx="4968552" cy="259228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ru-RU" sz="1400" dirty="0" smtClean="0">
                <a:ln w="317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БЮДЖЕТНАЯ СИСТЕМА РОССИЙСКОЙ ФЕДЕРАЦИИ (РФ) имеет многоуровневую структуру. Она включает федеральный, региональный и местный уровни, а также бюджеты государственных внебюджетных фондов.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ru-RU" sz="1400" dirty="0" smtClean="0">
                <a:ln w="317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 МУНИЦИПАЛЬНОГО ОБРАЗОВАНИЯ (МЕСТНЫЙ  БЮДЖЕТ) представляет собой форму образования и расходования денежных средств, предназначенных для обеспечения задач и функций, отнесенных к предметам ведения местного самоуправления.</a:t>
            </a:r>
            <a:endParaRPr lang="ru-RU" sz="1400" dirty="0">
              <a:ln w="3175">
                <a:solidFill>
                  <a:schemeClr val="accent2">
                    <a:lumMod val="50000"/>
                  </a:schemeClr>
                </a:solidFill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32656" y="179512"/>
            <a:ext cx="6172200" cy="777568"/>
          </a:xfrm>
        </p:spPr>
        <p:txBody>
          <a:bodyPr anchor="ctr">
            <a:noAutofit/>
          </a:bodyPr>
          <a:lstStyle/>
          <a:p>
            <a:pPr algn="ctr"/>
            <a:r>
              <a:rPr lang="ru-RU" sz="2400" b="1" dirty="0" smtClean="0">
                <a:ln w="3175">
                  <a:solidFill>
                    <a:schemeClr val="accent3">
                      <a:lumMod val="25000"/>
                    </a:schemeClr>
                  </a:solidFill>
                </a:ln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СТРУКТУРА БЮДЖЕТНОЙ СИСТЕМЫ РОССИЙСКОЙ ФЕДЕРАЦИИ</a:t>
            </a:r>
            <a:endParaRPr lang="ru-RU" sz="2400" b="1" dirty="0">
              <a:ln w="3175">
                <a:solidFill>
                  <a:schemeClr val="accent3">
                    <a:lumMod val="25000"/>
                  </a:schemeClr>
                </a:solidFill>
              </a:ln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7" name="Picture 3" descr="C:\Users\FIN\Desktop\editing_result_21c33d0a3e0c11f19db446d2c860473b_1.jpg"/>
          <p:cNvPicPr>
            <a:picLocks noChangeAspect="1" noChangeArrowheads="1"/>
          </p:cNvPicPr>
          <p:nvPr/>
        </p:nvPicPr>
        <p:blipFill>
          <a:blip r:embed="rId4" cstate="print"/>
          <a:srcRect l="21080" r="11847"/>
          <a:stretch>
            <a:fillRect/>
          </a:stretch>
        </p:blipFill>
        <p:spPr bwMode="auto">
          <a:xfrm>
            <a:off x="0" y="971600"/>
            <a:ext cx="1931919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Схема 9"/>
          <p:cNvGraphicFramePr/>
          <p:nvPr/>
        </p:nvGraphicFramePr>
        <p:xfrm>
          <a:off x="332656" y="3779912"/>
          <a:ext cx="626469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Рисунок 6" descr="Coin-Stack-Investment-PNG-Photos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0688" y="2843808"/>
            <a:ext cx="727660" cy="813267"/>
          </a:xfrm>
          <a:prstGeom prst="rect">
            <a:avLst/>
          </a:prstGeom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4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2998"/>
            <a:ext cx="9144001" cy="6858000"/>
          </a:xfrm>
          <a:prstGeom prst="rect">
            <a:avLst/>
          </a:prstGeom>
        </p:spPr>
      </p:pic>
      <p:pic>
        <p:nvPicPr>
          <p:cNvPr id="4" name="Содержимое 3" descr="ГЕРБ НОВЫЙ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21288" y="107504"/>
            <a:ext cx="684076" cy="936104"/>
          </a:xfrm>
        </p:spPr>
      </p:pic>
      <p:sp>
        <p:nvSpPr>
          <p:cNvPr id="7" name="TextBox 6"/>
          <p:cNvSpPr txBox="1"/>
          <p:nvPr/>
        </p:nvSpPr>
        <p:spPr>
          <a:xfrm>
            <a:off x="3140968" y="6300193"/>
            <a:ext cx="3384376" cy="2536865"/>
          </a:xfrm>
          <a:prstGeom prst="round2DiagRect">
            <a:avLst/>
          </a:prstGeom>
          <a:solidFill>
            <a:srgbClr val="D9D8D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Доходы на 2025 год утверждены в сумме 1607,9 млн.руб. Исполнено 1517,1 млн.руб. (Исполнение 94,4%)</a:t>
            </a:r>
          </a:p>
          <a:p>
            <a:pPr algn="ctr"/>
            <a:r>
              <a:rPr lang="ru-RU" sz="13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Расходы утверждены в сумме 1625,3 млн. руб.  Исполнено 1513,6 млн. руб. (Исполнение 93,1%)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 итогам года ПРОФИЦИТ районного бюджета  составил 2,1% (в сумме 3,5 млн. руб.), что на 0,5 процентных пункта выше показателей 2024 года.</a:t>
            </a:r>
            <a:endParaRPr lang="ru-RU" sz="13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6632" y="179512"/>
            <a:ext cx="58600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ИСПОЛНЕНИЕ ОСНОВНЫХ ПАРАМЕТРОВ РАЙОННОГО БЮДЖЕТА В 2025 ГОДУ</a:t>
            </a: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260648" y="1115616"/>
          <a:ext cx="633670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" name="Рисунок 19" descr="2025-05-05_16-58-1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0648" y="4283968"/>
            <a:ext cx="6336704" cy="19716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2776" y="3203849"/>
            <a:ext cx="576064" cy="3064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5,1</a:t>
            </a:r>
            <a:endParaRPr lang="ru-RU" sz="12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40968" y="3203849"/>
            <a:ext cx="505267" cy="3064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1,7</a:t>
            </a:r>
            <a:endParaRPr lang="ru-RU" sz="12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7152" y="3203848"/>
            <a:ext cx="505267" cy="30646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3,5</a:t>
            </a:r>
            <a:endParaRPr lang="ru-RU" sz="12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64904" y="1619672"/>
            <a:ext cx="1800200" cy="2769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Дефицит/профицит</a:t>
            </a:r>
            <a:endParaRPr lang="ru-RU" sz="12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260648" y="6330133"/>
            <a:ext cx="2808312" cy="2536865"/>
          </a:xfrm>
          <a:prstGeom prst="round2DiagRect">
            <a:avLst/>
          </a:prstGeom>
          <a:solidFill>
            <a:srgbClr val="EFEBDD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Районный бюджет на 2025 год был принят решением районной Думы от 24.12.2024 г. № 6/3-РД «О районном бюджете на 2025 год и на плановый период 2026 и 2027 </a:t>
            </a:r>
            <a:r>
              <a:rPr lang="ru-RU" sz="13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годов».</a:t>
            </a:r>
            <a:endParaRPr lang="ru-RU" sz="1300" dirty="0" smtClean="0">
              <a:solidFill>
                <a:schemeClr val="accent5">
                  <a:lumMod val="1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1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течении</a:t>
            </a:r>
            <a:r>
              <a:rPr kumimoji="0" lang="ru-RU" sz="1300" b="0" i="0" u="none" strike="noStrike" cap="none" normalizeH="0" dirty="0" smtClean="0">
                <a:ln>
                  <a:noFill/>
                </a:ln>
                <a:solidFill>
                  <a:schemeClr val="accent5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года в районный бюджет 5 раз вносились изменения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5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43e3ccc91a962995f99b42ecd61316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/>
        </p:nvGraphicFramePr>
        <p:xfrm>
          <a:off x="260648" y="1331640"/>
          <a:ext cx="6336704" cy="72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 rot="19151635">
            <a:off x="3319317" y="202294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9.6</a:t>
            </a:r>
            <a:r>
              <a:rPr lang="ru-RU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Содержимое 3" descr="ГЕРБ НОВЫЙ.png"/>
          <p:cNvPicPr>
            <a:picLocks noGrp="1"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09294" y="251520"/>
            <a:ext cx="684076" cy="7920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0648" y="323528"/>
            <a:ext cx="5860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СТРУКТУРА И ДИНАМИКА ПОСТУПЛЕНИЙ ДОХОДОВ РАЙОННОГО БЮДЖЕТА В ТЫС. РУБЛЕЙ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640" y="2915816"/>
            <a:ext cx="1944216" cy="1944216"/>
          </a:xfrm>
          <a:prstGeom prst="rect">
            <a:avLst/>
          </a:prstGeom>
          <a:noFill/>
        </p:spPr>
      </p:pic>
      <p:cxnSp>
        <p:nvCxnSpPr>
          <p:cNvPr id="13" name="Прямая соединительная линия 12"/>
          <p:cNvCxnSpPr/>
          <p:nvPr/>
        </p:nvCxnSpPr>
        <p:spPr>
          <a:xfrm flipV="1">
            <a:off x="908720" y="4067944"/>
            <a:ext cx="288032" cy="720080"/>
          </a:xfrm>
          <a:prstGeom prst="line">
            <a:avLst/>
          </a:prstGeom>
          <a:ln w="28575"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1196752" y="4067944"/>
            <a:ext cx="144016" cy="720080"/>
          </a:xfrm>
          <a:prstGeom prst="line">
            <a:avLst/>
          </a:prstGeom>
          <a:ln w="19050"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 flipV="1">
            <a:off x="1196752" y="4067944"/>
            <a:ext cx="288032" cy="720080"/>
          </a:xfrm>
          <a:prstGeom prst="line">
            <a:avLst/>
          </a:prstGeom>
          <a:ln w="19050"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4664" y="3563888"/>
            <a:ext cx="1569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Безвозмездные 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поступления </a:t>
            </a:r>
            <a:r>
              <a:rPr lang="en-US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8,9%</a:t>
            </a:r>
            <a:endParaRPr lang="ru-RU" sz="12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167445" y="5457290"/>
            <a:ext cx="1224136" cy="461665"/>
          </a:xfrm>
          <a:prstGeom prst="rect">
            <a:avLst/>
          </a:prstGeom>
          <a:noFill/>
          <a:ln w="9525">
            <a:solidFill>
              <a:schemeClr val="accent3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Налоговые 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Доходы 8,7%</a:t>
            </a:r>
            <a:endParaRPr lang="ru-RU" sz="12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980728" y="4572000"/>
            <a:ext cx="144016" cy="504056"/>
          </a:xfrm>
          <a:prstGeom prst="straightConnector1">
            <a:avLst/>
          </a:prstGeom>
          <a:ln w="19050">
            <a:solidFill>
              <a:schemeClr val="accent3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16200000">
            <a:off x="887526" y="5457292"/>
            <a:ext cx="1224137" cy="461665"/>
          </a:xfrm>
          <a:prstGeom prst="rect">
            <a:avLst/>
          </a:prstGeom>
          <a:noFill/>
          <a:ln w="9525">
            <a:solidFill>
              <a:schemeClr val="accent3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Неналоговые </a:t>
            </a:r>
          </a:p>
          <a:p>
            <a:pPr algn="ctr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Доходы 2,4%</a:t>
            </a:r>
            <a:endParaRPr lang="ru-RU" sz="12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Прямая со стрелкой 28"/>
          <p:cNvCxnSpPr/>
          <p:nvPr/>
        </p:nvCxnSpPr>
        <p:spPr>
          <a:xfrm flipH="1" flipV="1">
            <a:off x="1340768" y="4572000"/>
            <a:ext cx="216024" cy="504056"/>
          </a:xfrm>
          <a:prstGeom prst="straightConnector1">
            <a:avLst/>
          </a:prstGeom>
          <a:ln w="19050">
            <a:solidFill>
              <a:schemeClr val="accent3">
                <a:lumMod val="1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139260">
            <a:off x="663762" y="2945709"/>
            <a:ext cx="542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2025</a:t>
            </a:r>
            <a:endParaRPr lang="ru-RU" sz="1000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6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1475657"/>
          <a:ext cx="6336704" cy="1606234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2634361"/>
                <a:gridCol w="925586"/>
                <a:gridCol w="854387"/>
                <a:gridCol w="854387"/>
                <a:gridCol w="1067983"/>
              </a:tblGrid>
              <a:tr h="253289">
                <a:tc gridSpan="5">
                  <a:txBody>
                    <a:bodyPr/>
                    <a:lstStyle/>
                    <a:p>
                      <a:pPr marL="0" indent="0"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НАЛОГОВЫЕ ДОХОДЫ (тыс.рублей)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19710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91135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54610" indent="66675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ru-RU" sz="1000" dirty="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77697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065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факт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</a:t>
                      </a:r>
                      <a:r>
                        <a:rPr lang="ru-RU" sz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роста,%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41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Налог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 доходы физических лиц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64021,4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71607,7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95412,3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133,2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086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Акцизы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19374,2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641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Налоги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на совокупный доход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13338,9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13324,0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16389,0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123,0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821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ВСЕГО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77360,3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84931,7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131175,5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154,4</a:t>
                      </a: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80" y="179512"/>
            <a:ext cx="705074" cy="108012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268760" y="251520"/>
            <a:ext cx="53285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НАЛОГОВЫЕ ДОХОДЫ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обязательные безвозмездные и безвозвратные платежи физических и юридических лиц, 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поступа-ющие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бюджеты.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60648" y="4572000"/>
          <a:ext cx="6336704" cy="3363878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3097944"/>
                <a:gridCol w="774486"/>
                <a:gridCol w="664074"/>
                <a:gridCol w="792088"/>
                <a:gridCol w="1008112"/>
              </a:tblGrid>
              <a:tr h="219272">
                <a:tc gridSpan="5"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НЕНАЛОГОВЫЕ ДОХОДЫ (тыс.рублей)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19710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91135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54610" indent="66675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ru-RU" sz="1000" dirty="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4368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lnSpc>
                          <a:spcPts val="10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kumimoji="0" lang="en-US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ru-RU" sz="120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 algn="ctr" rtl="0" eaLnBrk="1" latinLnBrk="0" hangingPunct="1">
                        <a:lnSpc>
                          <a:spcPts val="10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</a:p>
                    <a:p>
                      <a:pPr marL="0" indent="0" algn="ctr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факт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marL="0" indent="0" algn="ctr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факт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</a:t>
                      </a:r>
                      <a:r>
                        <a:rPr kumimoji="0" lang="ru-RU" sz="1200" kern="1200" dirty="0" err="1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роста,%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628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Государственная пошлина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1848,7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2991,1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6676,5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 в 2,2 раза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851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Доходы от использования  имущества   </a:t>
                      </a:r>
                    </a:p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находящегося в муниципальной собственности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3819,7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3693,8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3882,9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105,1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628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Платежи при пользовании природными ресурсами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77,0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58,7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63,1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107,5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912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Доходы от оказания платных услуг и компенсации затрат государства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4915,6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4797,7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6252,3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130,3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258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Доходы от продажи материальных и нематериальных активов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2665,5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55,8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2083,4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 в 37,3 раз</a:t>
                      </a:r>
                      <a:endParaRPr kumimoji="0" lang="ru-RU" sz="11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628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Штрафы, санкции, возмещение ущерба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2114,2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3977,2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11271,4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 в 2,8 раз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02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Прочие неналоговые доходы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1883,0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2790,4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6535,3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 в 2,3 раза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21"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ВСЕГО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17323,7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18364,7</a:t>
                      </a:r>
                      <a:endParaRPr kumimoji="0" lang="ru-RU" sz="1200" b="0" kern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ea typeface="Cambria" pitchFamily="18" charset="0"/>
                          <a:cs typeface="Arial" pitchFamily="34" charset="0"/>
                        </a:rPr>
                        <a:t>36764,9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</a:t>
                      </a:r>
                      <a:r>
                        <a:rPr lang="ru-RU" sz="12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</a:t>
                      </a:r>
                      <a:r>
                        <a:rPr lang="ru-RU" sz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2 раза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268760" y="3203848"/>
            <a:ext cx="5328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НЕНАЛОГОВЫЕ ДОХОДЫ 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доходы от использования и продажи имущества, находящегося в государственной или муниципальной собственности, административные платежи, штрафы, санкции и пр.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80" y="3347864"/>
            <a:ext cx="705074" cy="108012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60648" y="8100392"/>
            <a:ext cx="5256584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Увеличение по налоговым и неналоговым доходам в 2025 году произошло на 64644,0 тыс. руб., или на 62,6% 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 сравнению с 2024 годом</a:t>
            </a:r>
            <a:endParaRPr lang="ru-RU" sz="14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7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04665" y="4499991"/>
          <a:ext cx="6120678" cy="2460634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2001702"/>
                <a:gridCol w="1012407"/>
                <a:gridCol w="939983"/>
                <a:gridCol w="1083293"/>
                <a:gridCol w="1083293"/>
              </a:tblGrid>
              <a:tr h="376851">
                <a:tc gridSpan="5">
                  <a:txBody>
                    <a:bodyPr/>
                    <a:lstStyle/>
                    <a:p>
                      <a:pPr marL="476250" algn="ctr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СТРУКТУРА И ДИНАМИКА БЕЗВОЗМЕЗДНЫХ ПОСТУПЛЕНИЙ, тыс. рублей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19710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91135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54610" indent="66675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ru-RU" sz="1000" dirty="0">
                        <a:latin typeface="Cambria"/>
                        <a:ea typeface="Cambria"/>
                        <a:cs typeface="Cambri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43596">
                <a:tc>
                  <a:txBody>
                    <a:bodyPr/>
                    <a:lstStyle/>
                    <a:p>
                      <a:pPr marL="476250">
                        <a:spcBef>
                          <a:spcPts val="58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Вид</a:t>
                      </a:r>
                      <a:r>
                        <a:rPr lang="ru-RU" sz="1050" spc="7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МБТ</a:t>
                      </a:r>
                      <a:endParaRPr lang="ru-RU" sz="105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44475" algn="ctr">
                        <a:lnSpc>
                          <a:spcPts val="1065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50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191135" algn="ctr">
                        <a:lnSpc>
                          <a:spcPts val="1065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(факт)</a:t>
                      </a:r>
                      <a:endParaRPr lang="ru-RU" sz="105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4610" indent="66675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</a:p>
                    <a:p>
                      <a:pPr marL="54610" indent="66675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(факт)</a:t>
                      </a:r>
                      <a:endParaRPr lang="ru-RU" sz="1050" b="1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4610" indent="66675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</a:p>
                    <a:p>
                      <a:pPr marL="54610" indent="66675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(факт)</a:t>
                      </a:r>
                      <a:endParaRPr lang="ru-RU" sz="1050" b="1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indent="36513" algn="ctr">
                        <a:lnSpc>
                          <a:spcPts val="12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Темп роста 2025/20</a:t>
                      </a:r>
                      <a:r>
                        <a:rPr lang="en-US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05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4,</a:t>
                      </a:r>
                      <a:r>
                        <a:rPr lang="ru-RU" sz="1050" spc="6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5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959">
                <a:tc>
                  <a:txBody>
                    <a:bodyPr/>
                    <a:lstStyle/>
                    <a:p>
                      <a:pPr marL="91440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Дотации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231 435,0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264 473,6</a:t>
                      </a:r>
                      <a:endParaRPr lang="ru-RU" sz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275 425,6</a:t>
                      </a:r>
                      <a:endParaRPr lang="ru-RU" sz="1200" dirty="0" smtClean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104,1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057">
                <a:tc>
                  <a:txBody>
                    <a:bodyPr/>
                    <a:lstStyle/>
                    <a:p>
                      <a:pPr marL="91440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Субсидии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140 817,7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180 301,3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165 248,0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91,7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057">
                <a:tc>
                  <a:txBody>
                    <a:bodyPr/>
                    <a:lstStyle/>
                    <a:p>
                      <a:pPr marL="91440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Субвенции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794 333 7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824 341,3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860 654,2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104,4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057">
                <a:tc>
                  <a:txBody>
                    <a:bodyPr/>
                    <a:lstStyle/>
                    <a:p>
                      <a:pPr marL="91440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Иные</a:t>
                      </a:r>
                      <a:r>
                        <a:rPr lang="ru-RU" sz="1200" spc="8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МБТ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30 905,1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43 646,5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47 795,0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109,5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057">
                <a:tc>
                  <a:txBody>
                    <a:bodyPr/>
                    <a:lstStyle/>
                    <a:p>
                      <a:pPr marL="91440">
                        <a:spcBef>
                          <a:spcPts val="35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1 197 491,5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1 312 762,7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1 349 122,8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102,8</a:t>
                      </a:r>
                      <a:endParaRPr lang="ru-RU" sz="1200" dirty="0">
                        <a:solidFill>
                          <a:srgbClr val="002060"/>
                        </a:solidFill>
                        <a:latin typeface="Arial" pitchFamily="34" charset="0"/>
                        <a:ea typeface="Cambri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Блок-схема: альтернативный процесс 5"/>
          <p:cNvSpPr/>
          <p:nvPr/>
        </p:nvSpPr>
        <p:spPr>
          <a:xfrm>
            <a:off x="404664" y="7164288"/>
            <a:ext cx="6120680" cy="1549360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 безвозмездным поступлениям произошло увеличение на 36 360,1 тыс. руб., или на 2,8%. </a:t>
            </a:r>
          </a:p>
          <a:p>
            <a:pPr algn="ctr"/>
            <a:endParaRPr lang="ru-RU" sz="1700" dirty="0" smtClean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7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целом рост доходов составил 101 004,1 тыс. руб., </a:t>
            </a:r>
          </a:p>
          <a:p>
            <a:pPr algn="ctr"/>
            <a:r>
              <a:rPr lang="ru-RU" sz="17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или на 7,1%.</a:t>
            </a:r>
            <a:endParaRPr lang="ru-RU" sz="17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32656" y="323529"/>
            <a:ext cx="6192688" cy="4052173"/>
          </a:xfrm>
          <a:prstGeom prst="roundRect">
            <a:avLst/>
          </a:prstGeom>
          <a:solidFill>
            <a:srgbClr val="EFEBDD"/>
          </a:solidFill>
        </p:spPr>
        <p:txBody>
          <a:bodyPr wrap="square">
            <a:spAutoFit/>
          </a:bodyPr>
          <a:lstStyle/>
          <a:p>
            <a:r>
              <a:rPr lang="ru-RU" sz="145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БЕЗВОЗМЕЗДНЫЕ ПОСТУПЛЕНИЯ</a:t>
            </a:r>
          </a:p>
          <a:p>
            <a:pPr algn="just"/>
            <a:r>
              <a:rPr lang="ru-RU" sz="145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включают в себя межбюджетные трансферты, а также безвозмездные поступления от физических и юридических лиц .</a:t>
            </a:r>
          </a:p>
          <a:p>
            <a:r>
              <a:rPr lang="ru-RU" sz="145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МЕЖБЮДЖЕТНЫЕ ТРАНСФЕРТЫ</a:t>
            </a:r>
          </a:p>
          <a:p>
            <a:pPr algn="just"/>
            <a:r>
              <a:rPr lang="ru-RU" sz="145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средства, предоставляемые одним бюджетом бюджетной системы Российской Федерации другому бюджету бюджетной системы Российской Федерации (включают в себя субсидии, субвенции, дотации и иные межбюджетные трансферты).</a:t>
            </a:r>
          </a:p>
          <a:p>
            <a:r>
              <a:rPr lang="ru-RU" sz="145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СУБВЕНЦИИ МЕСТНЫМ БЮДЖЕТАМ</a:t>
            </a:r>
          </a:p>
          <a:p>
            <a:pPr algn="just"/>
            <a:r>
              <a:rPr lang="ru-RU" sz="145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межбюджетные трансферты, предоставляемые на осуществление отдельных государственных полномочий.</a:t>
            </a:r>
          </a:p>
          <a:p>
            <a:r>
              <a:rPr lang="ru-RU" sz="145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СУБСИДИИ МЕСТНЫМ БЮДЖЕТАМ</a:t>
            </a:r>
          </a:p>
          <a:p>
            <a:pPr algn="just"/>
            <a:r>
              <a:rPr lang="ru-RU" sz="145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межбюджетные трансферты, предоставляемые на реализацию полномочий органов местного самоуправления по решению вопросов местного значения на условиях долевого финансирования.</a:t>
            </a:r>
            <a:endParaRPr lang="ru-RU" sz="145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8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2656" y="2627784"/>
            <a:ext cx="6192688" cy="1800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14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x-none" sz="1400" b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Исполнение районного бюджета</a:t>
            </a:r>
            <a:r>
              <a:rPr lang="ru-RU" sz="14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о</a:t>
            </a:r>
            <a:r>
              <a:rPr lang="x-none" sz="1400" b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существлялось </a:t>
            </a:r>
            <a:r>
              <a:rPr lang="ru-RU" sz="1400" b="1" dirty="0" err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x-none" sz="1400" b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осредством </a:t>
            </a:r>
            <a:r>
              <a:rPr lang="ru-RU" sz="14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14 </a:t>
            </a:r>
            <a:r>
              <a:rPr lang="x-none" sz="1400" b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муниципальных программ и непрограммных расходов</a:t>
            </a:r>
            <a:r>
              <a:rPr lang="ru-RU" sz="14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Всего израсходовано 1 513,6 млн. рублей.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endParaRPr lang="ru-RU" sz="600" dirty="0" smtClean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 финансирование муниципальных программ направлено</a:t>
            </a:r>
            <a:br>
              <a:rPr lang="ru-RU" sz="14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1 505,5 млн. руб., что составляет 99,5% общих расходов бюджета. Непрограммные расходы составили  8,1 млн.руб. это 0,5% от районного бюджета.</a:t>
            </a:r>
          </a:p>
        </p:txBody>
      </p:sp>
      <p:pic>
        <p:nvPicPr>
          <p:cNvPr id="4" name="Содержимое 3" descr="ГЕРБ НОВ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21288" y="251521"/>
            <a:ext cx="648072" cy="805646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/>
        </p:nvGraphicFramePr>
        <p:xfrm>
          <a:off x="332656" y="4499992"/>
          <a:ext cx="20339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2420888" y="4499992"/>
          <a:ext cx="410445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Прямоугольник с двумя вырезанными соседними углами 7"/>
          <p:cNvSpPr/>
          <p:nvPr/>
        </p:nvSpPr>
        <p:spPr>
          <a:xfrm>
            <a:off x="332656" y="1115616"/>
            <a:ext cx="6192688" cy="1438632"/>
          </a:xfrm>
          <a:prstGeom prst="snip2SameRect">
            <a:avLst/>
          </a:prstGeom>
          <a:solidFill>
            <a:srgbClr val="EFEBDD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16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Расходы районного бюджета имеют выраженную социальную направленность – доля расходов на социальную сферу (образование, культура, физическая культура и спорт, социальная политика и пр.) </a:t>
            </a:r>
            <a:r>
              <a:rPr lang="x-none" sz="160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составил</a:t>
            </a:r>
            <a:r>
              <a:rPr lang="ru-RU" sz="16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x-none" sz="160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 2025 году 67,3% </a:t>
            </a:r>
            <a:r>
              <a:rPr lang="x-none" sz="160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16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1 018,7 </a:t>
            </a:r>
            <a:r>
              <a:rPr lang="ru-RU" sz="1600" dirty="0" err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млн</a:t>
            </a:r>
            <a:r>
              <a:rPr lang="x-none" sz="160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.руб.</a:t>
            </a:r>
            <a:endParaRPr lang="ru-RU" sz="1600" dirty="0" smtClean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8640" y="251520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ИСПОЛНЕНИЕ РАСХОДОВ РАЙОННОГО БЮДЖЕТА</a:t>
            </a:r>
          </a:p>
        </p:txBody>
      </p:sp>
      <p:pic>
        <p:nvPicPr>
          <p:cNvPr id="12" name="Picture 4" descr="На самом деле затраты на продукт (в сумме прямых материальных затрат, затра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648" y="7308304"/>
            <a:ext cx="2304256" cy="15908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09784" y="8778240"/>
            <a:ext cx="348216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9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32656" y="1043608"/>
            <a:ext cx="6264696" cy="2016224"/>
          </a:xfrm>
          <a:prstGeom prst="round2DiagRect">
            <a:avLst/>
          </a:prstGeom>
          <a:solidFill>
            <a:srgbClr val="EFEBD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Расходы за 2025 год сложились в сумме 1 513 598,5 тыс. руб. (93,1% от плана). </a:t>
            </a:r>
            <a:r>
              <a:rPr lang="ru-RU" sz="1400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Увеличение расходов районного бюджета по сравнению с 2024 годом на 99 229,5 тыс. руб</a:t>
            </a:r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. направлено на выполнение контрактных обязательств бюджетополучателей, своевременную выплату заработной платы в муниципальной бюджетной сфере, выполнение публичных обязательств районного муниципального образования и задач муниципальных программ. </a:t>
            </a:r>
            <a:endParaRPr lang="ru-RU" sz="1400" dirty="0"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32655" y="3347865"/>
          <a:ext cx="6264696" cy="4401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3672"/>
                <a:gridCol w="1096322"/>
                <a:gridCol w="1044116"/>
                <a:gridCol w="950507"/>
                <a:gridCol w="720079"/>
              </a:tblGrid>
              <a:tr h="53419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Направление расходов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 2024 года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 2025 года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Рост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роста (%)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39087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Заработная плата и начисления на неё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874 967,8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965 475,8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90508,0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110,3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29320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Коммунальные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услуги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34 087,3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47 620,5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13 533,2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139,7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29320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Пенсии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6 355,0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7 114,5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759,5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112,0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29320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Медосмотр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3 618,6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3 543,1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-75,5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97,9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4337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Капитальные,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текущие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ремонты, капитальные вложения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188 200,0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170 800,0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-17 400,0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90,8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433787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Выравнивание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бюджетной обеспеченности поселений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188 465,6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113 520,4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-74 945,2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60,2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6775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Иные МБТ сельским поселениям на осуществление части полномочий по решению вопросов местного значения</a:t>
                      </a: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194 435,3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194435,3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29478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Иные расходы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118674,7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11 088,9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-107 585,8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Меньше в 10,7 раз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387873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Итого: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1 414 369,0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1 513 598,5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99 229,5</a:t>
                      </a:r>
                      <a:endParaRPr lang="ru-RU" sz="1100" b="1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/>
                        </a:rPr>
                        <a:t>107,0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661248" y="3059832"/>
            <a:ext cx="995785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(тыс.руб.)</a:t>
            </a:r>
            <a:endParaRPr lang="ru-RU" sz="14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8680" y="251520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НАПРАВЛЕННОСТЬ РАСХОДОВ РАЙОННОГО БЮДЖЕТА</a:t>
            </a:r>
          </a:p>
        </p:txBody>
      </p:sp>
      <p:pic>
        <p:nvPicPr>
          <p:cNvPr id="3481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0848" y="7812360"/>
            <a:ext cx="2736304" cy="1105623"/>
          </a:xfrm>
          <a:prstGeom prst="rect">
            <a:avLst/>
          </a:prstGeom>
          <a:noFill/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10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32656" y="1367933"/>
            <a:ext cx="6192688" cy="2169825"/>
          </a:xfrm>
          <a:prstGeom prst="wedgeRectCallout">
            <a:avLst>
              <a:gd name="adj1" fmla="val 5330"/>
              <a:gd name="adj2" fmla="val 67513"/>
            </a:avLst>
          </a:prstGeom>
          <a:solidFill>
            <a:srgbClr val="898771"/>
          </a:solidFill>
          <a:ln>
            <a:solidFill>
              <a:schemeClr val="accent3">
                <a:lumMod val="10000"/>
              </a:schemeClr>
            </a:solidFill>
            <a:prstDash val="lgDash"/>
            <a:headEnd/>
            <a:tailEnd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условиях финансовых ограничений исполнение районного бюджета было направлено, в первую очередь, на исполнение расходов по приоритетным направлениям: выплата заработной платы и начислений на нее, оплата коммунальных услуг, выплата пенсий за выслугу лет муниципальным служащим. </a:t>
            </a: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FF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Самыми емкими расходами является заработная плата и начисления на заработную плату. Удельный вес данных расходов занимает 63,8 % или  965,5 млн.руб. (в 2024 г. – 62% или  877 млн.руб.).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2656" y="179512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СТРУКТУРА РАСХОДОВ РАЙОННОГО БЮДЖЕТА ПО ОСНОВНЫМ НАПРАВЛЕНИЯМ В 2025 ГОДУ, млн.рублей.</a:t>
            </a:r>
          </a:p>
        </p:txBody>
      </p:sp>
      <p:pic>
        <p:nvPicPr>
          <p:cNvPr id="77" name="Google Shape;330;p19"/>
          <p:cNvPicPr preferRelativeResize="0"/>
          <p:nvPr/>
        </p:nvPicPr>
        <p:blipFill rotWithShape="1">
          <a:blip r:embed="rId3" cstate="print">
            <a:alphaModFix/>
          </a:blip>
          <a:srcRect l="14442" b="30405"/>
          <a:stretch/>
        </p:blipFill>
        <p:spPr>
          <a:xfrm>
            <a:off x="0" y="7380312"/>
            <a:ext cx="2060848" cy="176368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Диаграмма 9"/>
          <p:cNvGraphicFramePr/>
          <p:nvPr/>
        </p:nvGraphicFramePr>
        <p:xfrm>
          <a:off x="0" y="4067944"/>
          <a:ext cx="652534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1" name="Picture 8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332049">
            <a:off x="2505024" y="7143737"/>
            <a:ext cx="2562065" cy="942596"/>
          </a:xfrm>
          <a:prstGeom prst="rect">
            <a:avLst/>
          </a:prstGeom>
          <a:noFill/>
          <a:scene3d>
            <a:camera prst="orthographicFront">
              <a:rot lat="0" lon="12000000" rev="0"/>
            </a:camera>
            <a:lightRig rig="threePt" dir="t"/>
          </a:scene3d>
        </p:spPr>
      </p:pic>
      <p:pic>
        <p:nvPicPr>
          <p:cNvPr id="33794" name="Picture 2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5144" y="3851920"/>
            <a:ext cx="1872208" cy="1248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11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2999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648" y="971600"/>
            <a:ext cx="6336704" cy="1080120"/>
          </a:xfrm>
          <a:prstGeom prst="roundRect">
            <a:avLst/>
          </a:prstGeom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just"/>
            <a:r>
              <a:rPr lang="ru-RU" sz="1400" b="1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Разделы и подразделы</a:t>
            </a:r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отражают направление финансовых ресурсов на выполнение основных функций государства или органов местного самоуправления. </a:t>
            </a:r>
            <a:r>
              <a:rPr lang="ru-RU" sz="1400" b="1" dirty="0" smtClean="0">
                <a:solidFill>
                  <a:srgbClr val="FF0000"/>
                </a:solidFill>
                <a:effectLst/>
                <a:latin typeface="Arial" pitchFamily="34" charset="0"/>
                <a:ea typeface="Times New Roman"/>
                <a:cs typeface="Arial" pitchFamily="34" charset="0"/>
              </a:rPr>
              <a:t>Информация об исполнении расходов районного бюджета в разрезе отраслей представлена в следующей таблице:</a:t>
            </a:r>
            <a:endParaRPr lang="ru-RU" sz="1400" b="1" dirty="0"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0648" y="2339749"/>
          <a:ext cx="6336703" cy="4986217"/>
        </p:xfrm>
        <a:graphic>
          <a:graphicData uri="http://schemas.openxmlformats.org/drawingml/2006/table">
            <a:tbl>
              <a:tblPr firstRow="1" lastRow="1" bandRow="1">
                <a:tableStyleId>{C083E6E3-FA7D-4D7B-A595-EF9225AFEA82}</a:tableStyleId>
              </a:tblPr>
              <a:tblGrid>
                <a:gridCol w="2498122"/>
                <a:gridCol w="886254"/>
                <a:gridCol w="864096"/>
                <a:gridCol w="936104"/>
                <a:gridCol w="1152127"/>
              </a:tblGrid>
              <a:tr h="5698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 2024 года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 2025 года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Темп роста %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Доля 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 общих расходах 2025 года, %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</a:tr>
              <a:tr h="253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Общегосударственные вопросы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120 </a:t>
                      </a: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348,6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149 149,1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123,9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9,9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5061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8 326,3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9 989,3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120,0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0,7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340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Национальная экономика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15 252,2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6 361,9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Меньше в 2,4 раз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0,4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340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Жилищно-коммунальное хозяйство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38 839,0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4 894,4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Меньше в 20,2 раз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0,3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340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Охрана окружающей среды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1 118,7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14 201,5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Больше в 12,7 раз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0,9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253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897 </a:t>
                      </a: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788,3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922 638,7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102,8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61,0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253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Культура, кинематография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35 308,2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39 925,1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113,1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2,6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253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Социальная политика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14 780,0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17 427,3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117,9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1,2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3403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Физическая культура и спорт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89 420,5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38 722,8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Меньше в 2,3 раза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2,6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253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Средства массовой информации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2 600,1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2 332,7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89,7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0,1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5061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Обслуживание государственного (муниципального) долга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-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5061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Межбюджетные трансферты общего характера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190 583,8</a:t>
                      </a: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307 955,7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Больше в 1,6 раз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20,3</a:t>
                      </a:r>
                      <a:endParaRPr lang="ru-RU" sz="1100" b="0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  <a:tr h="253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1 414 369,0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513 598,5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2E2200"/>
                          </a:solidFill>
                          <a:latin typeface="Arial"/>
                        </a:rPr>
                        <a:t>107,0</a:t>
                      </a:r>
                      <a:endParaRPr lang="ru-RU" sz="1100" b="1" i="0" u="none" strike="noStrike" dirty="0">
                        <a:solidFill>
                          <a:srgbClr val="2E22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2E2200"/>
                          </a:solidFill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89240" y="1979712"/>
            <a:ext cx="1008112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Тыс. руб.</a:t>
            </a:r>
            <a:endParaRPr lang="ru-RU" sz="14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260648" y="7524328"/>
            <a:ext cx="6336704" cy="1225868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Традиционно в расходах бюджета Усть-Удинского района наибольшую долю занимают расходы по разделу «Образование» (61,0% от общего объема расходов на 2025 год). Так же значительный объем расходов предусмотрен по разделу «Межбюджетные трансферты бюджетам субъектов Российской Федерации и муниципальных образований общего характера» (20,3%), а также по разделу «Общегосударственные вопросы» (9,9%), 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«Физическая культура и спорта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» и «Культура 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и кинематография» 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ea typeface="Times New Roman"/>
                <a:cs typeface="Arial" pitchFamily="34" charset="0"/>
              </a:rPr>
              <a:t>по 2,6%.</a:t>
            </a:r>
            <a:endParaRPr lang="ru-RU" sz="11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251520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РАСХОДЫ РАЙОННОГО БЮДЖЕТА ПО РАЗДЕЛАМ, ПОДРАЗДЕЛАМ БЮДЖЕТНОЙ КЛАССИФИКАЦИИ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12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32656" y="971600"/>
            <a:ext cx="6264696" cy="200906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3">
                    <a:lumMod val="10000"/>
                  </a:schemeClr>
                </a:solidFill>
                <a:latin typeface="Calibri" pitchFamily="34" charset="0"/>
                <a:cs typeface="Calibri" pitchFamily="34" charset="0"/>
              </a:rPr>
              <a:t>          К инвестиционным расходам районного бюджета относятся средства на проектирование, строительство, реконструкцию объектов капитального строительства, приобретение объектов недвижимого имущества, в том числе путем предоставления субсидий на осуществление капитальных вложений. Созданные (приобретенные) объекты закрепляются за муниципальными учреждениями, либо включаются в состав муниципальной казны. </a:t>
            </a:r>
            <a:endParaRPr lang="ru-RU" sz="1600" dirty="0">
              <a:solidFill>
                <a:schemeClr val="accent3">
                  <a:lumMod val="1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88640" y="3059832"/>
          <a:ext cx="342900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ая прямоугольная выноска 8"/>
          <p:cNvSpPr/>
          <p:nvPr/>
        </p:nvSpPr>
        <p:spPr>
          <a:xfrm>
            <a:off x="3573016" y="3131840"/>
            <a:ext cx="2996952" cy="2758202"/>
          </a:xfrm>
          <a:prstGeom prst="wedgeRoundRectCallout">
            <a:avLst>
              <a:gd name="adj1" fmla="val -50981"/>
              <a:gd name="adj2" fmla="val 61316"/>
              <a:gd name="adj3" fmla="val 16667"/>
            </a:avLst>
          </a:prstGeom>
          <a:solidFill>
            <a:srgbClr val="EFEBDD"/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Расходы инвестиционного характера в 2025 году составили 170,8 млн.руб., из них большая часть (139,17 млн. руб. или 81,5%) за счет целевых безвозмездных поступлений из областного бюджета. Так за 2025 год на 1 рубль затраченных средств из районного бюджета за счет софинансирования привлечено средств федерального и областного бюджета в сумме 6,6 рублей.</a:t>
            </a:r>
            <a:endParaRPr lang="ru-RU" sz="12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8680" y="251520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ИНВЕСТИЦИОННЫЕ РАСХОДЫ БЮДЖЕТА </a:t>
            </a:r>
            <a:b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УСТЬ-УДИНСКОГО РАЙОНА В 2025 ГОДУ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6992" y="6156176"/>
            <a:ext cx="3219061" cy="2555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13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32656" y="812049"/>
            <a:ext cx="6192688" cy="1785104"/>
          </a:xfrm>
          <a:prstGeom prst="rect">
            <a:avLst/>
          </a:prstGeom>
          <a:solidFill>
            <a:srgbClr val="EFEBDD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numCol="2" spcCol="180000" anchor="ctr">
            <a:spAutoFit/>
          </a:bodyPr>
          <a:lstStyle/>
          <a:p>
            <a:pPr algn="just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 Одной из задач социальной политики Усть-Удинского района является оказание поддержки наиболее социально уязвимым слоям населения: это прежде всего дети и граждане пожилого возраста, инвалиды, молодые специалисты и молодые семьи, малоимущие и граждане, попавшие в трудную жизненную ситуацию, и др. </a:t>
            </a:r>
          </a:p>
          <a:p>
            <a:pPr algn="just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 Кроме того, за счет средств районного бюджета поощряются отдельные категории граждан, проявившие особые успехи в учебе, спорте, творческой деятельности, а также оказывается поддержка общественным объединениям. Всего на поддержку граждан в 2025 году направлено 23 874,8 тыс.рублей (</a:t>
            </a:r>
            <a:r>
              <a:rPr lang="en-US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335</a:t>
            </a:r>
            <a:r>
              <a:rPr lang="en-US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получателей). В таблице ниже представлены виды поддержки населению Усть-Удинского района, предоставляемые из районного бюджета (тыс. руб.)</a:t>
            </a:r>
            <a:endParaRPr lang="ru-RU" sz="11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32656" y="2771800"/>
          <a:ext cx="6192688" cy="576063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979110"/>
                <a:gridCol w="653429"/>
                <a:gridCol w="560149"/>
              </a:tblGrid>
              <a:tr h="616924">
                <a:tc>
                  <a:txBody>
                    <a:bodyPr/>
                    <a:lstStyle/>
                    <a:p>
                      <a:pPr marL="0"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Категория/Вид поддержки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 2025</a:t>
                      </a:r>
                    </a:p>
                    <a:p>
                      <a:pPr algn="ctr"/>
                      <a:r>
                        <a:rPr lang="ru-RU" sz="9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Тыс.руб.</a:t>
                      </a:r>
                      <a:endParaRPr lang="ru-RU" sz="9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Кол-во </a:t>
                      </a:r>
                      <a:r>
                        <a:rPr lang="ru-RU" sz="900" b="1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получ-ей</a:t>
                      </a:r>
                      <a:endParaRPr lang="ru-RU" sz="9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98696">
                <a:tc gridSpan="2">
                  <a:txBody>
                    <a:bodyPr/>
                    <a:lstStyle/>
                    <a:p>
                      <a:pPr marL="0" algn="ctr"/>
                      <a:r>
                        <a:rPr lang="ru-RU" sz="10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Молодые специалисты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415444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Предоставление </a:t>
                      </a:r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единовременной 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материальной выплаты специалистам, прибывшим для работы в социальной сфере Усть-Удинского района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250,0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98696">
                <a:tc gridSpan="2">
                  <a:txBody>
                    <a:bodyPr/>
                    <a:lstStyle/>
                    <a:p>
                      <a:pPr marL="0" algn="ctr"/>
                      <a:r>
                        <a:rPr lang="ru-RU" sz="10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Спортсмены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98696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Поддержка 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одаренных спортсменов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9,0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98696">
                <a:tc gridSpan="2">
                  <a:txBody>
                    <a:bodyPr/>
                    <a:lstStyle/>
                    <a:p>
                      <a:pPr marL="0" algn="ctr"/>
                      <a:r>
                        <a:rPr lang="ru-RU" sz="10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Дети, учащиеся образовательных организаций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415444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бесплатного двухразового питания детей-инвалидов в муниципальных общеобразовательных </a:t>
                      </a:r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организациях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370,1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507764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Осуществление 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отдельных областных государственных полномочий по предоставлению мер социальной поддержки многодетным и малоимущим </a:t>
                      </a:r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семьям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9230,9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475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6305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бесплатным двухразовым питанием обучающихся с ограниченными возможностями здоровья в муниципальных общеобразовательных организациях в Иркутской области</a:t>
                      </a:r>
                      <a:endParaRPr lang="ru-RU" sz="1000" b="0" i="0" u="none" strike="noStrike" dirty="0" smtClean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2313,1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120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507764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обеспечения бесплатным питанием обучающихся </a:t>
                      </a:r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1-4 классов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11624,1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704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507764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бесплатным питанием обучающихся, пребывающих на полном государственном обеспечении в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организациях социального обслуживания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20,1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98696">
                <a:tc gridSpan="2">
                  <a:txBody>
                    <a:bodyPr/>
                    <a:lstStyle/>
                    <a:p>
                      <a:pPr marL="0" algn="ctr"/>
                      <a:r>
                        <a:rPr lang="ru-RU" sz="10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Иные, </a:t>
                      </a:r>
                      <a:r>
                        <a:rPr lang="ru-RU" sz="10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отдельные категории граждан</a:t>
                      </a: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2737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Оказание помощи гражданам,</a:t>
                      </a:r>
                      <a:r>
                        <a:rPr lang="ru-RU" sz="1000" u="none" strike="noStrike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оказавшимся в сложной жизненной ситуации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24,0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2737">
                <a:tc>
                  <a:txBody>
                    <a:bodyPr/>
                    <a:lstStyle/>
                    <a:p>
                      <a:pPr marL="0" algn="l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Установка АПИ семьям, находящимся в социально опасном положении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144" marR="7144" marT="1270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0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60960" marB="6096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48680" y="32352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РАСХОДЫ ПО ЦЕЛЕВЫМ ГРУППАМ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339890" y="8778240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14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2464516"/>
          <a:ext cx="6336706" cy="3966184"/>
        </p:xfrm>
        <a:graphic>
          <a:graphicData uri="http://schemas.openxmlformats.org/drawingml/2006/table">
            <a:tbl>
              <a:tblPr firstRow="1" lastRow="1" bandRow="1">
                <a:tableStyleId>{69C7853C-536D-4A76-A0AE-DD22124D55A5}</a:tableStyleId>
              </a:tblPr>
              <a:tblGrid>
                <a:gridCol w="259702"/>
                <a:gridCol w="3988771"/>
                <a:gridCol w="716311"/>
                <a:gridCol w="651841"/>
                <a:gridCol w="720081"/>
              </a:tblGrid>
              <a:tr h="181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№, </a:t>
                      </a:r>
                      <a:r>
                        <a:rPr lang="ru-RU" sz="1000" u="none" strike="noStrike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000" u="none" strike="noStrike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мероприятия 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 2025 год, тыс. руб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9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областной бюджет </a:t>
                      </a:r>
                      <a:endParaRPr lang="ru-RU" sz="1000" b="1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местный бюджет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Благоустройство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общественного пространства (устройство тротуарных дорожек для прогулок и катания на роликах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)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Благоустройство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парка в п. Усть-Уда (строительство велосипедных дорожек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)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5511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Благоустройство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территории МБУК «МРДК Усть-Удинского района» - создание инфраструктуры для организации и проведения культурно-массовых мероприятий на территории </a:t>
                      </a:r>
                      <a:r>
                        <a:rPr lang="ru-RU" sz="1000" b="0" i="0" u="none" strike="noStrike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межпоселенческого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 районного дома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культуры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250,0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Культурное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пространство: «Штрихи к портрету Валентина Распутина. Второй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этап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250,0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668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Мой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школьный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двор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0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Приобретение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и установка научной детской площадки «</a:t>
                      </a:r>
                      <a:r>
                        <a:rPr lang="ru-RU" sz="1000" b="0" i="0" u="none" strike="noStrike" dirty="0" err="1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Наукоград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»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Оснащение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материально-технической базы для проведения и участия в военно-спортивной игре «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Зарница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Создание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единой информационной среды в учреждениях дошкольного образования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района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0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Современный </a:t>
                      </a:r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спортивный инвентарь для проведения семейных эстафет и веселых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стартов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 Cyr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latin typeface="Arial Cyr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248,0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244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546" marR="3546" marT="6304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20 236,0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18 000,0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2 236,0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14" name="Прямоугольник с одним скругленным углом 13"/>
          <p:cNvSpPr/>
          <p:nvPr/>
        </p:nvSpPr>
        <p:spPr>
          <a:xfrm>
            <a:off x="260648" y="755576"/>
            <a:ext cx="6336704" cy="1615827"/>
          </a:xfrm>
          <a:prstGeom prst="round1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  Инициативное  </a:t>
            </a:r>
            <a:r>
              <a:rPr lang="ru-RU" sz="1100" b="1" dirty="0" err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бюджетирование</a:t>
            </a:r>
            <a:r>
              <a:rPr lang="ru-RU" sz="11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представляет собой  сферу  государственного  и муниципального   регулирования   участия   населения  в  определении  и  выборе  проектов, финансируемых за  счет средств соответствующих бюджетов. Практики инициативного </a:t>
            </a:r>
            <a:r>
              <a:rPr lang="ru-RU" sz="1100" b="1" dirty="0" err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бюджетирования</a:t>
            </a:r>
            <a:r>
              <a:rPr lang="ru-RU" sz="11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могут быть разными, но все они нацелены на вовлечение граждан в бюджетный процесс. </a:t>
            </a:r>
          </a:p>
          <a:p>
            <a:pPr algn="just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     Участие жителей в определении приоритетных для района проектов обеспечивается путем разработки инициативных проектов. В районном бюджете Усть-Удинского района реализовано в 2025 году девять мероприятий в рамках реализации инициативных проектов «Есть Решение».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48680" y="32352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ИНИЦИАТИВНОЕ БЮДЖЕТИРОВАНИЕ В 2025 ГОДУ</a:t>
            </a:r>
          </a:p>
        </p:txBody>
      </p:sp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3" cstate="print"/>
          <a:srcRect t="7219" b="38638"/>
          <a:stretch>
            <a:fillRect/>
          </a:stretch>
        </p:blipFill>
        <p:spPr bwMode="auto">
          <a:xfrm>
            <a:off x="260648" y="6516216"/>
            <a:ext cx="3600400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FIN\Downloads\20250912_155444.jpg"/>
          <p:cNvPicPr>
            <a:picLocks noChangeAspect="1" noChangeArrowheads="1"/>
          </p:cNvPicPr>
          <p:nvPr/>
        </p:nvPicPr>
        <p:blipFill>
          <a:blip r:embed="rId4" cstate="print"/>
          <a:srcRect l="21511" b="21405"/>
          <a:stretch>
            <a:fillRect/>
          </a:stretch>
        </p:blipFill>
        <p:spPr bwMode="auto">
          <a:xfrm>
            <a:off x="3789040" y="6516215"/>
            <a:ext cx="2808312" cy="2109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648" y="7668344"/>
            <a:ext cx="1800200" cy="1350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0848" y="7596336"/>
            <a:ext cx="1739363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15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60648" y="702768"/>
            <a:ext cx="6381328" cy="255389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Жители района могут принять непосредственное участие в выборе общественных пространств, подлежащих благоустройству, общественном обсуждении или разработке проектов. </a:t>
            </a:r>
          </a:p>
          <a:p>
            <a:pPr algn="just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    Усть-Удинский район активно участвует в реализации регионального проекта «Народные инициативы». Жители района могут самостоятельно предложить свои проекты или выбрать заинтересовавшие их проекты путем голосования. Набравшие наибольшее количество голосов проекты рассматриваются на заседаниях Думы Усть-Удинского муниципального округа. Проекты-победители реализуются за счет средств областного и местного бюджетов.  </a:t>
            </a:r>
          </a:p>
          <a:p>
            <a:pPr algn="just"/>
            <a:r>
              <a:rPr lang="ru-RU" sz="12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 2025 году на реализацию «Народных инициатив» направлено 5258,9 тыс. рублей, из них региональные средства 4943,3 тыс. рублей, а средства районного бюджета 315,6 тыс. рублей.</a:t>
            </a:r>
            <a:endParaRPr lang="ru-RU" sz="1200" dirty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0648" y="3361219"/>
          <a:ext cx="5112568" cy="5616623"/>
        </p:xfrm>
        <a:graphic>
          <a:graphicData uri="http://schemas.openxmlformats.org/drawingml/2006/table">
            <a:tbl>
              <a:tblPr firstRow="1" lastRow="1" bandRow="1">
                <a:tableStyleId>{775DCB02-9BB8-47FD-8907-85C794F793BA}</a:tableStyleId>
              </a:tblPr>
              <a:tblGrid>
                <a:gridCol w="4170779"/>
                <a:gridCol w="941789"/>
              </a:tblGrid>
              <a:tr h="466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</a:rPr>
                        <a:t>НАИМЕНОВАНИЕ МЕРОПРИЯТИЯ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</a:rPr>
                        <a:t>Факт 2025 год. Тыс.руб.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4884">
                <a:tc>
                  <a:txBody>
                    <a:bodyPr/>
                    <a:lstStyle/>
                    <a:p>
                      <a:pPr marL="72000"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автомобиля с последующей передачей его администрации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Балаганкинского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муниципального образования для организации перевозок пассажиров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1 562,7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24611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мебели и оборудования для актового зала МКОУ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Светлолобовская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средняя общеобразовательная школа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5468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Устройство ограждения территории МКДОУ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Ново-Удинский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детский сад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952,1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2366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оборудования для столовой МКОУ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Юголукская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средняя общеобразовательная школа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200,0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9649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костюмов для коллектива народного ансамбля  песни и танцев «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Славиния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» МБУК "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Межпоселенческий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Районный Дом Культуры Усть-Удинского района"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24611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Текущий ремонт здания МБУК "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Межпоселенческая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центральная библиотека Усть-Удинского района им. В.Г. Распутина"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434,1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24611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музыкального оборудования и комплектующих к ним МБУДО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Усть-Удинская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районная детская школа искусств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5272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оборудования для выставочного зала МБУК «Усть-Удинский районный краеведческий музей»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24611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и установка комплекса аппаратуры и средств оповещения населения по гражданской обороне в с.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Светлолобово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, ул.Совхозная, д. 2А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7759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000" b="1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0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Всего:</a:t>
                      </a:r>
                      <a:endParaRPr lang="ru-RU" sz="10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5258,9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48680" y="32352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НАРОДНЫЕ ИНИЦИАТИВЫ В 2025 ГОДУ</a:t>
            </a:r>
          </a:p>
        </p:txBody>
      </p:sp>
      <p:pic>
        <p:nvPicPr>
          <p:cNvPr id="29698" name="Picture 2" descr="https://vki4.okcdn.ru/i?r=B1JAm_VFBkioSGBqh1Lpq9Q6DmTKdTciy-6qeOoQiJFl7yqCjuEpn_cfQAm_dOj2gX-IWGLs33CGuWjguzjC1v8cQZ08pBhzvBltvVwV1xRE0GkAAAAp"/>
          <p:cNvPicPr>
            <a:picLocks noChangeAspect="1" noChangeArrowheads="1"/>
          </p:cNvPicPr>
          <p:nvPr/>
        </p:nvPicPr>
        <p:blipFill>
          <a:blip r:embed="rId3" cstate="print"/>
          <a:srcRect l="15891" r="17727"/>
          <a:stretch>
            <a:fillRect/>
          </a:stretch>
        </p:blipFill>
        <p:spPr bwMode="auto">
          <a:xfrm>
            <a:off x="5517232" y="3419872"/>
            <a:ext cx="1234444" cy="1080120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45224" y="4572000"/>
            <a:ext cx="1277888" cy="1277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92"/>
          <a:stretch>
            <a:fillRect/>
          </a:stretch>
        </p:blipFill>
        <p:spPr>
          <a:xfrm>
            <a:off x="5373216" y="5868144"/>
            <a:ext cx="1484784" cy="1494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8784" y="7380312"/>
            <a:ext cx="1509216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16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0648" y="1763688"/>
            <a:ext cx="6336704" cy="1296144"/>
          </a:xfrm>
          <a:prstGeom prst="rect">
            <a:avLst/>
          </a:prstGeom>
          <a:solidFill>
            <a:srgbClr val="EFEBDD"/>
          </a:solidFill>
          <a:ln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numCol="2" spcCol="180000">
            <a:spAutoFit/>
          </a:bodyPr>
          <a:lstStyle/>
          <a:p>
            <a:pPr indent="457200" algn="just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Бюджет района сформирован в «программном» формате.</a:t>
            </a:r>
          </a:p>
          <a:p>
            <a:pPr indent="457200" algn="just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 </a:t>
            </a:r>
            <a:r>
              <a:rPr lang="ru-RU" sz="1100" dirty="0" err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предста-вляет</a:t>
            </a:r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собой документ стратегического планирования,  содержащий комплекс мероприятий, взаимоувязанных по задачам, срокам осуществления, исполнителям и ресурсам, обеспечивающим наиболее эффективное достижение целей и решение задач социально экономического развития районного муниципального образования.</a:t>
            </a:r>
          </a:p>
          <a:p>
            <a:pPr indent="457200" algn="just"/>
            <a:r>
              <a:rPr lang="ru-RU" sz="11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 районе разработано 16 муниципальных программ (Из них финансировалось в 2025 году 14). </a:t>
            </a:r>
            <a:endParaRPr lang="ru-RU" sz="1100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0648" y="8100392"/>
            <a:ext cx="6264696" cy="9002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ПРОГРАММНЫЙ БЮДЖЕТ </a:t>
            </a:r>
          </a:p>
          <a:p>
            <a:pPr algn="just"/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отличается от традиционного тем, что все или почти все расходы включены в программы и каждая программа своей целью прямо увязана с тем или иным стратегическим итогом деятельности ответственного исполнителя (структурного подразделения или отдела администрации района).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0648" y="7092280"/>
            <a:ext cx="6336704" cy="10156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ПРОГРАММНОЕ БЮДЖЕТИРОВАНИЕ </a:t>
            </a:r>
          </a:p>
          <a:p>
            <a:pPr algn="just"/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представляет собой методологию планирования, исполнения и контроля за исполнением бюджета, обеспечивающую взаимосвязь процесса распределения муниципальных расходов с результатами от реализации программ, разрабатываемых на основе стратегических целей, с учетом приоритетов бюджетной политики, общественной значимости ожидаемых и конечных результатов использования бюджетных средств.</a:t>
            </a:r>
            <a:endParaRPr lang="ru-RU" sz="1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8640" y="323528"/>
            <a:ext cx="6480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РАСХОДЫ БЮДЖЕТА УСТЬ-УДИНСКОГО РАЙОНА ПО ЦЕЛЕВЫМ СТАТЬЯМ (МУНИЦИПАЛЬНЫМ ПРОГРАММАМ И НЕПРОГРАММНЫМ НАПРАВЛЕНИЯМ ДЕЯТЕЛЬНОСТИ) КЛАССИФИКАЦИИ РАСХОДОВ БЮДЖЕТОВ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60648" y="3131840"/>
          <a:ext cx="63367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17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188640" y="1043608"/>
          <a:ext cx="6480720" cy="7814056"/>
        </p:xfrm>
        <a:graphic>
          <a:graphicData uri="http://schemas.openxmlformats.org/drawingml/2006/table">
            <a:tbl>
              <a:tblPr/>
              <a:tblGrid>
                <a:gridCol w="873805"/>
                <a:gridCol w="988471"/>
                <a:gridCol w="2160240"/>
                <a:gridCol w="2458204"/>
              </a:tblGrid>
              <a:tr h="2696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Стратегическая цель</a:t>
                      </a:r>
                    </a:p>
                  </a:txBody>
                  <a:tcPr marL="3031" marR="3031" marT="30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Стратегическая задача</a:t>
                      </a:r>
                    </a:p>
                  </a:txBody>
                  <a:tcPr marL="3031" marR="3031" marT="30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Тактическая цель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Муниципальная программа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618423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ПОВЫШЕНИЕ УРОВНЯ И КАЧЕСТВА ЖИЗНИ НАСЕЛЕНИЯ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031" marR="3031" marT="303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 Социальное развитие</a:t>
                      </a:r>
                    </a:p>
                  </a:txBody>
                  <a:tcPr marL="3031" marR="3031" marT="303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1.1 «Повышение доступности качественного образования, обеспечение его соответствия потребностям социально-экономического развития»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«Развитие системы образования РМО «Усть-Удинский район»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5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 «Обеспечение максимальной вовлеченности населения в систематические занятия физкультурой и спортом»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«Развитие физической культуры и спорта в РМО «Усть-Удинский район»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8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 «Создание равных возможностей доступа к культурным ценностям для всех жителей района»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«Развитие культуры районного муниципального образования «Усть-Удинский район»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438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 «Обеспечение успешной социализации и эффективной самореализации молодежи»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«Молодежная политика», «Комплексные меры профилактики злоупотребления наркотическими средствами, токсическими и психотропными веществами»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84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 «Организация летнего отдыха, занятости, и другие социальные направления»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«Организация летнего отдыха и занятости детей в Усть-Удинском районе», «Профилактика правонарушений и безопасности дорожного движения на территории Усть-Удинского района», «Социальная поддержка отдельных категорий граждан на территории Усть-Удинского района»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15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 Развитие инфраструктуры и обеспечение условий жизнедеятельности</a:t>
                      </a:r>
                    </a:p>
                  </a:txBody>
                  <a:tcPr marL="3031" marR="3031" marT="303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2.1 «Создание благоприятных условий для обеспечения жизнедеятельности населения Усть-Удинского района»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«Создание благоприятных условий для обеспечения жизнедеятельности населения Усть-Удинского района»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5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2.2 «Обеспечение комплексных мер противодействия террору, чрезвычайным ситуациям природного и техногенного характера»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«Обеспечение комплексных мер по гражданской обороне»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55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 Обеспечение темпов экономического роста</a:t>
                      </a:r>
                    </a:p>
                  </a:txBody>
                  <a:tcPr marL="3031" marR="3031" marT="303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3.1 «Обеспечение деятельности мэра Усть-Удинского района и администрации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Усть-Удинскогот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района»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«Обеспечение деятельности мэра Усть-Удинского района и администрации Усть-Удинского района»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73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3.2 «Защита прав потребителей»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«Защита прав потребителей в РМО «Усть-Удинский район»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883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3.3 «Управление муниципальными финансами»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«Управление муниципальными финансами Усть-Удинского района»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771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 «Повышение эффективности проводимой муниципальной политики в области земельно-имущественных отношений и управления муниципальной собственностью»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73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3.5 «Комплексное развитие сельских территорий»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«Комплексное развитие сельских территорий»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2591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3.6 «Молодым семьям – доступное жилье»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«Молодым семьям – доступное жилье» 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902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 Законодательное регулирование, контроль и представление интересов населения</a:t>
                      </a:r>
                    </a:p>
                  </a:txBody>
                  <a:tcPr marL="3031" marR="3031" marT="303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 «Совершенствование законодательной (представительной) и контрольной деятельности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Непрограммные расходы</a:t>
                      </a:r>
                    </a:p>
                  </a:txBody>
                  <a:tcPr marL="3031" marR="3031" marT="30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Прямоугольник 33"/>
          <p:cNvSpPr/>
          <p:nvPr/>
        </p:nvSpPr>
        <p:spPr>
          <a:xfrm>
            <a:off x="260648" y="251520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СИСТЕМА ЦЕЛЕПОЛАГАНИЯ СОЦИАЛЬНО-ЭКОНОМИЧЕСКОГО РАЗВИТИЯ УСТЬ-УДИНСКОГО  РАЙОНА</a:t>
            </a:r>
          </a:p>
        </p:txBody>
      </p:sp>
      <p:sp>
        <p:nvSpPr>
          <p:cNvPr id="35" name="Круговая стрелка 34"/>
          <p:cNvSpPr/>
          <p:nvPr/>
        </p:nvSpPr>
        <p:spPr>
          <a:xfrm>
            <a:off x="692696" y="755576"/>
            <a:ext cx="648072" cy="57606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Круговая стрелка 35"/>
          <p:cNvSpPr/>
          <p:nvPr/>
        </p:nvSpPr>
        <p:spPr>
          <a:xfrm>
            <a:off x="1700808" y="755576"/>
            <a:ext cx="648072" cy="576064"/>
          </a:xfrm>
          <a:prstGeom prst="circular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Круговая стрелка 36"/>
          <p:cNvSpPr/>
          <p:nvPr/>
        </p:nvSpPr>
        <p:spPr>
          <a:xfrm>
            <a:off x="3861048" y="755576"/>
            <a:ext cx="648072" cy="576064"/>
          </a:xfrm>
          <a:prstGeom prst="circular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18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6633" y="827586"/>
          <a:ext cx="6624735" cy="8006968"/>
        </p:xfrm>
        <a:graphic>
          <a:graphicData uri="http://schemas.openxmlformats.org/drawingml/2006/table">
            <a:tbl>
              <a:tblPr/>
              <a:tblGrid>
                <a:gridCol w="3744415"/>
                <a:gridCol w="648072"/>
                <a:gridCol w="748365"/>
                <a:gridCol w="698299"/>
                <a:gridCol w="785584"/>
              </a:tblGrid>
              <a:tr h="3597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МУНИЦИПАЛЬНОЙ ПРОГРАММЫ (тыс.руб.)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год</a:t>
                      </a: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год</a:t>
                      </a: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год</a:t>
                      </a: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algn="ctr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 </a:t>
                      </a:r>
                      <a:r>
                        <a:rPr lang="ru-RU" sz="1050" b="1" i="0" u="none" strike="noStrike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</a:t>
                      </a:r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05882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Управление муниципальными финансами Усть-Удинского района» </a:t>
                      </a: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243 074,0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257 754,0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257 473,6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99,9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54130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7 585,9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9 727,4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9544,8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98,1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2491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комплексных мер по гражданской обороне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8 261,3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10 465,4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10 319,1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98,6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72026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деятельности мэра Усть-Удинского района и администрации Усть-Удинского района» </a:t>
                      </a: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54 027,0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62 361,4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62 021,7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99,5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0523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Профилактика правонарушений и безопасности дорожного движения на территории Усть-Удинского района» </a:t>
                      </a: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32,4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98,1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72026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Социальная поддержка отдельных категорий граждан на территории Усть-Удинского района» </a:t>
                      </a: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6 534,5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7 386,2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7 348,0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99,5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12417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1359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летнего отдыха и занятости детей в Усть-Удинском 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районе»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3 061,5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2 893,2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2 893,0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72026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Создание благоприятных условий для обеспечения жизнедеятельности населения Усть-Удинского района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15 657,2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218 706,5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138 570,5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63,4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39181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Молодежная 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политика»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2 282,1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2 727,3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2 580,8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94,6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1359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Развитие физической культуры и спорта в РМО «Усть-Удинский район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104 390,0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77 508,9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167,1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73,8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72026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Развитие культуры районного муниципального образования «Усть-Удинский район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53 887,8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69 986,1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69 333,7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11663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Комплексное развитие сельских </a:t>
                      </a:r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территорий»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39 129,0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887,3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869,9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98,0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1359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Развитие системы образования РМО «Усть-Удинский район» </a:t>
                      </a: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866 109,1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896 773,8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887 348,1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98,9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3785">
                <a:tc>
                  <a:txBody>
                    <a:bodyPr/>
                    <a:lstStyle/>
                    <a:p>
                      <a:pPr marL="72000" algn="l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«Молодым семьям – доступное жилье»</a:t>
                      </a: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6063">
                <a:tc>
                  <a:txBody>
                    <a:bodyPr/>
                    <a:lstStyle/>
                    <a:p>
                      <a:pPr marL="72000" algn="l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Защита прав потребителей в РМО «Усть-Удинский район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7465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Непрограммные </a:t>
                      </a:r>
                      <a:r>
                        <a:rPr lang="ru-RU" sz="105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10227,6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8 101,8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8 089,6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99,8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7366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662" marR="3662" marT="65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1414369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1625331,7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1513598,5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93,1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0648" y="251520"/>
            <a:ext cx="65973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ИСПОЛНЕНИЕ БЮДЖЕТА В РАЗРЕЗЕ </a:t>
            </a:r>
          </a:p>
          <a:p>
            <a:pPr algn="ctr"/>
            <a:r>
              <a:rPr lang="ru-RU" sz="15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МУНИЦИПАЛЬНЫХ ПРОГРАММ И НЕПРОГРАММНЫХ РАСХОДОВ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19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42900" y="1331640"/>
          <a:ext cx="6172200" cy="734480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33972"/>
                <a:gridCol w="1440160"/>
                <a:gridCol w="1440160"/>
                <a:gridCol w="1357908"/>
              </a:tblGrid>
              <a:tr h="625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Сельское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поселение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доходов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расходов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Дефицит –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Профицит +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Аносовское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12 405,2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13 083,7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-678,5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Аталанское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9 318,5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9 320,2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-1,7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Балаганкинское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14 127,5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14 051,3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76,2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Игжейское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13 803,6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14 346,9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-543,3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Ключинское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6 896,1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6 918,5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-22,4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Малышевское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21 637,0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20 270,6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1 366,0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Молькинское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32 932,6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33 177,2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-244,6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Новоудинское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25 439,2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25 393,5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45,7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Подволоченское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8 970,7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8 870,9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99,8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Светлолобовское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22 734,0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23 053,5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-319,5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Среднемуйское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14 792,4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14 796,0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-3,6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Усть-Удинское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131 497,6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126 056,0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5 441,6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Чичковское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8 747,3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8 744,3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3,0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dirty="0" err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Юголокское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25 205,2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25 057,9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147,3</a:t>
                      </a:r>
                      <a:endParaRPr lang="ru-RU" sz="14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47929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348 506,9</a:t>
                      </a:r>
                      <a:endParaRPr lang="ru-RU" sz="1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343 140,5</a:t>
                      </a:r>
                      <a:endParaRPr lang="ru-RU" sz="1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5366,4</a:t>
                      </a:r>
                      <a:endParaRPr lang="ru-RU" sz="1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60648" y="251520"/>
            <a:ext cx="65973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ИСПОЛНЕНИЕ БЮДЖЕТОВ СЕЛЬСКИХ ПОСЕЛЕНИЙ, ВХОДЯЩИХ В СОСТАВ УСТЬ-УДИНСКОГО РАЙОНА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20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656" y="395536"/>
            <a:ext cx="6172200" cy="5256584"/>
          </a:xfrm>
          <a:prstGeom prst="roundRect">
            <a:avLst/>
          </a:prstGeom>
          <a:solidFill>
            <a:srgbClr val="EFEBDD"/>
          </a:solidFill>
        </p:spPr>
        <p:txBody>
          <a:bodyPr anchor="ctr">
            <a:normAutofit/>
          </a:bodyPr>
          <a:lstStyle/>
          <a:p>
            <a:pPr algn="ctr"/>
            <a:r>
              <a:rPr lang="ru-RU" sz="4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Итоги реализации муниципальных программ районного муниципального образования </a:t>
            </a:r>
            <a:br>
              <a:rPr lang="ru-RU" sz="4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«Усть-Удинский район» в 2025 году</a:t>
            </a:r>
            <a:endParaRPr lang="ru-RU" sz="4000" b="1" dirty="0">
              <a:ln w="3175">
                <a:solidFill>
                  <a:schemeClr val="accent5">
                    <a:lumMod val="2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Coin-Stack-Investment-PNG-Photo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672" y="6012160"/>
            <a:ext cx="2448272" cy="273630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309320" y="8686091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21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pic>
        <p:nvPicPr>
          <p:cNvPr id="6" name="Рисунок 5" descr="0977959d4555668b9a344bb287ab90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03648"/>
            <a:ext cx="1988840" cy="1558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843808"/>
            <a:ext cx="1988840" cy="1536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88839" y="1475656"/>
          <a:ext cx="4680521" cy="5976662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193965"/>
                <a:gridCol w="828439"/>
                <a:gridCol w="810889"/>
                <a:gridCol w="847228"/>
              </a:tblGrid>
              <a:tr h="3853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80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</a:rPr>
                        <a:t>Тысячи рублей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15371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Муниципальная программа «Развитие системы образования РМО «Усть-Удинский район» на </a:t>
                      </a:r>
                      <a:r>
                        <a:rPr lang="ru-RU" sz="105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</a:t>
                      </a:r>
                      <a:r>
                        <a:rPr lang="ru-RU" sz="105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годы» всего, в том числе: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828 </a:t>
                      </a:r>
                      <a:r>
                        <a:rPr lang="ru-RU" sz="105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936,7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866 </a:t>
                      </a:r>
                      <a:r>
                        <a:rPr lang="ru-RU" sz="105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109,1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887 348,1</a:t>
                      </a:r>
                      <a:endParaRPr lang="ru-RU" sz="1050">
                        <a:solidFill>
                          <a:schemeClr val="tx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8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«Развитие системы дошкольного, общего, дополнительного  образования»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716 841,0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782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637,6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841 222,4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383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«Обеспечение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безопасности в </a:t>
                      </a:r>
                      <a:r>
                        <a:rPr lang="ru-RU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образователь-ных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организациях </a:t>
                      </a:r>
                      <a:r>
                        <a:rPr lang="ru-RU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Усть-Удин-ского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района»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5125,9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977,4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2 710,7</a:t>
                      </a:r>
                    </a:p>
                  </a:txBody>
                  <a:tcPr marL="68580" marR="68580" marT="0" marB="0" anchor="ctr"/>
                </a:tc>
              </a:tr>
              <a:tr h="10383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«Проведение строительства, реконструкций, текущего и капитального </a:t>
                      </a:r>
                      <a:r>
                        <a:rPr lang="ru-RU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ре-монта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зданий и сооружений»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88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977,3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212,5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18 854,0</a:t>
                      </a:r>
                    </a:p>
                  </a:txBody>
                  <a:tcPr marL="68580" marR="68580" marT="0" marB="0" anchor="ctr"/>
                </a:tc>
              </a:tr>
              <a:tr h="7318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«Оснащение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пищеблоков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образовательных учреждений»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569,5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136,5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</a:t>
                      </a:r>
                    </a:p>
                  </a:txBody>
                  <a:tcPr marL="68580" marR="68580" marT="0" marB="0" anchor="ctr"/>
                </a:tc>
              </a:tr>
              <a:tr h="51917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«Управление в сфере образования»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17423,0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145,1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24 561,0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9" name="Рисунок 8" descr="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283968"/>
            <a:ext cx="1944216" cy="1591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https://vki4.okcdn.ru/i?r=BDHElZJBPNKGuFyY-akIDfgnbctuuLPamGIrui0fVSpZleG9RVNBShBXkWxHx5QhrA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868144"/>
            <a:ext cx="1944216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908720" y="251520"/>
            <a:ext cx="5788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</a:t>
            </a:r>
            <a:b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«РАЗВИТИЕ СИСТЕМЫ ОБРАЗОВАНИЯ РМО </a:t>
            </a:r>
          </a:p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«УСТЬ-УДИНСКИЙ РАЙОН» НА 2022-2027 ГОДЫ»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8640" y="7452320"/>
            <a:ext cx="6497960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just"/>
            <a:r>
              <a:rPr lang="ru-RU" sz="1400" b="1" dirty="0" smtClean="0"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Мероприятия программы предусматривают меры, направленные на развитие образования в Усть-Удинском районе, а так же создание комплекса мер для приведения материально-технического состояния образовательных организаций в соответствие нормативным требованиям безопасности, санитарным и противопожарным нормативам.</a:t>
            </a:r>
            <a:endParaRPr lang="ru-RU" sz="1400" b="1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2025-05-12_14-47-4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8640" y="179512"/>
            <a:ext cx="1007368" cy="10518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22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6858000" cy="611560"/>
          </a:xfr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soft" dir="t">
                <a:rot lat="0" lon="0" rev="2400000"/>
              </a:lightRig>
            </a:scene3d>
            <a:sp3d/>
          </a:bodyPr>
          <a:lstStyle/>
          <a:p>
            <a:pPr algn="ctr"/>
            <a:r>
              <a:rPr lang="ru-RU" sz="135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</a:t>
            </a:r>
            <a:r>
              <a:rPr lang="x-none" sz="1350" b="1" smtClean="0">
                <a:solidFill>
                  <a:schemeClr val="tx2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униципальная программа </a:t>
            </a:r>
            <a:r>
              <a:rPr lang="ru-RU" sz="1350" b="1" dirty="0" smtClean="0">
                <a:solidFill>
                  <a:schemeClr val="tx2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«Развитие системы образования РМО «Усть-Удинский район» на 2022-2027 годы» в районном бюджете занимает 59%.</a:t>
            </a:r>
            <a:endParaRPr lang="ru-RU" sz="1350" b="1" dirty="0">
              <a:solidFill>
                <a:schemeClr val="tx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683568"/>
          <a:ext cx="6858000" cy="2232248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5752476"/>
                <a:gridCol w="1105524"/>
              </a:tblGrid>
              <a:tr h="16434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Бюджетные</a:t>
                      </a: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инвестиции</a:t>
                      </a: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 </a:t>
                      </a:r>
                      <a:r>
                        <a:rPr lang="en-US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сфере</a:t>
                      </a:r>
                      <a:r>
                        <a:rPr lang="en-US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образования</a:t>
                      </a:r>
                      <a:r>
                        <a:rPr lang="en-US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en-US" sz="1050" baseline="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млн.рублей</a:t>
                      </a:r>
                      <a:r>
                        <a:rPr lang="en-US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в 2025 году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3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Капитальный ремонт здания МКДОУ </a:t>
                      </a:r>
                      <a:r>
                        <a:rPr lang="ru-RU" sz="105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Ново-Удинский</a:t>
                      </a: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детский сад (2 этап)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13,1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6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Капитальный ремонт здания МКДОУ детский сад «Колосок» с. Балаганка (ремонт кровли, полов, отопления)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3,6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6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Реализация инициативного проекта «Мой школьный двор» МБОУ «</a:t>
                      </a:r>
                      <a:r>
                        <a:rPr lang="ru-RU" sz="105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Усть-Удинская</a:t>
                      </a: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СОШ №2»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2,25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6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Устройство ограждения территории МКДОУ </a:t>
                      </a:r>
                      <a:r>
                        <a:rPr lang="ru-RU" sz="105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Ново-Удинский</a:t>
                      </a: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детский сад (народные инициативы)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0,95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6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Приобретение и установка научной детской площадки «</a:t>
                      </a:r>
                      <a:r>
                        <a:rPr lang="ru-RU" sz="105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Наукоград</a:t>
                      </a: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 на территории МБДОУ детский сад «Светлячок» (инициативный проект)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2,25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02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Ремонт системы отопления в образовательных учреждениях района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43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Текущие ремонты в образовательных учреждениях района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1,9</a:t>
                      </a:r>
                    </a:p>
                  </a:txBody>
                  <a:tcPr marL="68580" marR="68580" marT="0" marB="0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42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Итого: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24,35</a:t>
                      </a:r>
                      <a:endParaRPr lang="ru-RU" sz="105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7625" marR="47625" marT="0" marB="0"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0" y="3419872"/>
          <a:ext cx="6858000" cy="54227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08225"/>
                <a:gridCol w="4992983"/>
                <a:gridCol w="432048"/>
                <a:gridCol w="576064"/>
                <a:gridCol w="548680"/>
              </a:tblGrid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</a:t>
                      </a:r>
                      <a:r>
                        <a:rPr lang="ru-RU" sz="9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9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показателя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9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знач-е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 </a:t>
                      </a:r>
                      <a:r>
                        <a:rPr lang="ru-RU" sz="900" dirty="0" err="1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знач-е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6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Программа" Развитие системы образования РМО "Усть-Удинский </a:t>
                      </a:r>
                      <a:r>
                        <a:rPr lang="ru-RU" sz="9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район»</a:t>
                      </a:r>
                      <a:endParaRPr lang="ru-RU" sz="9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56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1. </a:t>
                      </a:r>
                      <a:r>
                        <a:rPr lang="ru-RU" sz="9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«Развитие </a:t>
                      </a: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системы общего </a:t>
                      </a:r>
                      <a:r>
                        <a:rPr lang="ru-RU" sz="9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образования»</a:t>
                      </a:r>
                      <a:endParaRPr lang="ru-RU" sz="9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1.1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организаций, в которых созданы  современные условия организации учебного процесса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6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1.2.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организаций, в которых укреплена учебно-материальная база за счет приобретения  автобусов, соответствующих ГОСТ Р 51160-98, для подвоза обучающихся к месту учебы, а также  к месту проживания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 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62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1.3.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 детей дошкольного возраста, посещающих образовательные организации, реализующие основную образовательную программу дошкольного образования от общей численности детей дошкольного возраста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1.4.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детей, охваченных дополнительным образованием от общей численности детей дошкольного и школьного возраста района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1.5.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детей в возрасте от 5 до 18 лет, использующих сертификаты дополнительного образования;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2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2 </a:t>
                      </a:r>
                      <a:r>
                        <a:rPr lang="ru-RU" sz="9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безопасности в образовательных организациях Усть-Удинского района»</a:t>
                      </a:r>
                      <a:endParaRPr lang="ru-RU" sz="9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2.1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организаций, в которых созданы условия в соответствии с требованиями безопасной организации обучения и воспитания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6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Программа 3 «Проведение строительства, реконструкций, текущего и капитального ремонта»</a:t>
                      </a:r>
                      <a:endParaRPr lang="ru-RU" sz="9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3.1.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организаций, в отношении которых не составлялись предписания контрольно-надзорных органов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6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Программа 4 </a:t>
                      </a:r>
                      <a:r>
                        <a:rPr lang="ru-RU" sz="9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Оснащение пищеблоков и столовых образовательных организаций»</a:t>
                      </a:r>
                      <a:endParaRPr lang="ru-RU" sz="9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6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4.1.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организаций, в которых укреплена (обновление и замена) материально-техническая база пищеблоков   и школьных столовых   образовательных  организаций;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6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5 «Управление  в сфере образования»</a:t>
                      </a:r>
                      <a:endParaRPr lang="ru-RU" sz="9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5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5.1.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педагогов, вовлечённых в профессиональные конкурсы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5.2.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-доля обучающихся образовательных организаций, участвующих в конкурсах и олимпиадах  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5.3.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-количество  детей,    обследованных на медико-педагогической комиссии (общее количество обследованных)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90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107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 anchor="ctr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6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5.4.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доля обучающихся, сдавших единый государственный экзамен по обязательным предметам, от числа выпускников, участвовавших в едином государственном экзамене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3334" marR="13334" marT="0" marB="0">
                    <a:lnT w="12700" cap="flat" cmpd="sng" algn="ctr">
                      <a:solidFill>
                        <a:schemeClr val="tx2">
                          <a:lumMod val="1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2987824"/>
            <a:ext cx="6858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n w="3175">
                  <a:noFill/>
                </a:ln>
                <a:solidFill>
                  <a:schemeClr val="tx2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ДОСТИЖЕНИЕ ЦЕЛЕВЫХ ПОКАЗАТЕЛЕЙ МУНИЦИПАЛЬНОЙ ПРОГРАММЫ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23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8603" r="19397" b="13099"/>
          <a:stretch>
            <a:fillRect/>
          </a:stretch>
        </p:blipFill>
        <p:spPr bwMode="auto">
          <a:xfrm>
            <a:off x="188640" y="3995936"/>
            <a:ext cx="6480720" cy="5148064"/>
          </a:xfrm>
          <a:prstGeom prst="rect">
            <a:avLst/>
          </a:prstGeom>
          <a:noFill/>
        </p:spPr>
      </p:pic>
      <p:pic>
        <p:nvPicPr>
          <p:cNvPr id="33794" name="Picture 2" descr="C:\Program Files (x86)\Microsoft Office\MEDIA\CAGCAT10\j0216516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179512"/>
            <a:ext cx="1196752" cy="1259631"/>
          </a:xfrm>
          <a:prstGeom prst="rect">
            <a:avLst/>
          </a:prstGeom>
          <a:noFill/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88640" y="1475656"/>
          <a:ext cx="6480720" cy="6589647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960440"/>
                <a:gridCol w="792088"/>
                <a:gridCol w="918102"/>
                <a:gridCol w="810090"/>
              </a:tblGrid>
              <a:tr h="35980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109" marR="50109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895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40822" marR="4082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793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Муниципальная программа «Развитие культуры районного муниципального образования «Усть-Удинский район» на </a:t>
                      </a:r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</a:t>
                      </a:r>
                      <a:r>
                        <a:rPr lang="ru-RU" sz="11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 всего, в том числе: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 </a:t>
                      </a:r>
                      <a:r>
                        <a:rPr lang="ru-RU" sz="11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748,0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53 887.8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69 333,7</a:t>
                      </a:r>
                      <a:endParaRPr lang="ru-RU" sz="1050">
                        <a:solidFill>
                          <a:schemeClr val="tx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3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«Развитие  библиотечного дела РМО «Усть-Удинский район»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422,5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12 826.8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26 296,7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737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«Сохранение и развитие дополнительного образования в сфере искусства в муниципальном образовании «Усть-Удинский район»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годы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177,3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17 544.6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20 532,8</a:t>
                      </a:r>
                    </a:p>
                  </a:txBody>
                  <a:tcPr marL="68580" marR="68580" marT="0" marB="0" anchor="ctr"/>
                </a:tc>
              </a:tr>
              <a:tr h="5289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«Развитие музейного дела в Усть-Удинском районе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годы»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3 648,1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2 476.5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2 929,1</a:t>
                      </a:r>
                    </a:p>
                  </a:txBody>
                  <a:tcPr marL="68580" marR="68580" marT="0" marB="0" anchor="ctr"/>
                </a:tc>
              </a:tr>
              <a:tr h="4945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«Управление культурой и финансовое обеспечение»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035,7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3 780.0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4 637,1</a:t>
                      </a:r>
                    </a:p>
                  </a:txBody>
                  <a:tcPr marL="68580" marR="68580" marT="0" marB="0" anchor="ctr"/>
                </a:tc>
              </a:tr>
              <a:tr h="5289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«Обеспечение безопасности учреждений культуры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годы»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162,7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93,4</a:t>
                      </a:r>
                    </a:p>
                  </a:txBody>
                  <a:tcPr marL="68580" marR="68580" marT="0" marB="0" anchor="ctr"/>
                </a:tc>
              </a:tr>
              <a:tr h="797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Подпрограмма «Укрепление межнационального и межконфессионального согласия, профилактика экстремистских проявлений на территории Усть-Удинского района»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10,0</a:t>
                      </a:r>
                    </a:p>
                  </a:txBody>
                  <a:tcPr marL="68580" marR="68580" marT="0" marB="0" anchor="ctr"/>
                </a:tc>
              </a:tr>
              <a:tr h="5397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«Развитие </a:t>
                      </a: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культурно-досуговой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деятельности и самодеятельного народного творчества»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2022-2027 годы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12 248,8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14 601.6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14 834,6</a:t>
                      </a:r>
                    </a:p>
                  </a:txBody>
                  <a:tcPr marL="68580" marR="68580" marT="0" marB="0" anchor="ctr"/>
                </a:tc>
              </a:tr>
              <a:tr h="7933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«Проведение строительства, реконструкций, капитального, текущего ремонта зданий и сооружений учреждений культуры»на 2022 -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3052,9,4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822" marR="4082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2 551.0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96752" y="251520"/>
            <a:ext cx="5499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«РАЗВИТИЕ КУЛЬТУРЫ РАЙОННОГО МУНИЦИПАЛЬНОГО ОБРАЗОВАНИЯ «УСТЬ-УДИНСКИЙ РАЙОН» </a:t>
            </a:r>
            <a:b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2022-2027 ГОДЫ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24</a:t>
            </a:fld>
            <a:endParaRPr lang="ru-RU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32656" y="179512"/>
          <a:ext cx="6264696" cy="1712625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5475029"/>
                <a:gridCol w="789667"/>
              </a:tblGrid>
              <a:tr h="18856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БЮДЖЕТНЫЕ</a:t>
                      </a:r>
                      <a:r>
                        <a:rPr lang="en-US" sz="12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ИНВЕСТИЦИИ В СФЕРЕ КУЛЬТУРЫ (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МЛН.РУБ.)</a:t>
                      </a:r>
                      <a:endParaRPr lang="ru-RU" sz="12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221" marR="482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294" marR="6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1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Благоустройство </a:t>
                      </a:r>
                      <a:r>
                        <a:rPr lang="ru-RU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территории  </a:t>
                      </a: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МБУК МРДК (инициативный проект)</a:t>
                      </a:r>
                      <a:endParaRPr lang="ru-RU" sz="10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2,25</a:t>
                      </a:r>
                      <a:endParaRPr lang="ru-RU" sz="100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052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Штрихи к портрету Валентина Распутина. Второй этап </a:t>
                      </a:r>
                      <a:r>
                        <a:rPr lang="ru-RU" sz="11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</a:t>
                      </a: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инициативный проект)</a:t>
                      </a:r>
                      <a:endParaRPr lang="ru-RU" sz="10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2,25</a:t>
                      </a:r>
                      <a:endParaRPr lang="ru-RU" sz="100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4021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Текущий ремонт здания МБУК "Межпоселенческая центральная библиотека Усть-Удинского района им. В.Г. Распутина"</a:t>
                      </a:r>
                      <a:endParaRPr lang="ru-RU" sz="100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0,43</a:t>
                      </a:r>
                      <a:endParaRPr lang="ru-RU" sz="1000" dirty="0">
                        <a:solidFill>
                          <a:schemeClr val="bg2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4884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Итого:</a:t>
                      </a:r>
                      <a:endParaRPr lang="ru-RU" sz="12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221" marR="482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4,93</a:t>
                      </a:r>
                      <a:endParaRPr lang="ru-RU" sz="12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221" marR="482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32657" y="3851920"/>
          <a:ext cx="6264695" cy="289173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356162"/>
                <a:gridCol w="446968"/>
                <a:gridCol w="744947"/>
                <a:gridCol w="716618"/>
              </a:tblGrid>
              <a:tr h="504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Отдельные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целевые показатели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Знач.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 Знач.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культурно-массовых мероприятий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посещений культурно-массовых мероприятий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31500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38740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творческих коллективов и клубных формирований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участников клубных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формирований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пользователей (читателей) библиотеки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4605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5524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посетителей музея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7178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070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выставок музея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  <a:tr h="288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детей, принявших участие в конкурсах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en-US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9185" marR="19185" marT="0" marB="0" anchor="ctr"/>
                </a:tc>
              </a:tr>
            </a:tbl>
          </a:graphicData>
        </a:graphic>
      </p:graphicFrame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6804248"/>
            <a:ext cx="3131524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6" name="Picture 6" descr="https://sun9-52.userapi.com/s/v1/ig2/LTHMJ4pzIy2Pd0OF1eh-vzsR_9wGkJ7-0rXf80UgofuDZwcTS6q89wtDinZ_5MmLYOWCJIhi6VXlM2CyL7zqoj3u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4" cstate="print"/>
          <a:srcRect r="3690"/>
          <a:stretch>
            <a:fillRect/>
          </a:stretch>
        </p:blipFill>
        <p:spPr bwMode="auto">
          <a:xfrm>
            <a:off x="3429001" y="6804248"/>
            <a:ext cx="3240359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8" name="Picture 8" descr="https://sun9-49.userapi.com/s/v1/ig2/5j7NHslZProkuDBngWvwDE5bCmJ1BFTR6PSIEqmIW4KuUgjdw7m6rtWaYtuU8oF0QDFOdXtsCwEO2D5023vQp4U6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1907704"/>
            <a:ext cx="3168352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0" name="Picture 10" descr="https://sun9-20.userapi.com/s/v1/ig2/CFGS0vvctquBNED-OAn8AKs3FQ6teX6ZgDhmv4_kx-qctQOpoiwijY8wBkY3oHeuUwNcIVsV_dMc9ewK5ZRHSCr5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0648" y="1907704"/>
            <a:ext cx="3240360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339890" y="8778240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25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657" y="1547664"/>
          <a:ext cx="6264695" cy="25658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38765"/>
                <a:gridCol w="1442778"/>
                <a:gridCol w="1120051"/>
                <a:gridCol w="1063101"/>
              </a:tblGrid>
              <a:tr h="20511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213129">
                <a:tc vMerge="1"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solidFill>
                      <a:srgbClr val="EFEBD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solidFill>
                      <a:srgbClr val="EFEBDD"/>
                    </a:solidFill>
                  </a:tcPr>
                </a:tc>
              </a:tr>
              <a:tr h="4319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Всего </a:t>
                      </a:r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34082,2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104 390.0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57 167,1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431983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«Развитие физической культуры и массового спорта на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2015-2027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годы»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17209,0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14 864.3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16 504,8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646088"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«Развитие спортивной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инфраструктуры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 материально-технической базы в Усть-Удинском районе на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2015-2027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годы»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16839,7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ru-RU" sz="1100" kern="12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89 473.7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 </a:t>
                      </a:r>
                      <a:r>
                        <a:rPr lang="ru-RU" sz="11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653,3</a:t>
                      </a:r>
                      <a:endParaRPr lang="ru-RU" sz="1100" dirty="0" smtClean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  <a:tr h="602900">
                <a:tc>
                  <a:txBody>
                    <a:bodyPr/>
                    <a:lstStyle/>
                    <a:p>
                      <a:pPr marL="72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«Развитие системы подготовки спортсменов по видам спорта» на 2023- 2027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33,5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52,0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9,0</a:t>
                      </a:r>
                      <a:endParaRPr lang="ru-RU" sz="11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pic>
        <p:nvPicPr>
          <p:cNvPr id="44033" name="Picture 1" descr="C:\Program Files (x86)\Microsoft Office\MEDIA\CAGCAT10\j0299763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038283">
            <a:off x="5279274" y="4425858"/>
            <a:ext cx="1368152" cy="1075541"/>
          </a:xfrm>
          <a:prstGeom prst="rect">
            <a:avLst/>
          </a:prstGeom>
          <a:noFill/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32656" y="5868144"/>
          <a:ext cx="6336704" cy="2916096"/>
        </p:xfrm>
        <a:graphic>
          <a:graphicData uri="http://schemas.openxmlformats.org/drawingml/2006/table">
            <a:tbl>
              <a:tblPr firstRow="1">
                <a:tableStyleId>{775DCB02-9BB8-47FD-8907-85C794F793BA}</a:tableStyleId>
              </a:tblPr>
              <a:tblGrid>
                <a:gridCol w="5317004"/>
                <a:gridCol w="1019700"/>
              </a:tblGrid>
              <a:tr h="27125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Бюджетные инвестиции в сфере физической культуры и спорта (млн.рублей)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221" marR="482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294" marR="6429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Капитальный ремонт стадиона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29,9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259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Стройконтроль за кап.ремонтом стадиона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0,4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774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Монтаж спортивно-технологического оборудования для создания малой спортивной площадки, монтируемой на открытой площадке, на которой возможно проводить тестирование населения в соответствии со Всероссийским физкультурно-спортивным комплексом "Готов к труду и обороне" (ГТО)" в с. Светлолобово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1,6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403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Устройство тротуарных дорожек для прогулок и катания на роликах (инициативный проект)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824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Строительство велосипедных дорожек (инициативный проект)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2,2 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797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Текущий ремонт зданий и сооружений в сфере физической культуры и спорта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0,6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77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Итого: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221" marR="482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36,9</a:t>
                      </a:r>
                      <a:endParaRPr lang="ru-RU" sz="11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8221" marR="482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96752" y="251520"/>
            <a:ext cx="5499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«РАЗВИТИЕ ФИЗИЧЕСКОЙ КУЛЬТУРЫ И СПОРТА В РМО «УСТЬ-УДИНСКИЙ РАЙОН» НА 2015-2027 ГОДЫ</a:t>
            </a:r>
          </a:p>
        </p:txBody>
      </p:sp>
      <p:pic>
        <p:nvPicPr>
          <p:cNvPr id="19470" name="Picture 1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632" y="179512"/>
            <a:ext cx="1259632" cy="12596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2" descr="https://sun9-29.userapi.com/s/v1/ig2/6bSGiLNaqSiT7727M_ZxnFzAWeQmnyAu261fLml5PlNTERp0l9BqPwlGZLRTISf2AD3kFY0WnUMP4Y4GXTzik2M0.jpg?quality=95&amp;as=32x21,48x32,72x48,108x72,160x107,240x160,360x240,480x320,540x360,640x426,720x480,1080x720,1280x853&amp;from=bu&amp;cs=128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664" y="4211960"/>
            <a:ext cx="2422154" cy="1614139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19460" name="Picture 4" descr="https://sun9-24.userapi.com/s/v1/ig2/WRfktzj3_epVn5ueogEPhqxK0dfs7yNEe7q7JAnv7Lsnuh419vApib9tW02ps6QKmVDiY1TKAiJskw0I80K1JAnp.jpg?quality=95&amp;as=32x21,48x32,72x48,108x72,160x107,240x160,360x240,480x320,540x360,640x426,720x480,1080x720,1280x853&amp;from=bu&amp;cs=128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4943" y="4211959"/>
            <a:ext cx="2377194" cy="1584177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26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2999"/>
            <a:ext cx="9144001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6631" y="179513"/>
          <a:ext cx="6624736" cy="856895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8589"/>
                <a:gridCol w="432049"/>
                <a:gridCol w="437159"/>
                <a:gridCol w="426939"/>
              </a:tblGrid>
              <a:tr h="5510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целевых показателей муниципальной программы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 целевых </a:t>
                      </a: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показ.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35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368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Муниципальная программа «Развитие физической культуры и спорта» на 2023-2027 годы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54000" algn="l"/>
                        </a:tabLs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населения Усть-Удинского района, систематически занимающихся физической культурой и спортом в общей численности населения Усть-Удинского района возрасте 3-79 лет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7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Уровень обеспеченности населения спортивными сооружениями исходя из единовременной пропускной способности объектов спорта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3688">
                <a:tc gridSpan="4">
                  <a:txBody>
                    <a:bodyPr/>
                    <a:lstStyle/>
                    <a:p>
                      <a:pPr marL="800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1. Развитие </a:t>
                      </a:r>
                      <a:r>
                        <a:rPr lang="ru-RU" sz="10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физической культуры и массового спорта на 2023-2027 годы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62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населения Усть-Удинского района, выполнившего нормативы испытаний (тестов) Всероссийского физкультурно-спортивного комплекса «Готов к труду и обороне» (ГТО), в общей численности населения Усть-Удинского района, принявшего участие в выполнении нормативов испытаний (тестов) Всероссийского физкультурно-спортивного комплекса «Готов к труду и обороне» (ГТО)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48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 Усть-Удинского района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6,1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9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детей и молодежи, систематически занимающихся физической культурой и спортом, в общей численности детей и молодежи Усть-Удинского района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368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2 «Развитие системы подготовки спортсменов по видам спорта» на 2023 - 2027 годы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1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медалей, завоеванных спортсменами Усть-Удинского района в межрайонных, областных и всероссийских спортивных соревнованиях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7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проведенных на территории Усть-Удинского района  районных и межрайонных спортивных мероприятий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1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граждан, занимающихся в спортивной школе и спортивных секциях учреждения дополнительного образования, в общей численности детей и молодежи в возрасте 6-15 лет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7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спортсменов-разрядников в общем количестве лиц, занимающихся в спортивной школе и учреждении дополнительного образования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25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7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 квалифицированных тренеров, тренеров-преподавателей, педагогов дополнительного образования в сфере спорта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7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занимающихся по программам спортивной подготовки в спортивной школе в общем количестве занимающихся в спортивной школе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510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спортсменов, получивших денежную премию за призовые места в личном первенстве на областных, всероссийских, международных соревнованиях, а также получивших звание кандидата в мастера спорта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737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3 «Развитие спортивной инфраструктуры и материально-технической базы»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 2023-2027 годы</a:t>
                      </a:r>
                      <a:endParaRPr lang="ru-RU" sz="1000" b="1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2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Единовременная пропускная способность объектов спорта, введенных в эксплуатацию в рамках муниципальной программы по направлению, касающемуся совершенствования условий для развития массового спорта (нарастающим итогом)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1100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1195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3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спортивных объектов, введенных в эксплуатацию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2170" marR="1217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309320" y="8820472"/>
            <a:ext cx="548680" cy="323528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27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pic>
        <p:nvPicPr>
          <p:cNvPr id="16388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 l="15844" t="2000" r="16461" b="4000"/>
          <a:stretch>
            <a:fillRect/>
          </a:stretch>
        </p:blipFill>
        <p:spPr bwMode="auto">
          <a:xfrm>
            <a:off x="260648" y="179512"/>
            <a:ext cx="1299850" cy="11886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32656" y="1475656"/>
          <a:ext cx="6264695" cy="266429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86632"/>
                <a:gridCol w="928103"/>
                <a:gridCol w="824980"/>
                <a:gridCol w="824980"/>
              </a:tblGrid>
              <a:tr h="30082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45261">
                <a:tc vMerge="1">
                  <a:txBody>
                    <a:bodyPr/>
                    <a:lstStyle/>
                    <a:p>
                      <a:pPr marL="72000" algn="just" fontAlgn="t"/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solidFill>
                      <a:srgbClr val="EFEBDD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FEBDD"/>
                    </a:solidFill>
                  </a:tcPr>
                </a:tc>
              </a:tr>
              <a:tr h="775309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«Качественное развитие потенциала и воспитание молодежи Усть-Удинского района в возрасте от 14 до 30 лет»  на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2020-2027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годы»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58,6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044,6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7,2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922957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«Патриотическое воспитание детей и молодежи районного муниципального образования «Усть-Удинский район» в возрасте от 14 до 30 лет»  на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2020-2027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241,4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237,5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2 573,6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1994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300,0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2 282,1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2580,8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32656" y="4788024"/>
          <a:ext cx="6264696" cy="1440159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17646"/>
                <a:gridCol w="4403187"/>
                <a:gridCol w="453445"/>
                <a:gridCol w="489243"/>
                <a:gridCol w="501175"/>
              </a:tblGrid>
              <a:tr h="60174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</a:t>
                      </a:r>
                      <a:r>
                        <a:rPr lang="ru-RU" sz="1100" u="none" strike="noStrike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u="none" strike="noStrike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100" u="none" strike="noStrike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знач.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 знач.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</a:tr>
              <a:tr h="1917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i="0" u="none" strike="noStrike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</a:tr>
              <a:tr h="191765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Муниципальная программа"Молодежная политика" на </a:t>
                      </a:r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2021-2027 </a:t>
                      </a:r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488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Общая численность участников мероприятий муниципальной программы в возрасте от 14 до 35 лет включительно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1750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3550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213" marR="4213" marT="4213" marB="0" anchor="ctr"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332656" y="4283968"/>
            <a:ext cx="6264696" cy="36004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Сведения о  значениях целевых показателей МП в 2025 году:</a:t>
            </a:r>
            <a:endParaRPr lang="ru-RU" sz="1200" b="1" dirty="0"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6752" y="251520"/>
            <a:ext cx="5499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«МОЛОДЕЖНАЯ ПОЛИТИКА» НА 2020-2027 ГОДЫ</a:t>
            </a:r>
          </a:p>
        </p:txBody>
      </p:sp>
      <p:pic>
        <p:nvPicPr>
          <p:cNvPr id="17412" name="Picture 4" descr="https://sun9-38.userapi.com/impg/8lXFxDq8DoDFgwL3cq2VpMs1pZyzYNQ0KoBDoQ/uC_tICh1mL0.jpg?size=1280x853&amp;quality=95&amp;sign=2c2eeae400b80dea930bb6c02adc066b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1128" y="6372200"/>
            <a:ext cx="2100338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https://sun9-12.userapi.com/s/v1/ig2/ObC_XJ2zvWmg1A4TtxFLpM8EFCiQ2VOvFB72e7z2gU0O25ibPMuLa43woZ-U11k7UsR7lAu5cmadusfqMmlxVbl1.jpg?quality=95&amp;as=32x21,48x32,72x48,108x72,160x107,240x160,360x240,480x320,540x360,640x426,720x480,1080x720,1280x853&amp;from=bu&amp;cs=1280x0"/>
          <p:cNvPicPr>
            <a:picLocks noChangeAspect="1" noChangeArrowheads="1"/>
          </p:cNvPicPr>
          <p:nvPr/>
        </p:nvPicPr>
        <p:blipFill>
          <a:blip r:embed="rId5" cstate="print"/>
          <a:srcRect l="39122" t="34821" r="7327" b="18750"/>
          <a:stretch>
            <a:fillRect/>
          </a:stretch>
        </p:blipFill>
        <p:spPr bwMode="auto">
          <a:xfrm>
            <a:off x="260648" y="6300192"/>
            <a:ext cx="4392488" cy="2537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6309320" y="8686091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28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32656" y="5577590"/>
          <a:ext cx="6264696" cy="302263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610629"/>
                <a:gridCol w="446190"/>
                <a:gridCol w="520555"/>
                <a:gridCol w="687322"/>
              </a:tblGrid>
              <a:tr h="3432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Информация об отдельных целевых показателях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 </a:t>
                      </a:r>
                      <a:r>
                        <a:rPr lang="ru-RU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Знач.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 Знач.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525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762835">
                <a:tc>
                  <a:txBody>
                    <a:bodyPr/>
                    <a:lstStyle/>
                    <a:p>
                      <a:pPr marL="72000" algn="just">
                        <a:spcAft>
                          <a:spcPts val="0"/>
                        </a:spcAft>
                        <a:tabLst>
                          <a:tab pos="1073150" algn="l"/>
                        </a:tabLs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оля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молодежи в возрасте от 13 до 18 лет, охваченная мероприятиями по раннему выявлению немедицинского потребления наркотических средств и психотропных веществ	от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общего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количества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молодежи в возрасте от 13 до 18 лет из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числа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обучающихся общеобразовательных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организаций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515644"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оличество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изготовленной и распространенной полиграфической продукции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Шт.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90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банер</a:t>
                      </a:r>
                      <a:r>
                        <a:rPr lang="ru-RU" sz="9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 5050 лист.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071" marR="407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5000 лист.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610268">
                <a:tc>
                  <a:txBody>
                    <a:bodyPr/>
                    <a:lstStyle/>
                    <a:p>
                      <a:pPr marL="72000" algn="just">
                        <a:spcAft>
                          <a:spcPts val="0"/>
                        </a:spcAft>
                        <a:tabLst>
                          <a:tab pos="1530350" algn="l"/>
                        </a:tabLs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Площадь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выявленных и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уничтоженных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очагов произрастания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дикорастущей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конопли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землях, находящихся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 муниципальной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собственности, или землях, государственная собственность на которых не разграничена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Га.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40</a:t>
                      </a:r>
                      <a:endParaRPr lang="ru-RU" sz="105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05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563524">
                <a:tc>
                  <a:txBody>
                    <a:bodyPr/>
                    <a:lstStyle/>
                    <a:p>
                      <a:pPr marL="72000" algn="just">
                        <a:spcAft>
                          <a:spcPts val="0"/>
                        </a:spcAft>
                        <a:tabLst>
                          <a:tab pos="1807210" algn="l"/>
                        </a:tabLs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дельный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вес численности населения Усть-Удинского района, принявшей участие в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мероприятиях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 профилактике ВИЧ-инфекции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r>
                        <a:rPr lang="ru-RU" sz="105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общей численности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населения </a:t>
                      </a:r>
                      <a:r>
                        <a:rPr lang="ru-RU" sz="105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Усть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ru-RU" sz="105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Удинского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района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50" marR="63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105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05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pic>
        <p:nvPicPr>
          <p:cNvPr id="54274" name="Picture 2" descr="https://vki4.okcdn.ru/i?r=BDHElZJBPNKGuFyY-akIDfgnTrjMCzoXfTxUb8q1wy4m13TlWHWdQ80Wfh0IM_RCej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672" y="3851920"/>
            <a:ext cx="692696" cy="692696"/>
          </a:xfrm>
          <a:prstGeom prst="rect">
            <a:avLst/>
          </a:prstGeom>
          <a:noFill/>
        </p:spPr>
      </p:pic>
      <p:pic>
        <p:nvPicPr>
          <p:cNvPr id="5" name="Picture 1" descr="C:\Program Files (x86)\Microsoft Office\MEDIA\CAGCAT10\j0297551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640" y="4283968"/>
            <a:ext cx="1008112" cy="122882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1835697"/>
          <a:ext cx="6336704" cy="165618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053884"/>
                <a:gridCol w="804257"/>
                <a:gridCol w="717623"/>
                <a:gridCol w="760940"/>
              </a:tblGrid>
              <a:tr h="20238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31278">
                <a:tc vMerge="1">
                  <a:txBody>
                    <a:bodyPr/>
                    <a:lstStyle/>
                    <a:p>
                      <a:pPr marL="36000" algn="just" fontAlgn="t"/>
                      <a:endParaRPr lang="ru-RU" sz="12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1042011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1100" kern="12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 инфекции и других социально-негативных явлений» на 2020-2027 годы 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80506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175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4100" algn="l"/>
                <a:tab pos="153987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ourier New" pitchFamily="49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ourier New" pitchFamily="49" charset="0"/>
                <a:cs typeface="Arial" pitchFamily="34" charset="0"/>
              </a:rPr>
            </a:br>
            <a:endParaRPr kumimoji="0" lang="ru-RU" sz="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17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4100" algn="l"/>
                <a:tab pos="153987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8640" y="251520"/>
            <a:ext cx="65081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 ИНФЕКЦИИ И ДРУГИХ СОЦИАЛЬНО-НЕГАТИВНЫХ ЯВЛЕНИЙ» НА 2020-2027 ГОДЫ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628800" y="3650921"/>
            <a:ext cx="4968552" cy="1754326"/>
          </a:xfrm>
          <a:prstGeom prst="wedgeRectCallout">
            <a:avLst>
              <a:gd name="adj1" fmla="val -58703"/>
              <a:gd name="adj2" fmla="val -6605"/>
            </a:avLst>
          </a:prstGeom>
          <a:solidFill>
            <a:schemeClr val="accent3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данной программе отражены расходы  на проведение мероприятий по профилактике социально-негативных явлений среди несовершеннолетних, </a:t>
            </a:r>
          </a:p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молодежи и взрослого населения, развитие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антинаркотического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волонтерского движения, проведение рейдов по выявлению очагов произрастания растений, содержащих наркотические средства, проведение комплекса мероприятий по профилактике ВИЧ-инфекции среди несовершеннолетних, молодежи и взрослого  населения.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29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8641" y="1691680"/>
          <a:ext cx="6480718" cy="239756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515255"/>
                <a:gridCol w="637448"/>
                <a:gridCol w="637448"/>
                <a:gridCol w="690567"/>
              </a:tblGrid>
              <a:tr h="335280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12792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720837">
                <a:tc>
                  <a:txBody>
                    <a:bodyPr/>
                    <a:lstStyle/>
                    <a:p>
                      <a:pPr marL="36000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Профилактика правонарушений  на территории Усть-Удинского района»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2020-2027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48,6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38,2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2,4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672075">
                <a:tc>
                  <a:txBody>
                    <a:bodyPr/>
                    <a:lstStyle/>
                    <a:p>
                      <a:pPr marL="36000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Профилактика безопасности дорожного движения на территории Усть-Удинского района»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2020-2027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53,8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29,4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56579"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148,6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92,0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31,8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pic>
        <p:nvPicPr>
          <p:cNvPr id="46082" name="Picture 2" descr="C:\Program Files (x86)\Microsoft Office\MEDIA\CAGCAT10\j021295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648" y="251520"/>
            <a:ext cx="1026114" cy="1145367"/>
          </a:xfrm>
          <a:prstGeom prst="rect">
            <a:avLst/>
          </a:prstGeom>
          <a:noFill/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0648" y="6271194"/>
          <a:ext cx="6264697" cy="236807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709337"/>
                <a:gridCol w="2979873"/>
                <a:gridCol w="904901"/>
                <a:gridCol w="765685"/>
                <a:gridCol w="904901"/>
              </a:tblGrid>
              <a:tr h="54457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 err="1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b="1" cap="none" spc="0" dirty="0" err="1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 муниципальной программы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Единица  </a:t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измерения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Плановое </a:t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значение 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Фактическое</a:t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значение  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88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36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070" algn="l"/>
                        </a:tabLs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Снижение количества совершенных преступлений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Уменьшение на 2%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Уменьшение на </a:t>
                      </a: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4,0%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53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Проведение специализированных операций с целью активизации профилактической работы с неблагополучными семьями, и подростками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19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Снижение количества </a:t>
                      </a:r>
                      <a:r>
                        <a:rPr lang="ru-RU" sz="1100" b="0" cap="none" spc="0" dirty="0" err="1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дорожно</a:t>
                      </a: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транспортных пришествий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Уменьшение на 2%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Уменьшение</a:t>
                      </a:r>
                      <a:r>
                        <a:rPr lang="ru-RU" sz="1100" b="0" cap="none" spc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 50 </a:t>
                      </a: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60648" y="5868144"/>
            <a:ext cx="5112568" cy="288032"/>
          </a:xfrm>
          <a:prstGeom prst="homePlate">
            <a:avLst/>
          </a:prstGeom>
          <a:solidFill>
            <a:schemeClr val="accent3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200" b="1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Сведения о  значениях целевых показателей МП в 2025 году:</a:t>
            </a:r>
            <a:endParaRPr lang="ru-RU" sz="1200" b="1" dirty="0"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96752" y="251520"/>
            <a:ext cx="549999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«ПРОФИЛАКТИКА ПРАВОНАРУШЕНИЙ И БЕЗОПАСНОСТИ ДОРОЖНОГО ДВИЖЕНИЯ НА ТЕРРИТОРИИ УСТЬ-УДИНСКОГО РАЙОНА» НА 2020-2027 ГОДЫ</a:t>
            </a: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88640" y="4139952"/>
            <a:ext cx="6480721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подпрограмме «Профилактика правонарушений на территории Усть-Удинского района» на 2020-2027 годы отражены расходы на проведение мероприятий по профилактике безнадзорности и правонарушений среди несовершеннолетних детей, профилактической работы с неблагополучными семьями и подростками. Средства освоены в объеме 100%.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подпрограмме «Профилактика безопасности дорожного движения на территории Усть-Удинского района» на 2020-2027 годы отражены расходы на профилактические мероприятия по безопасности дорожного движения среди несовершеннолетних детей: проведение конкурса «Безопасное колесо». 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6309320" y="8686091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30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3059832"/>
          <a:ext cx="6336704" cy="187220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112269"/>
                <a:gridCol w="1160797"/>
                <a:gridCol w="1160797"/>
                <a:gridCol w="902841"/>
              </a:tblGrid>
              <a:tr h="387043">
                <a:tc rowSpan="2"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</a:p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</a:p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33037">
                <a:tc vMerge="1">
                  <a:txBody>
                    <a:bodyPr/>
                    <a:lstStyle/>
                    <a:p>
                      <a:pPr marL="36000" algn="just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gridSpan="3">
                  <a:txBody>
                    <a:bodyPr/>
                    <a:lstStyle/>
                    <a:p>
                      <a:pPr marL="3600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6000"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marL="36000"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765085">
                <a:tc>
                  <a:txBody>
                    <a:bodyPr/>
                    <a:lstStyle/>
                    <a:p>
                      <a:pPr marL="36000" algn="just" fontAlgn="t"/>
                      <a:r>
                        <a:rPr lang="ru-RU" sz="1100" kern="12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«Организация летнего отдыха и занятости детей в Усть-Удинском районе» на 2020-2027 годы 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2898,2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3061,5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2893,0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87043"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2898,2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3061,5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2893,0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0648" y="1979712"/>
            <a:ext cx="6336704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данной программе отражены расходы на организацию отдыха и проведение лагерей с дневным пребыванием детей,  организацию временного трудоустройства несовершеннолетних детей в возрасте от 14 до 18 лет, проведение конкурса летних программ для детей и подростков.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60648" y="5580112"/>
          <a:ext cx="6336704" cy="1762964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432048"/>
                <a:gridCol w="2745416"/>
                <a:gridCol w="1024987"/>
                <a:gridCol w="950582"/>
                <a:gridCol w="1183671"/>
              </a:tblGrid>
              <a:tr h="503391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 err="1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b="1" cap="none" spc="0" dirty="0" err="1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 муниципальной программы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Единица  </a:t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измерения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значение 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Факт.</a:t>
                      </a: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1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значение  </a:t>
                      </a:r>
                      <a:endParaRPr lang="ru-RU" sz="1100" b="1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167797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721410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070" algn="l"/>
                        </a:tabLs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</a:t>
                      </a: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детей и подростков в возрасте от 4 до 18 лет, охваченных всеми формами отдыха и оздоровления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335594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r>
                        <a:rPr lang="ru-RU" sz="1100" b="0" cap="none" spc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оличество </a:t>
                      </a:r>
                      <a:r>
                        <a:rPr lang="ru-RU" sz="1100" b="0" cap="none" spc="0" dirty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подростков временно трудоустроенных</a:t>
                      </a:r>
                      <a:endParaRPr lang="ru-RU" sz="1100" b="0" cap="none" spc="0" dirty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cap="none" spc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100" b="0" cap="none" spc="0">
                        <a:ln>
                          <a:noFill/>
                        </a:ln>
                        <a:solidFill>
                          <a:schemeClr val="accent3">
                            <a:lumMod val="10000"/>
                          </a:schemeClr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2133" marR="3213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pic>
        <p:nvPicPr>
          <p:cNvPr id="5529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3216" y="251520"/>
            <a:ext cx="1279663" cy="1080120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60648" y="5076056"/>
            <a:ext cx="5040560" cy="36004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200" b="1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Сведения о  значениях целевых показателей МП в 2025 году:</a:t>
            </a:r>
            <a:endParaRPr lang="ru-RU" sz="1200" b="1" dirty="0"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530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656" y="251520"/>
            <a:ext cx="1224136" cy="1187624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764704" y="611560"/>
            <a:ext cx="5427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«ОРГАНИЗАЦИЯ ЛЕТНЕГО ОТДЫХА </a:t>
            </a:r>
          </a:p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ЗАНЯТОСТИ ДЕТЕЙ В УСТЬ-УДИНСКОМ РАЙОНЕ» НА 2020-2027 ГОДЫ</a:t>
            </a:r>
          </a:p>
        </p:txBody>
      </p:sp>
      <p:pic>
        <p:nvPicPr>
          <p:cNvPr id="14338" name="Picture 2" descr="https://vki4.okcdn.ru/i?r=B1JAm_VFBkioSGBqh1LkDZUzJMXgFHeJK3DXpzP7hp50ZggxId1Jg3QYYCJvqO95JWkjzpxYoWLWrZ4_kciIBS5mFPDq2acporkNhoZVadz-m_4AAAAp"/>
          <p:cNvPicPr>
            <a:picLocks noChangeAspect="1" noChangeArrowheads="1"/>
          </p:cNvPicPr>
          <p:nvPr/>
        </p:nvPicPr>
        <p:blipFill>
          <a:blip r:embed="rId5" cstate="print"/>
          <a:srcRect t="13889" b="13889"/>
          <a:stretch>
            <a:fillRect/>
          </a:stretch>
        </p:blipFill>
        <p:spPr bwMode="auto">
          <a:xfrm>
            <a:off x="1124744" y="7452320"/>
            <a:ext cx="4608511" cy="1368152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6309320" y="8686091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31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0" y="1142998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8640" y="1187625"/>
          <a:ext cx="6408713" cy="159400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465087"/>
                <a:gridCol w="630366"/>
                <a:gridCol w="630366"/>
                <a:gridCol w="682894"/>
              </a:tblGrid>
              <a:tr h="22335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76096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5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3444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Дополнительные меры по поддержке граждан, оказавшихся в сложной жизненной ситуации»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2020-2027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29,5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30,5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320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Социальная поддержка отдельных категорий граждан»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2020-2027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5625,7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355,0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7 067,5</a:t>
                      </a:r>
                      <a:endParaRPr lang="ru-RU" sz="10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320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Поддержка специалистов, прибывших для работы в социальной сфере Усть-Удинского района»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2020-2027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150,0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250,0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7609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6015,7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6 534,5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7 348,0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88640" y="2843808"/>
            <a:ext cx="6408712" cy="76944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 algn="just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программе отражены расходы на адресную помощь гражданам, оказавшимся в сложной жизненной ситуации, </a:t>
            </a:r>
            <a:r>
              <a:rPr lang="x-none" sz="11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 на выплату пенсии за выслугу лет гражданам, замещавшим должности муниципальной службы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x-none" sz="11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расходы по предоставлению единоразовой выплаты специалистам, прибывшим для работы в социальной сфере. </a:t>
            </a:r>
            <a:endParaRPr lang="ru-RU" sz="11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88640" y="3923928"/>
          <a:ext cx="6408711" cy="195443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427247"/>
                <a:gridCol w="3702811"/>
                <a:gridCol w="925703"/>
                <a:gridCol w="640871"/>
                <a:gridCol w="712079"/>
              </a:tblGrid>
              <a:tr h="30623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 муниципальной программы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Единица  </a:t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измерения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35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227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070" algn="l"/>
                        </a:tabLs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Количество граждан, получивших  поддержку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чел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1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5397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Количество семей установивших АПИ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семей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103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25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2070" algn="l"/>
                        </a:tabLs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Удельный вес граждан, получивших меры социальной поддержки, имеющих на это право и обратившихся за получением мер социальной поддержки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%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1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807" marR="27807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5397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Количество молодых специалистов, прибывших для работы в социальной сфере Усть-Удинского района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Ед.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ru-RU" sz="9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88640" y="3563888"/>
            <a:ext cx="5040560" cy="288032"/>
          </a:xfrm>
          <a:prstGeom prst="homePlate">
            <a:avLst/>
          </a:prstGeom>
          <a:solidFill>
            <a:srgbClr val="EFEBDD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ru-RU" sz="1200" b="1" dirty="0" smtClean="0"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Сведения о  значениях целевых показателей МП в 2025 году:</a:t>
            </a:r>
            <a:endParaRPr lang="ru-RU" sz="1200" b="1" dirty="0"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489" y="83691"/>
            <a:ext cx="1250303" cy="1054482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700808" y="107504"/>
            <a:ext cx="51571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«СОЦИАЛЬНАЯ ПОДДЕРЖКА ОТДЕЛЬНЫХ КАТЕГОРИЙ ГРАЖДАН НА ТЕРРИТОРИИ УСТЬ-УДИНСКОГО РАЙОНА» НА 2020-2027 ГОДЫ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3">
                    <a:lumMod val="10000"/>
                  </a:schemeClr>
                </a:solidFill>
              </a:rPr>
              <a:pPr/>
              <a:t>32</a:t>
            </a:fld>
            <a:endParaRPr lang="ru-RU" dirty="0">
              <a:solidFill>
                <a:schemeClr val="accent3">
                  <a:lumMod val="10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56792" y="5940152"/>
            <a:ext cx="5157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«КОМПЛЕКСНОЕ РАЗВИТИЕ СЕЛЬСКИХ ТЕРРИТОРИЙ НА ПЕРИОД 2020-2027 ГОДОВ»</a:t>
            </a:r>
          </a:p>
        </p:txBody>
      </p:sp>
      <p:pic>
        <p:nvPicPr>
          <p:cNvPr id="17" name="Picture 3" descr="C:\Program Files (x86)\Microsoft Office\MEDIA\CAGCAT10\j014988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656" y="5868144"/>
            <a:ext cx="1224135" cy="943334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88640" y="6876256"/>
          <a:ext cx="6480721" cy="8788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587476"/>
                <a:gridCol w="580771"/>
                <a:gridCol w="656237"/>
                <a:gridCol w="656237"/>
              </a:tblGrid>
              <a:tr h="16670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19722">
                <a:tc vMerge="1">
                  <a:txBody>
                    <a:bodyPr/>
                    <a:lstStyle/>
                    <a:p>
                      <a:pPr algn="just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328362">
                <a:tc>
                  <a:txBody>
                    <a:bodyPr/>
                    <a:lstStyle/>
                    <a:p>
                      <a:pPr marL="36000" algn="just" fontAlgn="t"/>
                      <a:r>
                        <a:rPr lang="ru-RU" sz="1100" kern="12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«Комплексное развитие сельских территорий на период 2020-2027 годы»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18374,3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39129,0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869,9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77297"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18374,3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39129,0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869,9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9" name="Заголовок 1"/>
          <p:cNvSpPr txBox="1">
            <a:spLocks/>
          </p:cNvSpPr>
          <p:nvPr/>
        </p:nvSpPr>
        <p:spPr>
          <a:xfrm>
            <a:off x="188640" y="7812360"/>
            <a:ext cx="5112568" cy="28803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Сведения о  значениях целевых показателей МП в 2025 году: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188640" y="8172400"/>
          <a:ext cx="6480720" cy="57835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18494"/>
                <a:gridCol w="3973823"/>
                <a:gridCol w="957379"/>
                <a:gridCol w="1031024"/>
              </a:tblGrid>
              <a:tr h="3681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значение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75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Техническое присоединение электроэнергии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ИЖС (ед.)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6863" marR="26863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0648" y="1187624"/>
          <a:ext cx="6336704" cy="283122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392488"/>
                <a:gridCol w="648072"/>
                <a:gridCol w="592065"/>
                <a:gridCol w="704079"/>
              </a:tblGrid>
              <a:tr h="25790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61635"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15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«Создание условий для предоставления транспортных услуг населению Усть-Удинского района» на 2021-2027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187,8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14553,1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15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«Охрана окружающей среды в Усть-Удинском районе» на 2021-2027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405,0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13120,3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946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«Энергосбережение и повышение энергетической эффективности  на территории Усть-Удинского района" на 2021-2027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15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«Комплексное развитие коммунальной инфраструктуры в Усть-Удинском районе» на 2021-2027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89168,2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1516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«Создание условий для обеспечения населения Усть-Удинского района услугами связи» на 2021-2027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15064,4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151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Подпрограмма «Деятельность комитета по вопросам ЖКХ» на 2025-2027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21728,9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74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Всего по программе: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353,2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15657,2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138570,5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60648" y="4499992"/>
          <a:ext cx="6336704" cy="93610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4411552"/>
                <a:gridCol w="578564"/>
                <a:gridCol w="723205"/>
                <a:gridCol w="623383"/>
              </a:tblGrid>
              <a:tr h="4834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Отдельные целевые показатели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Ед.изм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знач.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 Знач.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662">
                <a:tc>
                  <a:txBody>
                    <a:bodyPr/>
                    <a:lstStyle/>
                    <a:p>
                      <a:pPr marL="72000" algn="just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перевезенных человек судами на воздушных подушках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тыс.</a:t>
                      </a:r>
                      <a:b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0,14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0,61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837" marR="1837" marT="1837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3" descr="C:\Program Files (x86)\Microsoft Office\MEDIA\CAGCAT10\j0297185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672" y="179512"/>
            <a:ext cx="906111" cy="899592"/>
          </a:xfrm>
          <a:prstGeom prst="rect">
            <a:avLst/>
          </a:prstGeom>
          <a:noFill/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60648" y="4139952"/>
            <a:ext cx="5328592" cy="28803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Сведения о  значениях целевых показателей МП в 2025 году: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68760" y="107504"/>
            <a:ext cx="54452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«СОЗДАНИЕ БЛАГОПРИЯТНЫХ УСЛОВИЙ ДЛЯ ОБЕСПЕЧЕНИЯ ЖИЗНЕДЕЯТЕЛЬНОСТИ НАСЕЛЕНИЯ УСТЬ-УДИНСКОГО РАЙОНА» НА 2015-2027 ГОДЫ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8640" y="5436096"/>
            <a:ext cx="6480720" cy="3485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подпрограмме «Комплексное развитие коммунальной инфраструктуры в Усть-Удинском районе» на 2021-2027 годы по мероприятию  «Реализация первоочередных мероприятий по модернизации объектов теплоснабжения и подготовке к отопительному сезону объектов коммунальной инфраструктуры, находящихся в муниципальной собственности» отражены расходы на:</a:t>
            </a:r>
          </a:p>
          <a:p>
            <a:pPr indent="457200" algn="just"/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на капитальный ремонт сетей теплоснабжения р.п. Усть-Уда, по адресу: Иркутская область, Усть-Удинский район, р.п. Усть-Уда) направлено в сумме 27 500,1 тысяч рублей, из них областной бюджет 26 400,1 тысяч рублей, бюджет района 1 100,0 тысяч рублей, исполнение составило 100%;</a:t>
            </a:r>
          </a:p>
          <a:p>
            <a:pPr indent="457200" algn="just">
              <a:buFontTx/>
              <a:buChar char="-"/>
            </a:pP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капитальный ремонт сети водоснабжения р.п. Усть-Уда, по адресу: Иркутская область, Усть-Удинский, р.п. Усть-Уда направлено в сумме 61 668,2 тысяч рублей, из них областной бюджет 59 201,4 тысяч рублей, бюджет района 2 466,8 тысяч рублей, исполнение составило 64,1%.</a:t>
            </a:r>
          </a:p>
          <a:p>
            <a:pPr indent="457200" algn="just">
              <a:buFontTx/>
              <a:buChar char="-"/>
            </a:pP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подпрограмме «Создание условий для предоставления транспортных услуг населению Усть-Удинского района» на 2015-2027 годы отражены расходы по  обеспечению ГСМ, запасными частями, оборудованием судов для повышения транспортной доступности. Расходы исполнены в объеме 99%. В рамках данной подпрограммы за счет средств субсидии на реализацию мероприятий перечня проектов народных инициатив приобретён автомобиль в </a:t>
            </a:r>
            <a:r>
              <a:rPr lang="ru-RU" sz="105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Балаганкинское</a:t>
            </a: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муниципальное образование для организации перевозок пассажиров на сумму 1562,7 тысяч рублей.  По мероприятию «Реализация направлений муниципального дорожного фонда» исполнено 71,5% или 11 392,9 тысяч рублей.</a:t>
            </a:r>
            <a:endParaRPr lang="ru-RU" sz="105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33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34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640" y="107504"/>
            <a:ext cx="65253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МЕЖБЮДЖЕТНЫЕ ТРАНСФЕРТЫ СЕЛЬСКИМ ПОСЕЛЕНИЯМ С ЦЕЛЬЮ ИСПОЛНЕНИЯ ПЕРЕДАННЫХ ПОЛНОМОЧИЙ В РАМКАХ МУНИЦИПАЛЬНОЙ ПРОГРАММЫ «СОЗДАНИЕ БЛАГОПРИЯТНЫХ УСЛОВИЙ ДЛЯ ОБЕСПЕЧЕНИЯ ЖИЗНЕДЕЯТЕЛЬНОСТИ НАСЕЛЕНИЯ УСТЬ-УДИНСКОГО РАЙОНА» НА 2015-2027 ГОДЫ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88641" y="1331640"/>
          <a:ext cx="6480718" cy="468051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5333"/>
                <a:gridCol w="3894670"/>
                <a:gridCol w="678214"/>
                <a:gridCol w="904287"/>
                <a:gridCol w="678214"/>
              </a:tblGrid>
              <a:tr h="637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Полномочие</a:t>
                      </a:r>
                      <a:endParaRPr lang="ru-RU" sz="12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</a:t>
                      </a:r>
                      <a:endParaRPr lang="ru-RU" sz="12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Исполнено</a:t>
                      </a:r>
                      <a:endParaRPr lang="ru-RU" sz="12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 исполнения</a:t>
                      </a:r>
                      <a:endParaRPr lang="ru-RU" sz="12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  <a:tr h="10626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в границах поселений тепло-, </a:t>
                      </a:r>
                      <a:r>
                        <a:rPr lang="ru-RU" sz="1200" b="0" dirty="0" err="1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газо</a:t>
                      </a: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-, водоснабжения населения, водоотведения, снабжение населения топливом в пределах полномочий, установленных законодательством Российской Федерации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5355,4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4769,6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89,0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  <a:tr h="6375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Участие в организации деятельности по накоплению (в том числе раздельному накоплению) и транспортированию твёрдых коммунальных отходов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1491,9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1126,9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75,5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  <a:tr h="425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ритуальных услуг и содержание мест захоронения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716,1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633,1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88,4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  <a:tr h="1275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Утверждение генеральных планов поселения, правил землепользования и застройки, утверждение подготовленной на основе генеральных планов поселения документации по планировке территории, выдача градостроительного плана земельного участка, выдача разрешений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174,3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174,3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  <a:tr h="4250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Дорожная деятельность в отношении автомобильных дорог местного значения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8313,9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8191,2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98,5</a:t>
                      </a:r>
                      <a:endParaRPr lang="ru-RU" sz="1200" b="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  <a:tr h="217364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ИТОГО</a:t>
                      </a:r>
                      <a:endParaRPr lang="ru-RU" sz="12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 h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16051,6</a:t>
                      </a:r>
                      <a:endParaRPr lang="ru-RU" sz="12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14895,1</a:t>
                      </a:r>
                      <a:endParaRPr lang="ru-RU" sz="12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92,8</a:t>
                      </a:r>
                      <a:endParaRPr lang="ru-RU" sz="12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7432" marR="27432" marT="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88640" y="6084168"/>
            <a:ext cx="648072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Передача полномочий на уровень сельского поселения </a:t>
            </a:r>
            <a:r>
              <a:rPr lang="ru-RU" sz="11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осуществляется в целях более эффективного решения вопросов местного значения, социально-экономического развития поселения и оптимизации управления ресурсами. </a:t>
            </a:r>
          </a:p>
          <a:p>
            <a:pPr indent="457200" algn="just"/>
            <a:r>
              <a:rPr lang="ru-RU" sz="11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Основные цели передачи полномочий:</a:t>
            </a:r>
          </a:p>
          <a:p>
            <a:pPr indent="457200" algn="just">
              <a:buFontTx/>
              <a:buChar char="-"/>
            </a:pPr>
            <a:r>
              <a:rPr lang="ru-RU" sz="11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Повышение эффективности управления. Сельские поселения могут лучше учитывать местные особенности и потребности населения при реализации переданных полномочий, что способствует оперативному решению вопросов местного значения. </a:t>
            </a:r>
          </a:p>
          <a:p>
            <a:pPr indent="457200" algn="just">
              <a:buFontTx/>
              <a:buChar char="-"/>
            </a:pPr>
            <a:r>
              <a:rPr lang="ru-RU" sz="11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Социально-экономическое развитие поселения. Передача полномочий направлена на улучшение инфраструктуры, качества услуг и общего благосостояния населения поселения. </a:t>
            </a:r>
          </a:p>
          <a:p>
            <a:pPr indent="457200" algn="just">
              <a:buFontTx/>
              <a:buChar char="-"/>
            </a:pPr>
            <a:r>
              <a:rPr lang="ru-RU" sz="11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Рациональное использование ресурсов. Оптимизация распределения полномочий позволяет эффективнее использовать материальные и финансовые ресурсы, особенно если на местном уровне это возможно сделать с меньшими затратами или с лучшим результатом. </a:t>
            </a:r>
          </a:p>
          <a:p>
            <a:pPr indent="457200" algn="just">
              <a:buFontTx/>
              <a:buChar char="-"/>
            </a:pPr>
            <a:r>
              <a:rPr lang="ru-RU" sz="11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Децентрализация управления. Укрепление самостоятельности местного самоуправления и повышение ответственности органов власти поселения за решение локальных задач. </a:t>
            </a:r>
            <a:endParaRPr lang="ru-RU" sz="11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60648" y="4283968"/>
            <a:ext cx="4752528" cy="288032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Сведения о  значениях целевых показателей МП в 2025 году: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0648" y="4644008"/>
          <a:ext cx="6192688" cy="43205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75230"/>
                <a:gridCol w="4678920"/>
                <a:gridCol w="344038"/>
                <a:gridCol w="412846"/>
                <a:gridCol w="481654"/>
              </a:tblGrid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b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05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05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 муниципальной программы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05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 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          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   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    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    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19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Подготовка </a:t>
                      </a:r>
                      <a:r>
                        <a:rPr lang="ru-RU" sz="1050" u="none" strike="noStrike" spc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работников включенных в состав органов управления единой государственной системы предупреждения и ликвидации чрезвычайных ситуаций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населения прошедшего подготовку по гражданской обороне в учебно-консультационном пункте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Чел.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120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Техническое обслуживание системы видеонаблюдения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Мес.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Реконструкция системы видеонаблюдения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раздаточного материала на противопожарную тематику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Шт.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574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19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Организации работы отдела по делам ГО и ЧС, МКУ ЕДДС, патрульных групп, проведение рейдов и применение сил и средств постоянной готовности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раздаточного материала на антитеррористическую тематику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Шт.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ru-RU" sz="1050" u="none" strike="noStrike" spc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Приобретение комплектов вещей и оборудования для выполнения пунктами временного размещения своей функции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договорных обязательств для обеспечения деятельности МКУ «ЕДДС»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Техническое обслуживание точек системы оповещения РМО «Усть-Удинский район»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Кв-л.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06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Аренда помещения для размещения системы звукового оповещения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Кв-л.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Установка дополнительных точек системы звукового оповещения в населенных пунктах РМО «Усть-Удинский район»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1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работы каналов связи муниципальной системы оповещения населения.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Мес.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5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5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0482" marR="10482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60649" y="1259632"/>
          <a:ext cx="6336702" cy="180019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176463"/>
                <a:gridCol w="680133"/>
                <a:gridCol w="740053"/>
                <a:gridCol w="740053"/>
              </a:tblGrid>
              <a:tr h="28363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05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05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05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28803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7412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Выполнение профилактических мероприятий по гражданской обороне, защите населения и территорий от чрезвычайных ситуаций природного и техногенного характера, пожарной безопасности и профилактике терроризма» на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2021-2027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176,0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94,7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433,8</a:t>
                      </a:r>
                      <a:endParaRPr lang="ru-RU" sz="9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567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Содержание МКУ «Единая дежурно-диспетчерская служба РМО «Усть-Удинский район» на </a:t>
                      </a:r>
                      <a:r>
                        <a:rPr lang="ru-RU" sz="10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2021-2027 </a:t>
                      </a:r>
                      <a:r>
                        <a:rPr lang="ru-RU" sz="10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7843,5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8163,9</a:t>
                      </a:r>
                      <a:endParaRPr lang="ru-RU" sz="105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9 885,3</a:t>
                      </a:r>
                      <a:endParaRPr lang="ru-RU" sz="9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89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8019,5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8261,3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10319,1</a:t>
                      </a:r>
                      <a:endParaRPr lang="ru-RU" sz="105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pic>
        <p:nvPicPr>
          <p:cNvPr id="33794" name="Picture 2" descr="https://sun6-22.userapi.com/s/v1/ig2/zQn24_bZpbFCHKnMycsDOTOqWFd7TigFSeDVjkuBlFd7iDrGkG6n8H3nUYWbF4jzo7HO8JYjqDcBSWEW9hKcTzgm.jpg?size=1100x1100&amp;quality=95&amp;crop=90,0,1100,1100&amp;ava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251520"/>
            <a:ext cx="884203" cy="755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24744" y="251520"/>
            <a:ext cx="5589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«ОБЕСПЕЧЕНИЕ КОМПЛЕКСНЫХ МЕР ПО ГРАЖДАНСКОЙ ОБОРОНЕ» НА  2021-2027 ГОДЫ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381328" y="8686091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35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0648" y="3059832"/>
            <a:ext cx="6336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100" b="1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По мероприятию «Обеспечение безопасности людей на водных объектах» предусмотрены межбюджетные трансферты сельским поселениям с целью исполнения полномочия на территории муниципальных образований, в 2025 году по данному мероприятию исполнены расходы на 100% в сумме 366,5 тысяч рублей, в том числе приобретены знаки для информирования населения об ограничениях и правилах поведения на воде и прилегающей территории на сумму 73,6 тысяч рублей.</a:t>
            </a:r>
            <a:endParaRPr lang="ru-RU" sz="1100" b="1" dirty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1835696"/>
          <a:ext cx="6336704" cy="1543811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414918"/>
                <a:gridCol w="623282"/>
                <a:gridCol w="623282"/>
                <a:gridCol w="675222"/>
              </a:tblGrid>
              <a:tr h="31379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</a:p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</a:p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12088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/>
                </a:tc>
              </a:tr>
              <a:tr h="722241">
                <a:tc>
                  <a:txBody>
                    <a:bodyPr/>
                    <a:lstStyle/>
                    <a:p>
                      <a:pPr marL="36000"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2017-2027 годы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10284,2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7585,9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9544,8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64042"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10284,2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7585,9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9544,8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88640" y="3491880"/>
            <a:ext cx="6408712" cy="17851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 algn="just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подпрограмме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2017-2027 годы отражены расходы по осуществлению регистрации права муниципальной собственности на объекты недвижимости и земельные участки – 207,5 тыс.руб. (мероприятие исполнено на 100%), обеспечение деятельности Комитета по управлению муниципальным имуществом – 7492,9 тыс.руб. (мероприятие исполнено на 99,6%, в сумме 7459,8 тыс.руб.), содержание объектов муниципальной собственности – 2027,0 тыс.руб. (мероприятие исполнено на 92,6%, в сумме 1877,5 тыс.руб.).  Расходы в целом по программе исполнены в объеме 98,1%.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0648" y="5796137"/>
          <a:ext cx="6336704" cy="2736302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84796"/>
                <a:gridCol w="4556731"/>
                <a:gridCol w="427193"/>
                <a:gridCol w="498393"/>
                <a:gridCol w="569591"/>
              </a:tblGrid>
              <a:tr h="42097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показателя муниципальной программы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 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939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Доля   доходов   местного   бюджета от использования муниципального имущества Усть-Удинского района   и   его приватизации в общем объеме доходов местного бюджета.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69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Динамика доходов местного бюджета от использования муниципального имущества и его приватизации.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11,6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11,6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2424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земельных участков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предоставленных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 установленном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законодательством   порядке   физическим   и юридическим лицам на различных правах, от количества 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сформированных    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земельных участков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494" marR="28494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60648" y="5364088"/>
            <a:ext cx="5472608" cy="288032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Сведения о  значениях целевых показателей МП в 2025 году: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6792" y="179512"/>
            <a:ext cx="5112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2017-2027 ГОДЫ</a:t>
            </a: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31" y="179513"/>
            <a:ext cx="1591817" cy="1591817"/>
          </a:xfrm>
          <a:prstGeom prst="rect">
            <a:avLst/>
          </a:prstGeom>
          <a:noFill/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36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1475657"/>
          <a:ext cx="6343008" cy="239027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032448"/>
                <a:gridCol w="648072"/>
                <a:gridCol w="864096"/>
                <a:gridCol w="798392"/>
              </a:tblGrid>
              <a:tr h="212504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подпрограммы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46822">
                <a:tc vMerge="1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31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Управление муниципальными финансами, организация составления и исполнения районного бюджета»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54658,1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53 038.1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60 830,2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4259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Повышение эффективности бюджетных расходов в Усть-Удинском районе»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206759,0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188 465.6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194 435,3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8242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Создание условий для эффективного и ответственного управления муниципальными финансами, повышение устойчивости бюджетов муниципальных образований Усть-Удинского района» на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2017-2027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2579,0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1 570.3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2 208,1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173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263996,3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243074,0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257473,6</a:t>
                      </a:r>
                      <a:endParaRPr lang="ru-RU" sz="1000" b="1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60648" y="3923928"/>
            <a:ext cx="6336704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</a:t>
            </a:r>
            <a:r>
              <a:rPr lang="x-none" sz="1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программе отражены расходы на содержание финансового органа, МКУ «ЦБУ Усть-Удинского района», расходы на исполнение судебных актов по обращению взыскания на средства районного бюджета, расходы за счет резервного фонда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x-none" sz="1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асходы  по финансированию  поселений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выравнивание бюджетной обеспеченности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x-none" sz="1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оселений как за счет средств районного бюджета, так и за счет областной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субвенции </a:t>
            </a:r>
            <a:r>
              <a:rPr lang="x-none" sz="1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выравнивание бюджетной обеспеченности поселений.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0648" y="5436096"/>
          <a:ext cx="6192689" cy="322512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370204"/>
                <a:gridCol w="4334883"/>
                <a:gridCol w="412846"/>
                <a:gridCol w="550462"/>
                <a:gridCol w="524294"/>
              </a:tblGrid>
              <a:tr h="35374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Исполнение отдельных целевых показателей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 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</a:t>
                      </a: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17687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        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 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  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  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35374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1.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Наличие утвержденного  районного бюджета  на очередной финансовый  год  и плановый период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шт.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35374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2.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 расходов  бюджета  района, сформированных в соответствии с программным принципом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99,5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71188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tabLst>
                          <a:tab pos="105410" algn="l"/>
                          <a:tab pos="223520" algn="l"/>
                          <a:tab pos="288290" algn="l"/>
                        </a:tabLs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Размер дефицита районного бюджета не более 10% утвержденного общего годового объема доходов районного бюджета без учета утвержденного объема безвозмездных поступлений.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10,0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39078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4.  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  <a:tabLst>
                          <a:tab pos="105410" algn="l"/>
                          <a:tab pos="223520" algn="l"/>
                          <a:tab pos="288290" algn="l"/>
                        </a:tabLs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Соответствие размера дотации на выравнивание бюджетной обеспеченности поселений нормам законодательства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7,5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176871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специалистов прошедших обучение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  <a:tr h="70748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     муниципальных     учреждений Усть-Удинского района и органов местного самоуправления,    информация о результатах  деятельности которых за отчетный год размещена в сети Интернет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10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/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556792" y="251520"/>
            <a:ext cx="5157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«УПРАВЛЕНИЕ МУНИЦИПАЛЬНЫМИ ФИНАНСАМИ УСТЬ-УДИНСКОГО РАЙОНА» НА 2017-2027 ГОДЫ</a:t>
            </a:r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656" y="179512"/>
            <a:ext cx="1296144" cy="1296144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339890" y="8778240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37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7" y="1507658"/>
          <a:ext cx="6408713" cy="247798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176465"/>
                <a:gridCol w="720080"/>
                <a:gridCol w="142172"/>
                <a:gridCol w="648946"/>
                <a:gridCol w="721050"/>
              </a:tblGrid>
              <a:tr h="342182">
                <a:tc rowSpan="2">
                  <a:txBody>
                    <a:bodyPr/>
                    <a:lstStyle/>
                    <a:p>
                      <a:pPr marL="3600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3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Наименование подпрограммы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100" b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</a:p>
                    <a:p>
                      <a:pPr algn="ctr" fontAlgn="t"/>
                      <a:r>
                        <a:rPr lang="ru-RU" sz="1100" b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</a:p>
                    <a:p>
                      <a:pPr algn="ctr" fontAlgn="t"/>
                      <a:r>
                        <a:rPr lang="ru-RU" sz="1100" b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</a:p>
                    <a:p>
                      <a:pPr algn="ctr" fontAlgn="t"/>
                      <a:r>
                        <a:rPr lang="ru-RU" sz="1100" b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70630">
                <a:tc vMerge="1">
                  <a:txBody>
                    <a:bodyPr/>
                    <a:lstStyle/>
                    <a:p>
                      <a:pPr marL="72000" algn="l" fontAlgn="b"/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08071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«Обеспечение </a:t>
                      </a:r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деятельности муниципальных служащих, осуществляющих отдельные областные государственные полномочия" на </a:t>
                      </a: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2017-2027 </a:t>
                      </a:r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4 627,2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247,3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5 274,8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41604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"</a:t>
                      </a:r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деятельности мэра Усть-Удинского района и администрации Усть-Удинского района" на </a:t>
                      </a: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2017-2027 годы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47 695,9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46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179,6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54 414,2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674537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"</a:t>
                      </a:r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Информационное освещение деятельности органов местного самоуправления (администрации Усть-Удинского района и районной Думы районного муниципального образования "Усть-Удинский район")" на </a:t>
                      </a: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2017-2027 </a:t>
                      </a:r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2 436,8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600,1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2 332,7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324577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Всего по программе: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54760,0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54027,0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62 021,7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0648" y="4067944"/>
            <a:ext cx="6408712" cy="120032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x-none" sz="1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программе отражены расходы на содержание мэра, администрации Усть-Удинского района, расходы на членские взносы в Ассоциацию муниципальных образований Иркутской области и грамоты Мэра Усть-Удинского района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представительские расходы для обеспечения реализации полномочий администрации, </a:t>
            </a:r>
            <a:r>
              <a:rPr lang="x-none" sz="1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содержание бюджетного учреждения «Редакция газеты Усть-Удинские вести».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02" name="Picture 2" descr="C:\Program Files (x86)\Microsoft Office\MEDIA\CAGCAT10\j0233018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640" y="251520"/>
            <a:ext cx="1080120" cy="110412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60647" y="5868145"/>
          <a:ext cx="6408712" cy="282986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76065"/>
                <a:gridCol w="4032447"/>
                <a:gridCol w="648072"/>
                <a:gridCol w="576065"/>
                <a:gridCol w="576063"/>
              </a:tblGrid>
              <a:tr h="61342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  </a:t>
                      </a:r>
                      <a:b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ru-RU" sz="1100" b="0" dirty="0" err="1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целевого </a:t>
                      </a: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показателя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Ед. 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Изм</a:t>
                      </a: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План.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Факт.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Знач. 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0476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         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   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   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     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2521" marR="12521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95905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Отсутствие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дисциплинарных</a:t>
                      </a:r>
                      <a:r>
                        <a:rPr lang="ru-RU" sz="1100" b="0" spc="-4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взысканий</a:t>
                      </a:r>
                      <a:r>
                        <a:rPr lang="ru-RU" sz="1100" b="0" spc="-2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муниципальных</a:t>
                      </a:r>
                      <a:r>
                        <a:rPr lang="ru-RU" sz="1100" b="0" spc="1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служащих</a:t>
                      </a:r>
                      <a:r>
                        <a:rPr lang="ru-RU" sz="1100" b="0" spc="-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r>
                        <a:rPr lang="ru-RU" sz="1100" b="0" spc="-3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работников,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замещающих</a:t>
                      </a:r>
                      <a:r>
                        <a:rPr lang="ru-RU" sz="1100" b="0" spc="6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должности,</a:t>
                      </a:r>
                      <a:r>
                        <a:rPr lang="ru-RU" sz="1100" b="0" spc="5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 относящиеся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должностям муниципальной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службы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администрации</a:t>
                      </a:r>
                      <a:r>
                        <a:rPr lang="ru-RU" sz="1100" b="0" spc="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Усть-Удинcкoro</a:t>
                      </a:r>
                      <a:r>
                        <a:rPr lang="ru-RU" sz="1100" b="0" spc="-2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района (за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исключением</a:t>
                      </a:r>
                      <a:r>
                        <a:rPr lang="ru-RU" sz="1100" b="0" spc="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муниципальных</a:t>
                      </a:r>
                      <a:r>
                        <a:rPr lang="ru-RU" sz="1100" b="0" spc="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служащих, исполняющих переданные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государственные полномочия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1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да/нет</a:t>
                      </a:r>
                      <a:endParaRPr lang="ru-RU" sz="1100" b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1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(1/0)</a:t>
                      </a:r>
                      <a:endParaRPr lang="ru-RU" sz="1100" b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2667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5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24765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4795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7200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94030" algn="l"/>
                        </a:tabLst>
                      </a:pPr>
                      <a:r>
                        <a:rPr lang="ru-RU" sz="1100" b="0" spc="-2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Отсутствие</a:t>
                      </a:r>
                      <a:r>
                        <a:rPr lang="ru-RU" sz="1100" b="0" spc="24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дисциплинарных</a:t>
                      </a:r>
                      <a:r>
                        <a:rPr lang="ru-RU" sz="1100" b="0" spc="19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2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взысканий</a:t>
                      </a:r>
                      <a:r>
                        <a:rPr lang="ru-RU" sz="1100" b="0" spc="25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5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  </a:t>
                      </a: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муниципальных</a:t>
                      </a:r>
                      <a:r>
                        <a:rPr lang="ru-RU" sz="1100" b="0" spc="31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служащих,</a:t>
                      </a:r>
                      <a:r>
                        <a:rPr lang="ru-RU" sz="1100" b="0" spc="38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исполняющих переданные</a:t>
                      </a:r>
                      <a:r>
                        <a:rPr lang="ru-RU" sz="1100" b="0" spc="7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государственные</a:t>
                      </a:r>
                      <a:r>
                        <a:rPr lang="ru-RU" sz="1100" b="0" spc="15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полномочия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463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4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да/нет </a:t>
                      </a:r>
                      <a:r>
                        <a:rPr lang="ru-RU" sz="1100" b="0" spc="-1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(1/0)</a:t>
                      </a:r>
                      <a:endParaRPr lang="ru-RU" sz="1100" b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605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5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47952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72000" marR="24003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Доля</a:t>
                      </a:r>
                      <a:r>
                        <a:rPr lang="ru-RU" sz="1100" b="0" spc="17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опубликованной </a:t>
                      </a: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информации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ru-RU" sz="1100" b="0" spc="2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муниципальных</a:t>
                      </a:r>
                      <a:r>
                        <a:rPr lang="ru-RU" sz="1100" b="0" spc="8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нормативных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правовых актов в</a:t>
                      </a:r>
                      <a:r>
                        <a:rPr lang="ru-RU" sz="1100" b="0" spc="-4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общем</a:t>
                      </a:r>
                      <a:r>
                        <a:rPr lang="ru-RU" sz="1100" b="0" spc="0" baseline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объеме </a:t>
                      </a:r>
                      <a:r>
                        <a:rPr lang="ru-RU" sz="1100" b="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газеты «</a:t>
                      </a:r>
                      <a:r>
                        <a:rPr lang="ru-RU" sz="1100" b="0" dirty="0" err="1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Усть-Удинские</a:t>
                      </a:r>
                      <a:r>
                        <a:rPr lang="ru-RU" sz="1100" b="0" spc="8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spc="-1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вести»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25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25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100" b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0" spc="-2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100" b="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60648" y="5364088"/>
            <a:ext cx="5040560" cy="36004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Сведения о  значениях целевых показателей МП в 2025 году: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68760" y="251520"/>
            <a:ext cx="5400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МУНИЦИПАЛЬНАЯ ПРОГРАММА «ОБЕСПЕЧЕНИЕ ДЕЯТЕЛЬНОСТИ МЭРА УСТЬ-УДИНСКОГО РАЙОНА И АДМИНИСТРАЦИИ УСТЬ-УДИНСКОГО РАЙОНА»</a:t>
            </a:r>
          </a:p>
          <a:p>
            <a:pPr algn="ctr"/>
            <a:r>
              <a:rPr lang="ru-RU" sz="16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2017-2027 ГОДЫ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38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2999" y="1143003"/>
            <a:ext cx="9143998" cy="6858000"/>
          </a:xfrm>
          <a:prstGeom prst="rect">
            <a:avLst/>
          </a:prstGeom>
        </p:spPr>
      </p:pic>
      <p:pic>
        <p:nvPicPr>
          <p:cNvPr id="56328" name="Picture 8" descr="Picture background"/>
          <p:cNvPicPr>
            <a:picLocks noChangeAspect="1" noChangeArrowheads="1"/>
          </p:cNvPicPr>
          <p:nvPr/>
        </p:nvPicPr>
        <p:blipFill>
          <a:blip r:embed="rId3" cstate="print"/>
          <a:srcRect b="12388"/>
          <a:stretch>
            <a:fillRect/>
          </a:stretch>
        </p:blipFill>
        <p:spPr bwMode="auto">
          <a:xfrm>
            <a:off x="116632" y="4283968"/>
            <a:ext cx="1080120" cy="1126811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9" y="971601"/>
          <a:ext cx="6264694" cy="201622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989992"/>
                <a:gridCol w="781929"/>
                <a:gridCol w="710844"/>
                <a:gridCol w="781929"/>
              </a:tblGrid>
              <a:tr h="250947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Направление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2024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06260">
                <a:tc vMerge="1"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1435" marR="51435" marT="0" marB="0" anchor="ctr">
                    <a:solidFill>
                      <a:srgbClr val="EFEBD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Тысячи рублей</a:t>
                      </a: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solidFill>
                      <a:srgbClr val="EFEBD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FEBDD"/>
                    </a:solidFill>
                  </a:tcPr>
                </a:tc>
              </a:tr>
              <a:tr h="487897"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Обеспечение деятельности районной Думы районного муниципального образования «Усть-Удинский район»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4413,6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261,2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4 271,8</a:t>
                      </a:r>
                      <a:endParaRPr lang="ru-RU" sz="100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537341">
                <a:tc>
                  <a:txBody>
                    <a:bodyPr/>
                    <a:lstStyle/>
                    <a:p>
                      <a:pPr marL="72000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Контрольно-счетный орган районного муниципального образования «Усть-Удинский район»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3736,6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625,4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5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3 817,8</a:t>
                      </a:r>
                      <a:endParaRPr lang="ru-RU" sz="1000" dirty="0">
                        <a:solidFill>
                          <a:schemeClr val="accent5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66890">
                <a:tc>
                  <a:txBody>
                    <a:bodyPr/>
                    <a:lstStyle/>
                    <a:p>
                      <a:pPr marL="7200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341,0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endParaRPr lang="ru-RU" sz="1000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  <a:tr h="26689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b="1" u="none" strike="noStrike" dirty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Итого по программе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8150,2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10227,6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3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8089,6</a:t>
                      </a:r>
                      <a:endParaRPr lang="ru-RU" sz="1100" b="1" i="0" u="none" strike="noStrike" dirty="0">
                        <a:solidFill>
                          <a:schemeClr val="accent3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715" marR="5715" marT="10160" marB="0" anchor="ctr">
                    <a:lnL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BDD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0648" y="3131840"/>
            <a:ext cx="6336704" cy="120032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 algn="just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Непрограммные расходы исполнены в объеме 99,8%. В общих расходах занимают 0,5%. </a:t>
            </a:r>
          </a:p>
          <a:p>
            <a:pPr indent="457200" algn="just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Обеспечение деятельности Контрольно-счетного органа осуществлялось за счет средств бюджета района и МБТ, переданных поселениями на осуществление полномочий по внешнему муниципальному финансовому контролю в сумме 1256,9 тыс.руб.</a:t>
            </a:r>
          </a:p>
        </p:txBody>
      </p:sp>
      <p:sp>
        <p:nvSpPr>
          <p:cNvPr id="5632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632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6326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20688" y="323528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НЕПРОГРАММНЫЕ РАСХОДЫ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80728" y="4572000"/>
            <a:ext cx="576064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РЕЗЕРВНЫЙ ФОНД РАЙОННОГО БЮДЖЕТА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88640" y="5489668"/>
            <a:ext cx="6408712" cy="3575447"/>
          </a:xfrm>
          <a:prstGeom prst="wedgeRoundRectCallout">
            <a:avLst>
              <a:gd name="adj1" fmla="val -33178"/>
              <a:gd name="adj2" fmla="val -64838"/>
              <a:gd name="adj3" fmla="val 16667"/>
            </a:avLst>
          </a:prstGeom>
          <a:solidFill>
            <a:srgbClr val="EFEBD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Резервный фонд районного бюджета исполнен в сумме 656,9 тыс.рублей. Расходы были направлены на:</a:t>
            </a:r>
          </a:p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приобретение глубинного насоса ЭЦВ 8-25-120 с. Средняя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Муя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 сумме 181,0 тыс.руб.;</a:t>
            </a:r>
          </a:p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проведение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аварийно-востановительных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работ (установка глубинного насоса) с. Средняя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Муя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в сумме 31,8 тыс.руб.;</a:t>
            </a:r>
          </a:p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приобретение аккумулятора для резервного источника электроснабжения ДЭС-30 (Комитет по вопросам ЖКХ администрации Усть-Удинского района) на сумму 12,3 тыс.руб.;</a:t>
            </a:r>
          </a:p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приобретение емкости ЭВЛ для водонапорной башни с. Новая Уда на сумму 66,3 тыс.руб.;</a:t>
            </a:r>
          </a:p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заправка резервного источника электроснабжения здания администрация (Администрация Усть-Удинского района) на сумму 14,4 тыс.руб.;</a:t>
            </a:r>
          </a:p>
          <a:p>
            <a:pPr marL="72000" lvl="0"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 проведение работ по восстановлению водоснабжения на водонапорной башне в д. </a:t>
            </a:r>
            <a:r>
              <a:rPr lang="ru-RU" sz="1200" b="1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Усть-Малой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(Комитет по вопросам ЖКХ администрации Усть-Удинского района) на сумму 351,1 тыс.руб.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6411898" y="8778240"/>
            <a:ext cx="446102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39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pic>
        <p:nvPicPr>
          <p:cNvPr id="8" name="Содержимое 4" descr="БезымянПЕный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2656" y="3995936"/>
            <a:ext cx="6264696" cy="43762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32656" y="1115616"/>
            <a:ext cx="6192688" cy="584775"/>
          </a:xfrm>
          <a:prstGeom prst="rect">
            <a:avLst/>
          </a:prstGeom>
          <a:solidFill>
            <a:srgbClr val="EFEBDD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numCol="1" spcCol="216000">
            <a:spAutoFit/>
          </a:bodyPr>
          <a:lstStyle/>
          <a:p>
            <a:pPr indent="457200" algn="ctr"/>
            <a:r>
              <a:rPr lang="ru-RU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Муниципальный долг по состоянию на 1 января 2026 года отсутствует.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28800" y="7740352"/>
            <a:ext cx="3600400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Профицит 3 464,7 тыс.рублей</a:t>
            </a:r>
            <a:endParaRPr lang="ru-RU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2656" y="2771800"/>
            <a:ext cx="6264696" cy="954107"/>
          </a:xfrm>
          <a:prstGeom prst="rect">
            <a:avLst/>
          </a:prstGeom>
          <a:solidFill>
            <a:srgbClr val="EFEBDD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numCol="1" spcCol="180000">
            <a:spAutoFit/>
          </a:bodyPr>
          <a:lstStyle/>
          <a:p>
            <a:pPr indent="457200" algn="just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Районный бюджет по итогам 2025 года исполнен с </a:t>
            </a: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профицитом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в сумме 3 464,7 тыс. руб.</a:t>
            </a:r>
          </a:p>
          <a:p>
            <a:pPr indent="457200" algn="just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Изменение остатков средств районного бюджета составило 728,6 тыс.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60648" y="467544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МУНИЦИПАЛЬНЫЙ ДОЛГ УСТЬ-УДИНСКОГО РАЙОНА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2656" y="1907704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ИСТОЧНИКИ ФИНАНСИРОВАНИЯ ДЕФИЦИТА (ПРОФИЦИТА) РАЙОННОГО БЮДЖЕТА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6237312" y="8778240"/>
            <a:ext cx="620688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40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88640" y="971600"/>
            <a:ext cx="6480720" cy="7891820"/>
          </a:xfrm>
          <a:prstGeom prst="flowChartAlternateProcess">
            <a:avLst/>
          </a:prstGeom>
          <a:solidFill>
            <a:srgbClr val="EFEBDD"/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2" spcCol="180000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БЮДЖЕТ – </a:t>
            </a:r>
            <a:r>
              <a:rPr kumimoji="0" lang="ru-RU" sz="100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форма образования и расходования денежных средств,</a:t>
            </a:r>
            <a:r>
              <a:rPr kumimoji="0" lang="ru-RU" sz="1000" i="0" u="none" strike="noStrike" cap="none" normalizeH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предназначенных для финансового </a:t>
            </a:r>
            <a:r>
              <a:rPr kumimoji="0" lang="ru-RU" sz="1000" i="0" u="none" strike="noStrike" cap="none" normalizeH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обеспе-чения</a:t>
            </a:r>
            <a:r>
              <a:rPr kumimoji="0" lang="ru-RU" sz="1000" i="0" u="none" strike="noStrike" cap="none" normalizeH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задач и функций государства и местного самоуправления. Представляет собой главный финансовый документ страны (региона, муниципального образования), утверждаемый органом законодательной власти соответствующего управления;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БЮДЖЕТНАЯ ПОЛИТИКА –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совокупность принимаемых органами власти решений, связанных с определением основных направлений развития бюджетных отношений и выработкой конкретных путей их</a:t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использования в интересах граждан,</a:t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общества и государства;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БЮДЖЕТНЫЕ ИНВЕСТИЦИИ –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бюджетные средства, направляемые на создание или увеличение за счет средств бюджета стоимости  государственного (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муници-пального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)</a:t>
            </a:r>
            <a:r>
              <a:rPr kumimoji="0" lang="ru-RU" sz="1000" b="0" i="0" u="none" strike="noStrike" cap="none" normalizeH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имущества;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БЮДЖЕТНЫЕ АССИГНОВАНИЯ -  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предель-ные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объемы денежных средств, бюджетных обязательств;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БЮДЖЕТНЫЙ КРЕДИТ -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денежные средства, предоставляемые одним бюджетом другому бюджету бюджетной системы Российской Федерации, юридическому лицу (за исключением государственных (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муни-ципальных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) учреждений), иностранному государству, иностранному юридическому лицу на возвратной и возмездной основе;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ДОХОДЫ БЮДЖЕТА - 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денежные средства, которые поступают в бюджет в безвозмездном и безвозвратном порядке в соответствии с бюджетным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законода-тельством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ИСТОЧНИКИ ФИНАНСИРОВАНИЯ ДЕФИЦИТА -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средства, привлекаемые для покрытия бюджетного дефицита;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МУНИЦИПАЛЬНОЕ ОБРАЗОВАНИЕ</a:t>
            </a:r>
            <a:r>
              <a:rPr kumimoji="0" lang="ru-RU" sz="1000" b="1" i="0" u="none" strike="noStrike" cap="none" normalizeH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– </a:t>
            </a:r>
            <a:r>
              <a:rPr kumimoji="0" lang="ru-RU" sz="1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насе-лённая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территория, на которой</a:t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1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осуществляется местное самоуправление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, то есть решаются преимущественно вопросы местного значения;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МУНИЦИПАЛЬНЫЕ ЗАИМСТВОВАНИЯ - 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муниципальные займы, осуществляемые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путем выпуска ценных бумаг от имени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муниципального образования, размещаемых на внутреннем рынке в валюте Российской Федерации, и кредиты, привлекаемые в местный бюджет от других бюджетов бюджетной системы Российской Федерации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 от кредитных организаций, по которым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возникают муниципальные долговые обязательства;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ОРГАНЫ МЕСТНОГО САМОУПРАВЛЕНИЯ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избираемые непосредственно населением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 (или) образуемые представительным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органом муниципального образования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органы, наделенные собственными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полномочиями по решению вопросов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местного значения (к органам местного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самоуправления Усть-Удинского района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относятся: мэр района, районная Дума, администрация Усть-Удинского района</a:t>
            </a:r>
            <a:b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и Контрольно-счетный орган района) 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РАСХОДЫ БЮДЖЕТА - 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денежные средства, направляемые на финансовое обеспечение задач и функций государства и местного самоуправления. ;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СОБСТВЕННЫЕ СРЕДСТВА РАЙОННОГО БЮДЖЕТА - 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налоговые, неналоговые доходы и нецелевая финансовая помощь из других бюджетов бюджетной системы Российской  Федерации 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000" dirty="0" smtClean="0">
              <a:solidFill>
                <a:schemeClr val="accent3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ФИНАНСОВЫЕ ОРГАНЫ МУНИЦИ-ПАЛЬНЫХ ОБРАЗОВАНИЙ -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органы (должностные лица) местных администраций муниципальных образований, </a:t>
            </a:r>
            <a:r>
              <a:rPr lang="ru-RU" sz="1000" dirty="0" err="1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осущес-твляющие</a:t>
            </a:r>
            <a:r>
              <a:rPr lang="ru-RU" sz="1000" dirty="0" smtClean="0">
                <a:solidFill>
                  <a:schemeClr val="accent3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составление и организацию исполнения местных бюджетов.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2656" y="323528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ГЛОССАРИЙ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339890" y="8778240"/>
            <a:ext cx="518110" cy="365760"/>
          </a:xfrm>
        </p:spPr>
        <p:txBody>
          <a:bodyPr/>
          <a:lstStyle/>
          <a:p>
            <a:fld id="{941CF0C1-C0FC-43A8-861B-7D6925B636D9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41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3e3ccc91a962995f99b42ecd6131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143001" y="1143002"/>
            <a:ext cx="9144001" cy="6858000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275142" y="8657167"/>
            <a:ext cx="582858" cy="486833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chemeClr val="accent5">
                    <a:lumMod val="10000"/>
                  </a:schemeClr>
                </a:solidFill>
              </a:rPr>
              <a:pPr/>
              <a:t>42</a:t>
            </a:fld>
            <a:endParaRPr lang="ru-RU" dirty="0">
              <a:solidFill>
                <a:schemeClr val="accent5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4664" y="899592"/>
            <a:ext cx="6048672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Финансовое управление администрации Усть-Удинского муниципального округа -  о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рганизует работу финансового органа Усть-Удинского муниципального округа, в том числе по формированию и исполнению бюджета Усть-Удинского муниципального округа</a:t>
            </a:r>
          </a:p>
          <a:p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Руководитель: 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Начальник финансового управления администрации Усть-Удинского  муниципального округа – </a:t>
            </a:r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Кравцова Людмила Анатольевна.</a:t>
            </a:r>
          </a:p>
          <a:p>
            <a:endParaRPr lang="ru-RU" sz="1200" b="1" dirty="0" smtClean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 вопросам открытости бюджета: 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заместитель начальника финансового управления –</a:t>
            </a:r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Юрышева Елена Александровна.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64704" y="6444208"/>
            <a:ext cx="5400600" cy="212365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Адрес: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Усть-Удинский муниципальный округ п. Усть-Уда ул. Комсомольская 19.</a:t>
            </a:r>
            <a:b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200" dirty="0" smtClean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Телефон: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8 (39545) 31-1-77</a:t>
            </a:r>
          </a:p>
          <a:p>
            <a:endParaRPr lang="en-US" sz="1200" dirty="0" smtClean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Адрес электронной почты: 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fin35@govirk.ru</a:t>
            </a:r>
            <a:endParaRPr lang="en-US" sz="1200" dirty="0" smtClean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 smtClean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b="1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Время работы: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Понедельник-пятница с 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0 до 1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0</a:t>
            </a:r>
            <a:b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Перерыв с 1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-00 до 1</a:t>
            </a:r>
            <a:r>
              <a:rPr lang="en-US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-00</a:t>
            </a:r>
            <a:b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200" dirty="0" smtClean="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Суббота, воскресенье – выходные дни</a:t>
            </a:r>
            <a:endParaRPr lang="ru-RU" sz="1200" dirty="0">
              <a:solidFill>
                <a:schemeClr val="accent5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 descr="C:\Users\FIN\Desktop\ЮРЫШЕВА\К первоначальному бюджету на 2026 год\Безымянны1й.png"/>
          <p:cNvPicPr>
            <a:picLocks noChangeAspect="1" noChangeArrowheads="1"/>
          </p:cNvPicPr>
          <p:nvPr/>
        </p:nvPicPr>
        <p:blipFill>
          <a:blip r:embed="rId4" cstate="print"/>
          <a:srcRect r="50733" b="14335"/>
          <a:stretch>
            <a:fillRect/>
          </a:stretch>
        </p:blipFill>
        <p:spPr bwMode="auto">
          <a:xfrm>
            <a:off x="1844824" y="3131840"/>
            <a:ext cx="3168352" cy="29523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32656" y="323528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3175">
                  <a:solidFill>
                    <a:schemeClr val="accent5">
                      <a:lumMod val="2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КОНТАКТНАЯ ИНФОРМАЦИЯ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Другая 1">
      <a:dk1>
        <a:srgbClr val="A2E597"/>
      </a:dk1>
      <a:lt1>
        <a:srgbClr val="84E4E6"/>
      </a:lt1>
      <a:dk2>
        <a:srgbClr val="EDF5F7"/>
      </a:dk2>
      <a:lt2>
        <a:srgbClr val="EAEBDE"/>
      </a:lt2>
      <a:accent1>
        <a:srgbClr val="00B050"/>
      </a:accent1>
      <a:accent2>
        <a:srgbClr val="00B0F0"/>
      </a:accent2>
      <a:accent3>
        <a:srgbClr val="FFF2CB"/>
      </a:accent3>
      <a:accent4>
        <a:srgbClr val="E19D8F"/>
      </a:accent4>
      <a:accent5>
        <a:srgbClr val="F5F3EA"/>
      </a:accent5>
      <a:accent6>
        <a:srgbClr val="E8B7B7"/>
      </a:accent6>
      <a:hlink>
        <a:srgbClr val="DB5353"/>
      </a:hlink>
      <a:folHlink>
        <a:srgbClr val="FFC00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11016</TotalTime>
  <Words>8027</Words>
  <Application>Microsoft Office PowerPoint</Application>
  <PresentationFormat>Экран (4:3)</PresentationFormat>
  <Paragraphs>1737</Paragraphs>
  <Slides>42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Литейная</vt:lpstr>
      <vt:lpstr>Слайд 1</vt:lpstr>
      <vt:lpstr>Слайд 2</vt:lpstr>
      <vt:lpstr>Слайд 3</vt:lpstr>
      <vt:lpstr>СТРУКТУРА БЮДЖЕТНОЙ СИСТЕМЫ РОССИЙСКОЙ ФЕДЕРАЦИИ</vt:lpstr>
      <vt:lpstr>Слайд 5</vt:lpstr>
      <vt:lpstr>Слайд 6</vt:lpstr>
      <vt:lpstr>Слайд 7</vt:lpstr>
      <vt:lpstr>Слайд 8</vt:lpstr>
      <vt:lpstr>Слайд 9</vt:lpstr>
      <vt:lpstr>Расходы за 2025 год сложились в сумме 1 513 598,5 тыс. руб. (93,1% от плана). Увеличение расходов районного бюджета по сравнению с 2024 годом на 99 229,5 тыс. руб. направлено на выполнение контрактных обязательств бюджетополучателей, своевременную выплату заработной платы в муниципальной бюджетной сфере, выполнение публичных обязательств районного муниципального образования и задач муниципальных программ. </vt:lpstr>
      <vt:lpstr>Слайд 11</vt:lpstr>
      <vt:lpstr>Разделы и подразделы отражают направление финансовых ресурсов на выполнение основных функций государства или органов местного самоуправления. Информация об исполнении расходов районного бюджета в разрезе отраслей представлена в следующей таблице: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Итоги реализации муниципальных программ районного муниципального образования  «Усть-Удинский район» в 2025 году</vt:lpstr>
      <vt:lpstr>Слайд 22</vt:lpstr>
      <vt:lpstr>Муниципальная программа «Развитие системы образования РМО «Усть-Удинский район» на 2022-2027 годы» в районном бюджете занимает 59%.</vt:lpstr>
      <vt:lpstr>Слайд 24</vt:lpstr>
      <vt:lpstr>Слайд 25</vt:lpstr>
      <vt:lpstr>Слайд 26</vt:lpstr>
      <vt:lpstr>Слайд 27</vt:lpstr>
      <vt:lpstr>Сведения о  значениях целевых показателей МП в 2025 году:</vt:lpstr>
      <vt:lpstr>Слайд 29</vt:lpstr>
      <vt:lpstr>Сведения о  значениях целевых показателей МП в 2025 году:</vt:lpstr>
      <vt:lpstr>Сведения о  значениях целевых показателей МП в 2025 году:</vt:lpstr>
      <vt:lpstr>Сведения о  значениях целевых показателей МП в 2025 году: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Консолидированный бюджет Усть-Удинского района, млн. руб.</dc:title>
  <dc:creator>fin</dc:creator>
  <cp:lastModifiedBy>FIN</cp:lastModifiedBy>
  <cp:revision>968</cp:revision>
  <cp:lastPrinted>2023-02-28T07:20:45Z</cp:lastPrinted>
  <dcterms:created xsi:type="dcterms:W3CDTF">2023-02-15T01:03:01Z</dcterms:created>
  <dcterms:modified xsi:type="dcterms:W3CDTF">2026-05-12T08:36:30Z</dcterms:modified>
</cp:coreProperties>
</file>