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charts/chart15.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Override PartName="/ppt/diagrams/layout3.xml" ContentType="application/vnd.openxmlformats-officedocument.drawingml.diagramLayout+xml"/>
  <Override PartName="/ppt/diagrams/data4.xml" ContentType="application/vnd.openxmlformats-officedocument.drawingml.diagramData+xml"/>
  <Override PartName="/ppt/charts/chart20.xml" ContentType="application/vnd.openxmlformats-officedocument.drawingml.chart+xml"/>
  <Override PartName="/ppt/diagrams/layout1.xml" ContentType="application/vnd.openxmlformats-officedocument.drawingml.diagramLayout+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charts/chart18.xml" ContentType="application/vnd.openxmlformats-officedocument.drawingml.char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diagrams/layout4.xml" ContentType="application/vnd.openxmlformats-officedocument.drawingml.diagramLayout+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Override PartName="/ppt/diagrams/layout2.xml" ContentType="application/vnd.openxmlformats-officedocument.drawingml.diagramLayout+xml"/>
  <Override PartName="/ppt/charts/chart4.xml" ContentType="application/vnd.openxmlformats-officedocument.drawingml.chart+xml"/>
  <Override PartName="/ppt/diagrams/data3.xml" ContentType="application/vnd.openxmlformats-officedocument.drawingml.diagramData+xml"/>
  <Override PartName="/ppt/slides/slide8.xml" ContentType="application/vnd.openxmlformats-officedocument.presentationml.slide+xml"/>
  <Override PartName="/ppt/diagrams/data1.xml" ContentType="application/vnd.openxmlformats-officedocument.drawingml.diagramData+xml"/>
  <Override PartName="/ppt/charts/chart2.xml" ContentType="application/vnd.openxmlformats-officedocument.drawingml.chart+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0" r:id="rId1"/>
  </p:sldMasterIdLst>
  <p:notesMasterIdLst>
    <p:notesMasterId r:id="rId45"/>
  </p:notesMasterIdLst>
  <p:sldIdLst>
    <p:sldId id="256" r:id="rId2"/>
    <p:sldId id="257" r:id="rId3"/>
    <p:sldId id="258" r:id="rId4"/>
    <p:sldId id="306" r:id="rId5"/>
    <p:sldId id="307" r:id="rId6"/>
    <p:sldId id="260" r:id="rId7"/>
    <p:sldId id="261" r:id="rId8"/>
    <p:sldId id="262" r:id="rId9"/>
    <p:sldId id="311" r:id="rId10"/>
    <p:sldId id="308" r:id="rId11"/>
    <p:sldId id="312" r:id="rId12"/>
    <p:sldId id="319" r:id="rId13"/>
    <p:sldId id="313" r:id="rId14"/>
    <p:sldId id="314" r:id="rId15"/>
    <p:sldId id="315" r:id="rId16"/>
    <p:sldId id="265" r:id="rId17"/>
    <p:sldId id="316" r:id="rId18"/>
    <p:sldId id="317" r:id="rId19"/>
    <p:sldId id="318" r:id="rId20"/>
    <p:sldId id="266" r:id="rId21"/>
    <p:sldId id="267" r:id="rId22"/>
    <p:sldId id="320" r:id="rId23"/>
    <p:sldId id="322" r:id="rId24"/>
    <p:sldId id="323" r:id="rId25"/>
    <p:sldId id="328" r:id="rId26"/>
    <p:sldId id="324" r:id="rId27"/>
    <p:sldId id="299" r:id="rId28"/>
    <p:sldId id="325" r:id="rId29"/>
    <p:sldId id="326" r:id="rId30"/>
    <p:sldId id="327"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342" r:id="rId44"/>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1D6D30"/>
    <a:srgbClr val="30B44F"/>
  </p:clrMru>
</p:presentationPr>
</file>

<file path=ppt/tableStyles.xml><?xml version="1.0" encoding="utf-8"?>
<a:tblStyleLst xmlns:a="http://schemas.openxmlformats.org/drawingml/2006/main" def="{5C22544A-7EE6-4342-B048-85BDC9FD1C3A}">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C083E6E3-FA7D-4D7B-A595-EF9225AFEA82}" styleName="Светлый стиль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3270" y="-162"/>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Office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Office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Office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Office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Office_Excel8.xlsx"/></Relationships>
</file>

<file path=ppt/charts/_rels/chart9.xml.rels><?xml version="1.0" encoding="UTF-8" standalone="yes"?>
<Relationships xmlns="http://schemas.openxmlformats.org/package/2006/relationships"><Relationship Id="rId3" Type="http://schemas.openxmlformats.org/officeDocument/2006/relationships/package" Target="../embeddings/_____Microsoft_Office_Excel9.xlsx"/><Relationship Id="rId2" Type="http://schemas.openxmlformats.org/officeDocument/2006/relationships/image" Target="../media/image30.jpeg"/><Relationship Id="rId1" Type="http://schemas.openxmlformats.org/officeDocument/2006/relationships/image" Target="../media/image29.jpeg"/></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Microsoft_Office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Microsoft_Office_Excel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_____Microsoft_Office_Excel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_____Microsoft_Office_Excel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_____Microsoft_Office_Excel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_____Microsoft_Office_Excel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_____Microsoft_Office_Excel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_____Microsoft_Office_Excel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_____Microsoft_Office_Excel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_____Microsoft_Office_Excel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_____Microsoft_Office_Excel20.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1242056438173571"/>
          <c:y val="0.46649653869876528"/>
          <c:w val="0.88757943561826724"/>
          <c:h val="0.44090982228028464"/>
        </c:manualLayout>
      </c:layout>
      <c:lineChart>
        <c:grouping val="stacked"/>
        <c:ser>
          <c:idx val="0"/>
          <c:order val="0"/>
          <c:tx>
            <c:strRef>
              <c:f>Лист1!$B$1</c:f>
              <c:strCache>
                <c:ptCount val="1"/>
                <c:pt idx="0">
                  <c:v>Среднемесячная начисленная заработная плата работников по полному кругу организаций (без выплат социального характера). тыс.руб.</c:v>
                </c:pt>
              </c:strCache>
            </c:strRef>
          </c:tx>
          <c:dLbls>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51.4</c:v>
                </c:pt>
                <c:pt idx="1">
                  <c:v>54.2</c:v>
                </c:pt>
                <c:pt idx="2">
                  <c:v>55.6</c:v>
                </c:pt>
                <c:pt idx="3">
                  <c:v>58.5</c:v>
                </c:pt>
                <c:pt idx="4">
                  <c:v>60.7</c:v>
                </c:pt>
              </c:numCache>
            </c:numRef>
          </c:val>
        </c:ser>
        <c:dLbls>
          <c:showVal val="1"/>
        </c:dLbls>
        <c:marker val="1"/>
        <c:axId val="100992512"/>
        <c:axId val="100994048"/>
      </c:lineChart>
      <c:catAx>
        <c:axId val="100992512"/>
        <c:scaling>
          <c:orientation val="minMax"/>
        </c:scaling>
        <c:axPos val="b"/>
        <c:numFmt formatCode="General" sourceLinked="1"/>
        <c:majorTickMark val="none"/>
        <c:tickLblPos val="none"/>
        <c:crossAx val="100994048"/>
        <c:crosses val="autoZero"/>
        <c:auto val="1"/>
        <c:lblAlgn val="ctr"/>
        <c:lblOffset val="100"/>
      </c:catAx>
      <c:valAx>
        <c:axId val="100994048"/>
        <c:scaling>
          <c:orientation val="minMax"/>
        </c:scaling>
        <c:axPos val="l"/>
        <c:numFmt formatCode="General" sourceLinked="1"/>
        <c:majorTickMark val="none"/>
        <c:minorTickMark val="out"/>
        <c:tickLblPos val="nextTo"/>
        <c:crossAx val="100992512"/>
        <c:crosses val="autoZero"/>
        <c:crossBetween val="between"/>
      </c:valAx>
    </c:plotArea>
    <c:legend>
      <c:legendPos val="t"/>
      <c:layout>
        <c:manualLayout>
          <c:xMode val="edge"/>
          <c:yMode val="edge"/>
          <c:x val="7.1186534829464324E-4"/>
          <c:y val="3.7125148487775358E-2"/>
          <c:w val="0.99525350357896747"/>
          <c:h val="0.38108052096775963"/>
        </c:manualLayout>
      </c:layout>
      <c:spPr>
        <a:ln>
          <a:noFill/>
          <a:prstDash val="sysDot"/>
        </a:ln>
      </c:spPr>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lineChart>
        <c:grouping val="stacked"/>
        <c:ser>
          <c:idx val="0"/>
          <c:order val="0"/>
          <c:tx>
            <c:strRef>
              <c:f>Лист1!$B$1</c:f>
              <c:strCache>
                <c:ptCount val="1"/>
                <c:pt idx="0">
                  <c:v>Численность постоянного населения. тыс.чел.</c:v>
                </c:pt>
              </c:strCache>
            </c:strRef>
          </c:tx>
          <c:dLbls>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13.34</c:v>
                </c:pt>
                <c:pt idx="1">
                  <c:v>13.29</c:v>
                </c:pt>
                <c:pt idx="2">
                  <c:v>13.2</c:v>
                </c:pt>
                <c:pt idx="3">
                  <c:v>13.219999999999999</c:v>
                </c:pt>
                <c:pt idx="4">
                  <c:v>13.2</c:v>
                </c:pt>
              </c:numCache>
            </c:numRef>
          </c:val>
        </c:ser>
        <c:dLbls>
          <c:showVal val="1"/>
        </c:dLbls>
        <c:marker val="1"/>
        <c:axId val="143833728"/>
        <c:axId val="143847808"/>
      </c:lineChart>
      <c:catAx>
        <c:axId val="143833728"/>
        <c:scaling>
          <c:orientation val="minMax"/>
        </c:scaling>
        <c:axPos val="b"/>
        <c:numFmt formatCode="General" sourceLinked="1"/>
        <c:majorTickMark val="none"/>
        <c:tickLblPos val="none"/>
        <c:crossAx val="143847808"/>
        <c:crosses val="autoZero"/>
        <c:auto val="1"/>
        <c:lblAlgn val="ctr"/>
        <c:lblOffset val="100"/>
      </c:catAx>
      <c:valAx>
        <c:axId val="143847808"/>
        <c:scaling>
          <c:orientation val="minMax"/>
        </c:scaling>
        <c:axPos val="l"/>
        <c:numFmt formatCode="General" sourceLinked="1"/>
        <c:majorTickMark val="none"/>
        <c:minorTickMark val="out"/>
        <c:tickLblPos val="nextTo"/>
        <c:crossAx val="143833728"/>
        <c:crosses val="autoZero"/>
        <c:crossBetween val="between"/>
      </c:valAx>
    </c:plotArea>
    <c:legend>
      <c:legendPos val="t"/>
      <c:legendEntry>
        <c:idx val="0"/>
        <c:txPr>
          <a:bodyPr/>
          <a:lstStyle/>
          <a:p>
            <a:pPr>
              <a:defRPr sz="900"/>
            </a:pPr>
            <a:endParaRPr lang="ru-RU"/>
          </a:p>
        </c:txPr>
      </c:legendEntry>
      <c:layout>
        <c:manualLayout>
          <c:xMode val="edge"/>
          <c:yMode val="edge"/>
          <c:x val="2.0996344321530407E-2"/>
          <c:y val="5.9231722791034905E-2"/>
          <c:w val="0.97663057279350074"/>
          <c:h val="0.30646264171706167"/>
        </c:manualLayout>
      </c:layout>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1760399638135446"/>
          <c:y val="0.53663695486826246"/>
          <c:w val="0.86606607980376848"/>
          <c:h val="0.37630321777112485"/>
        </c:manualLayout>
      </c:layout>
      <c:lineChart>
        <c:grouping val="stacked"/>
        <c:ser>
          <c:idx val="0"/>
          <c:order val="0"/>
          <c:tx>
            <c:strRef>
              <c:f>Лист1!$B$1</c:f>
              <c:strCache>
                <c:ptCount val="1"/>
                <c:pt idx="0">
                  <c:v>Среднесписочная численность работающих. тыс.чел.</c:v>
                </c:pt>
              </c:strCache>
            </c:strRef>
          </c:tx>
          <c:dLbls>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2.06</c:v>
                </c:pt>
                <c:pt idx="1">
                  <c:v>2.04</c:v>
                </c:pt>
                <c:pt idx="2">
                  <c:v>1.9700000000000024</c:v>
                </c:pt>
                <c:pt idx="3">
                  <c:v>2.0299999999999998</c:v>
                </c:pt>
                <c:pt idx="4">
                  <c:v>2.0299999999999998</c:v>
                </c:pt>
              </c:numCache>
            </c:numRef>
          </c:val>
        </c:ser>
        <c:marker val="1"/>
        <c:axId val="151548288"/>
        <c:axId val="151549824"/>
      </c:lineChart>
      <c:catAx>
        <c:axId val="151548288"/>
        <c:scaling>
          <c:orientation val="minMax"/>
        </c:scaling>
        <c:axPos val="b"/>
        <c:numFmt formatCode="General" sourceLinked="1"/>
        <c:majorTickMark val="none"/>
        <c:tickLblPos val="none"/>
        <c:crossAx val="151549824"/>
        <c:crosses val="autoZero"/>
        <c:auto val="1"/>
        <c:lblAlgn val="ctr"/>
        <c:lblOffset val="100"/>
      </c:catAx>
      <c:valAx>
        <c:axId val="151549824"/>
        <c:scaling>
          <c:orientation val="minMax"/>
        </c:scaling>
        <c:axPos val="l"/>
        <c:numFmt formatCode="General" sourceLinked="1"/>
        <c:majorTickMark val="none"/>
        <c:minorTickMark val="out"/>
        <c:tickLblPos val="nextTo"/>
        <c:crossAx val="151548288"/>
        <c:crosses val="autoZero"/>
        <c:crossBetween val="between"/>
      </c:valAx>
    </c:plotArea>
    <c:legend>
      <c:legendPos val="t"/>
      <c:layout>
        <c:manualLayout>
          <c:xMode val="edge"/>
          <c:yMode val="edge"/>
          <c:x val="2.2334119738329942E-2"/>
          <c:y val="0.10210853764786335"/>
          <c:w val="0.89999994553982265"/>
          <c:h val="0.28534694975412284"/>
        </c:manualLayout>
      </c:layout>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1952601472465137"/>
          <c:y val="0.47119938062437505"/>
          <c:w val="0.82860290156439664"/>
          <c:h val="0.46541761563529982"/>
        </c:manualLayout>
      </c:layout>
      <c:lineChart>
        <c:grouping val="stacked"/>
        <c:ser>
          <c:idx val="0"/>
          <c:order val="0"/>
          <c:tx>
            <c:strRef>
              <c:f>Лист1!$B$1</c:f>
              <c:strCache>
                <c:ptCount val="1"/>
                <c:pt idx="0">
                  <c:v>Выручка от реализации продукции, работ, услуг (в действующих ценах) по полному кругу организаций, млн.руб.</c:v>
                </c:pt>
              </c:strCache>
            </c:strRef>
          </c:tx>
          <c:dLbls>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563.67999999999995</c:v>
                </c:pt>
                <c:pt idx="1">
                  <c:v>551.16999999999996</c:v>
                </c:pt>
                <c:pt idx="2">
                  <c:v>535.70000000000005</c:v>
                </c:pt>
                <c:pt idx="3">
                  <c:v>565.34999999999877</c:v>
                </c:pt>
                <c:pt idx="4">
                  <c:v>589.27000000000055</c:v>
                </c:pt>
              </c:numCache>
            </c:numRef>
          </c:val>
        </c:ser>
        <c:dLbls>
          <c:showVal val="1"/>
        </c:dLbls>
        <c:marker val="1"/>
        <c:axId val="151561728"/>
        <c:axId val="151563264"/>
      </c:lineChart>
      <c:catAx>
        <c:axId val="151561728"/>
        <c:scaling>
          <c:orientation val="minMax"/>
        </c:scaling>
        <c:axPos val="b"/>
        <c:numFmt formatCode="General" sourceLinked="1"/>
        <c:majorTickMark val="none"/>
        <c:tickLblPos val="none"/>
        <c:crossAx val="151563264"/>
        <c:crosses val="autoZero"/>
        <c:auto val="1"/>
        <c:lblAlgn val="ctr"/>
        <c:lblOffset val="100"/>
      </c:catAx>
      <c:valAx>
        <c:axId val="151563264"/>
        <c:scaling>
          <c:orientation val="minMax"/>
        </c:scaling>
        <c:axPos val="l"/>
        <c:numFmt formatCode="General" sourceLinked="1"/>
        <c:majorTickMark val="none"/>
        <c:minorTickMark val="out"/>
        <c:tickLblPos val="nextTo"/>
        <c:crossAx val="151561728"/>
        <c:crosses val="autoZero"/>
        <c:crossBetween val="between"/>
      </c:valAx>
    </c:plotArea>
    <c:legend>
      <c:legendPos val="t"/>
      <c:layout>
        <c:manualLayout>
          <c:xMode val="edge"/>
          <c:yMode val="edge"/>
          <c:x val="4.1814120924233519E-2"/>
          <c:y val="0"/>
          <c:w val="0.92692321398251365"/>
          <c:h val="0.44268692367514789"/>
        </c:manualLayout>
      </c:layout>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1111548305332328"/>
          <c:y val="0.45236871829056247"/>
          <c:w val="0.83292946486029862"/>
          <c:h val="0.43139303966226145"/>
        </c:manualLayout>
      </c:layout>
      <c:lineChart>
        <c:grouping val="stacked"/>
        <c:ser>
          <c:idx val="0"/>
          <c:order val="0"/>
          <c:tx>
            <c:strRef>
              <c:f>Лист1!$B$1</c:f>
              <c:strCache>
                <c:ptCount val="1"/>
                <c:pt idx="0">
                  <c:v>Доходный потенциал (объем налогов, формируемых на территории), млн. руб.</c:v>
                </c:pt>
              </c:strCache>
            </c:strRef>
          </c:tx>
          <c:dLbls>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136.59</c:v>
                </c:pt>
                <c:pt idx="1">
                  <c:v>142.97</c:v>
                </c:pt>
                <c:pt idx="2">
                  <c:v>146.79</c:v>
                </c:pt>
                <c:pt idx="3">
                  <c:v>152.37</c:v>
                </c:pt>
                <c:pt idx="4">
                  <c:v>158.19</c:v>
                </c:pt>
              </c:numCache>
            </c:numRef>
          </c:val>
        </c:ser>
        <c:dLbls>
          <c:showVal val="1"/>
        </c:dLbls>
        <c:marker val="1"/>
        <c:axId val="160725632"/>
        <c:axId val="160739712"/>
      </c:lineChart>
      <c:catAx>
        <c:axId val="160725632"/>
        <c:scaling>
          <c:orientation val="minMax"/>
        </c:scaling>
        <c:axPos val="b"/>
        <c:numFmt formatCode="General" sourceLinked="1"/>
        <c:majorTickMark val="none"/>
        <c:tickLblPos val="none"/>
        <c:crossAx val="160739712"/>
        <c:crosses val="autoZero"/>
        <c:auto val="1"/>
        <c:lblAlgn val="ctr"/>
        <c:lblOffset val="100"/>
      </c:catAx>
      <c:valAx>
        <c:axId val="160739712"/>
        <c:scaling>
          <c:orientation val="minMax"/>
        </c:scaling>
        <c:axPos val="l"/>
        <c:numFmt formatCode="General" sourceLinked="0"/>
        <c:majorTickMark val="none"/>
        <c:minorTickMark val="out"/>
        <c:tickLblPos val="nextTo"/>
        <c:crossAx val="160725632"/>
        <c:crosses val="autoZero"/>
        <c:crossBetween val="between"/>
      </c:valAx>
    </c:plotArea>
    <c:legend>
      <c:legendPos val="t"/>
      <c:layout>
        <c:manualLayout>
          <c:xMode val="edge"/>
          <c:yMode val="edge"/>
          <c:x val="0"/>
          <c:y val="6.2680127044707504E-2"/>
          <c:w val="0.986795779304945"/>
          <c:h val="0.29938687368070727"/>
        </c:manualLayout>
      </c:layout>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9.7064378467753051E-2"/>
          <c:y val="0.48236964898636991"/>
          <c:w val="0.86606607980376848"/>
          <c:h val="0.37630321777112485"/>
        </c:manualLayout>
      </c:layout>
      <c:lineChart>
        <c:grouping val="stacked"/>
        <c:ser>
          <c:idx val="0"/>
          <c:order val="0"/>
          <c:tx>
            <c:strRef>
              <c:f>Лист1!$B$1</c:f>
              <c:strCache>
                <c:ptCount val="1"/>
                <c:pt idx="0">
                  <c:v>Число действующих микропредприятий (ед.)</c:v>
                </c:pt>
              </c:strCache>
            </c:strRef>
          </c:tx>
          <c:dLbls>
            <c:dLbl>
              <c:idx val="1"/>
              <c:layout>
                <c:manualLayout>
                  <c:x val="-0.11846137466207458"/>
                  <c:y val="-0.15542563171993282"/>
                </c:manualLayout>
              </c:layout>
              <c:dLblPos val="r"/>
              <c:showVal val="1"/>
            </c:dLbl>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224</c:v>
                </c:pt>
                <c:pt idx="1">
                  <c:v>224</c:v>
                </c:pt>
                <c:pt idx="2">
                  <c:v>223</c:v>
                </c:pt>
                <c:pt idx="3">
                  <c:v>224</c:v>
                </c:pt>
                <c:pt idx="4">
                  <c:v>224</c:v>
                </c:pt>
              </c:numCache>
            </c:numRef>
          </c:val>
        </c:ser>
        <c:marker val="1"/>
        <c:axId val="160645120"/>
        <c:axId val="160646656"/>
      </c:lineChart>
      <c:catAx>
        <c:axId val="160645120"/>
        <c:scaling>
          <c:orientation val="minMax"/>
        </c:scaling>
        <c:axPos val="b"/>
        <c:numFmt formatCode="General" sourceLinked="1"/>
        <c:majorTickMark val="none"/>
        <c:tickLblPos val="none"/>
        <c:crossAx val="160646656"/>
        <c:crosses val="autoZero"/>
        <c:auto val="1"/>
        <c:lblAlgn val="ctr"/>
        <c:lblOffset val="100"/>
      </c:catAx>
      <c:valAx>
        <c:axId val="160646656"/>
        <c:scaling>
          <c:orientation val="minMax"/>
        </c:scaling>
        <c:axPos val="l"/>
        <c:numFmt formatCode="General" sourceLinked="1"/>
        <c:majorTickMark val="none"/>
        <c:minorTickMark val="out"/>
        <c:tickLblPos val="nextTo"/>
        <c:crossAx val="160645120"/>
        <c:crosses val="autoZero"/>
        <c:crossBetween val="between"/>
      </c:valAx>
    </c:plotArea>
    <c:legend>
      <c:legendPos val="t"/>
      <c:layout>
        <c:manualLayout>
          <c:xMode val="edge"/>
          <c:yMode val="edge"/>
          <c:x val="2.2334158638458172E-2"/>
          <c:y val="4.1253132368008465E-3"/>
          <c:w val="0.97558670729707286"/>
          <c:h val="0.28534694975412306"/>
        </c:manualLayout>
      </c:layout>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9.7064378467753121E-2"/>
          <c:y val="0.48236964898636991"/>
          <c:w val="0.86606607980376848"/>
          <c:h val="0.37630321777112485"/>
        </c:manualLayout>
      </c:layout>
      <c:lineChart>
        <c:grouping val="stacked"/>
        <c:ser>
          <c:idx val="0"/>
          <c:order val="0"/>
          <c:tx>
            <c:strRef>
              <c:f>Лист1!$B$1</c:f>
              <c:strCache>
                <c:ptCount val="1"/>
                <c:pt idx="0">
                  <c:v>Объем инвестиций в основной капитал за счет всех источников млн.руб.</c:v>
                </c:pt>
              </c:strCache>
            </c:strRef>
          </c:tx>
          <c:dLbls>
            <c:dLbl>
              <c:idx val="1"/>
              <c:layout>
                <c:manualLayout>
                  <c:x val="-0.11846137466207458"/>
                  <c:y val="-0.15542563171993293"/>
                </c:manualLayout>
              </c:layout>
              <c:dLblPos val="r"/>
              <c:showVal val="1"/>
            </c:dLbl>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191.91</c:v>
                </c:pt>
                <c:pt idx="1">
                  <c:v>290.82</c:v>
                </c:pt>
                <c:pt idx="2">
                  <c:v>180</c:v>
                </c:pt>
                <c:pt idx="3">
                  <c:v>186.13</c:v>
                </c:pt>
                <c:pt idx="4">
                  <c:v>186.06</c:v>
                </c:pt>
              </c:numCache>
            </c:numRef>
          </c:val>
        </c:ser>
        <c:marker val="1"/>
        <c:axId val="160662656"/>
        <c:axId val="160664192"/>
      </c:lineChart>
      <c:catAx>
        <c:axId val="160662656"/>
        <c:scaling>
          <c:orientation val="minMax"/>
        </c:scaling>
        <c:axPos val="b"/>
        <c:numFmt formatCode="General" sourceLinked="1"/>
        <c:majorTickMark val="none"/>
        <c:tickLblPos val="none"/>
        <c:crossAx val="160664192"/>
        <c:crosses val="autoZero"/>
        <c:auto val="1"/>
        <c:lblAlgn val="ctr"/>
        <c:lblOffset val="100"/>
      </c:catAx>
      <c:valAx>
        <c:axId val="160664192"/>
        <c:scaling>
          <c:orientation val="minMax"/>
        </c:scaling>
        <c:axPos val="l"/>
        <c:numFmt formatCode="General" sourceLinked="1"/>
        <c:majorTickMark val="none"/>
        <c:minorTickMark val="out"/>
        <c:tickLblPos val="nextTo"/>
        <c:crossAx val="160662656"/>
        <c:crosses val="autoZero"/>
        <c:crossBetween val="between"/>
      </c:valAx>
    </c:plotArea>
    <c:legend>
      <c:legendPos val="t"/>
      <c:layout>
        <c:manualLayout>
          <c:xMode val="edge"/>
          <c:yMode val="edge"/>
          <c:x val="2.2334158638458172E-2"/>
          <c:y val="4.1253132368008465E-3"/>
          <c:w val="0.97558670729707286"/>
          <c:h val="0.28534694975412317"/>
        </c:manualLayout>
      </c:layout>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3582882325244286"/>
          <c:y val="0.52940136281153949"/>
          <c:w val="0.86606607980376848"/>
          <c:h val="0.31751379476354546"/>
        </c:manualLayout>
      </c:layout>
      <c:lineChart>
        <c:grouping val="stacked"/>
        <c:ser>
          <c:idx val="0"/>
          <c:order val="0"/>
          <c:tx>
            <c:strRef>
              <c:f>Лист1!$B$1</c:f>
              <c:strCache>
                <c:ptCount val="1"/>
                <c:pt idx="0">
                  <c:v>Валовый совокупный доход (сумма ФОТ, выплат соцхарактера, прочих доходов) млн.руб.</c:v>
                </c:pt>
              </c:strCache>
            </c:strRef>
          </c:tx>
          <c:dLbls>
            <c:dLbl>
              <c:idx val="1"/>
              <c:layout>
                <c:manualLayout>
                  <c:x val="-0.11846137466207458"/>
                  <c:y val="-0.15542563171993276"/>
                </c:manualLayout>
              </c:layout>
              <c:dLblPos val="r"/>
              <c:showVal val="1"/>
            </c:dLbl>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1269.9000000000001</c:v>
                </c:pt>
                <c:pt idx="1">
                  <c:v>1327.22</c:v>
                </c:pt>
                <c:pt idx="2">
                  <c:v>1313.35</c:v>
                </c:pt>
                <c:pt idx="3">
                  <c:v>1424.02</c:v>
                </c:pt>
                <c:pt idx="4">
                  <c:v>1477.53</c:v>
                </c:pt>
              </c:numCache>
            </c:numRef>
          </c:val>
        </c:ser>
        <c:marker val="1"/>
        <c:axId val="160852224"/>
        <c:axId val="160858112"/>
      </c:lineChart>
      <c:catAx>
        <c:axId val="160852224"/>
        <c:scaling>
          <c:orientation val="minMax"/>
        </c:scaling>
        <c:axPos val="b"/>
        <c:numFmt formatCode="General" sourceLinked="1"/>
        <c:majorTickMark val="none"/>
        <c:tickLblPos val="none"/>
        <c:crossAx val="160858112"/>
        <c:crosses val="autoZero"/>
        <c:auto val="1"/>
        <c:lblAlgn val="ctr"/>
        <c:lblOffset val="100"/>
      </c:catAx>
      <c:valAx>
        <c:axId val="160858112"/>
        <c:scaling>
          <c:orientation val="minMax"/>
        </c:scaling>
        <c:axPos val="l"/>
        <c:numFmt formatCode="General" sourceLinked="1"/>
        <c:majorTickMark val="none"/>
        <c:minorTickMark val="out"/>
        <c:tickLblPos val="nextTo"/>
        <c:crossAx val="160852224"/>
        <c:crosses val="autoZero"/>
        <c:crossBetween val="between"/>
      </c:valAx>
    </c:plotArea>
    <c:legend>
      <c:legendPos val="t"/>
      <c:layout>
        <c:manualLayout>
          <c:xMode val="edge"/>
          <c:yMode val="edge"/>
          <c:x val="0"/>
          <c:y val="4.1253132368008465E-3"/>
          <c:w val="1"/>
          <c:h val="0.36544810993223054"/>
        </c:manualLayout>
      </c:layout>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ru-RU"/>
  <c:style val="13"/>
  <c:chart>
    <c:autoTitleDeleted val="1"/>
    <c:plotArea>
      <c:layout>
        <c:manualLayout>
          <c:layoutTarget val="inner"/>
          <c:xMode val="edge"/>
          <c:yMode val="edge"/>
          <c:x val="8.4919631945656826E-2"/>
          <c:y val="3.0986911948055192E-2"/>
          <c:w val="0.55235595515842162"/>
          <c:h val="0.84670569010850927"/>
        </c:manualLayout>
      </c:layout>
      <c:barChart>
        <c:barDir val="col"/>
        <c:grouping val="stacked"/>
        <c:ser>
          <c:idx val="0"/>
          <c:order val="0"/>
          <c:tx>
            <c:strRef>
              <c:f>Лист1!$B$1</c:f>
              <c:strCache>
                <c:ptCount val="1"/>
                <c:pt idx="0">
                  <c:v>Местный бюджет, млн.руб.</c:v>
                </c:pt>
              </c:strCache>
            </c:strRef>
          </c:tx>
          <c:spPr>
            <a:blipFill>
              <a:blip xmlns:r="http://schemas.openxmlformats.org/officeDocument/2006/relationships" r:embed="rId1"/>
              <a:tile tx="0" ty="0" sx="100000" sy="100000" flip="none" algn="tl"/>
            </a:blipFill>
            <a:ln w="9525" cap="flat" cmpd="sng" algn="ctr">
              <a:solidFill>
                <a:schemeClr val="accent5">
                  <a:satMod val="150000"/>
                </a:schemeClr>
              </a:solidFill>
              <a:prstDash val="solid"/>
            </a:ln>
            <a:effectLst>
              <a:outerShdw blurRad="65500" dist="38100" dir="5400000" rotWithShape="0">
                <a:srgbClr val="000000">
                  <a:alpha val="40000"/>
                </a:srgbClr>
              </a:outerShdw>
            </a:effectLst>
          </c:spPr>
          <c:dLbls>
            <c:txPr>
              <a:bodyPr/>
              <a:lstStyle/>
              <a:p>
                <a:pPr>
                  <a:defRPr sz="900">
                    <a:solidFill>
                      <a:schemeClr val="accent4">
                        <a:lumMod val="20000"/>
                        <a:lumOff val="80000"/>
                      </a:schemeClr>
                    </a:solidFill>
                  </a:defRPr>
                </a:pPr>
                <a:endParaRPr lang="ru-RU"/>
              </a:p>
            </c:txPr>
            <c:dLblPos val="ctr"/>
            <c:showVal val="1"/>
          </c:dLbls>
          <c:cat>
            <c:strRef>
              <c:f>Лист1!$A$2:$A$4</c:f>
              <c:strCache>
                <c:ptCount val="3"/>
                <c:pt idx="0">
                  <c:v>2025 год</c:v>
                </c:pt>
                <c:pt idx="1">
                  <c:v>2026 год</c:v>
                </c:pt>
                <c:pt idx="2">
                  <c:v>2027 год</c:v>
                </c:pt>
              </c:strCache>
            </c:strRef>
          </c:cat>
          <c:val>
            <c:numRef>
              <c:f>Лист1!$B$2:$B$4</c:f>
              <c:numCache>
                <c:formatCode>General</c:formatCode>
                <c:ptCount val="3"/>
                <c:pt idx="0">
                  <c:v>135.9</c:v>
                </c:pt>
                <c:pt idx="1">
                  <c:v>141.6</c:v>
                </c:pt>
                <c:pt idx="2">
                  <c:v>150.1</c:v>
                </c:pt>
              </c:numCache>
            </c:numRef>
          </c:val>
        </c:ser>
        <c:ser>
          <c:idx val="1"/>
          <c:order val="1"/>
          <c:tx>
            <c:strRef>
              <c:f>Лист1!$C$1</c:f>
              <c:strCache>
                <c:ptCount val="1"/>
                <c:pt idx="0">
                  <c:v>Межбюджетные трансферты, млн. руб.</c:v>
                </c:pt>
              </c:strCache>
            </c:strRef>
          </c:tx>
          <c:spPr>
            <a:blipFill>
              <a:blip xmlns:r="http://schemas.openxmlformats.org/officeDocument/2006/relationships" r:embed="rId2"/>
              <a:tile tx="0" ty="0" sx="100000" sy="100000" flip="none" algn="tl"/>
            </a:blipFill>
          </c:spPr>
          <c:dLbls>
            <c:txPr>
              <a:bodyPr/>
              <a:lstStyle/>
              <a:p>
                <a:pPr>
                  <a:defRPr sz="1000"/>
                </a:pPr>
                <a:endParaRPr lang="ru-RU"/>
              </a:p>
            </c:txPr>
            <c:dLblPos val="ctr"/>
            <c:showVal val="1"/>
          </c:dLbls>
          <c:cat>
            <c:strRef>
              <c:f>Лист1!$A$2:$A$4</c:f>
              <c:strCache>
                <c:ptCount val="3"/>
                <c:pt idx="0">
                  <c:v>2025 год</c:v>
                </c:pt>
                <c:pt idx="1">
                  <c:v>2026 год</c:v>
                </c:pt>
                <c:pt idx="2">
                  <c:v>2027 год</c:v>
                </c:pt>
              </c:strCache>
            </c:strRef>
          </c:cat>
          <c:val>
            <c:numRef>
              <c:f>Лист1!$C$2:$C$4</c:f>
              <c:numCache>
                <c:formatCode>General</c:formatCode>
                <c:ptCount val="3"/>
                <c:pt idx="0">
                  <c:v>1241.3</c:v>
                </c:pt>
                <c:pt idx="1">
                  <c:v>1029.8</c:v>
                </c:pt>
                <c:pt idx="2">
                  <c:v>1013.2</c:v>
                </c:pt>
              </c:numCache>
            </c:numRef>
          </c:val>
        </c:ser>
        <c:gapWidth val="55"/>
        <c:overlap val="100"/>
        <c:axId val="183092736"/>
        <c:axId val="183827456"/>
      </c:barChart>
      <c:catAx>
        <c:axId val="183092736"/>
        <c:scaling>
          <c:orientation val="minMax"/>
        </c:scaling>
        <c:axPos val="b"/>
        <c:majorTickMark val="none"/>
        <c:tickLblPos val="nextTo"/>
        <c:crossAx val="183827456"/>
        <c:crosses val="autoZero"/>
        <c:auto val="1"/>
        <c:lblAlgn val="ctr"/>
        <c:lblOffset val="100"/>
      </c:catAx>
      <c:valAx>
        <c:axId val="183827456"/>
        <c:scaling>
          <c:orientation val="minMax"/>
        </c:scaling>
        <c:axPos val="l"/>
        <c:numFmt formatCode="General" sourceLinked="1"/>
        <c:majorTickMark val="none"/>
        <c:tickLblPos val="nextTo"/>
        <c:crossAx val="183092736"/>
        <c:crosses val="autoZero"/>
        <c:crossBetween val="between"/>
      </c:valAx>
    </c:plotArea>
    <c:legend>
      <c:legendPos val="r"/>
      <c:layout>
        <c:manualLayout>
          <c:xMode val="edge"/>
          <c:yMode val="edge"/>
          <c:x val="0.6645708347220679"/>
          <c:y val="4.0564422883054126E-2"/>
          <c:w val="0.32703062754932055"/>
          <c:h val="0.39629547334246951"/>
        </c:manualLayout>
      </c:layout>
    </c:legend>
    <c:plotVisOnly val="1"/>
  </c:chart>
  <c:txPr>
    <a:bodyPr/>
    <a:lstStyle/>
    <a:p>
      <a:pPr>
        <a:defRPr sz="1100">
          <a:latin typeface="Arial" pitchFamily="34" charset="0"/>
          <a:cs typeface="Arial" pitchFamily="34" charset="0"/>
        </a:defRPr>
      </a:pPr>
      <a:endParaRPr lang="ru-RU"/>
    </a:p>
  </c:txPr>
  <c:externalData r:id="rId3"/>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style val="13"/>
  <c:chart>
    <c:autoTitleDeleted val="1"/>
    <c:view3D>
      <c:rAngAx val="1"/>
    </c:view3D>
    <c:plotArea>
      <c:layout>
        <c:manualLayout>
          <c:layoutTarget val="inner"/>
          <c:xMode val="edge"/>
          <c:yMode val="edge"/>
          <c:x val="8.3920577452178527E-2"/>
          <c:y val="0.16807970410695108"/>
          <c:w val="0.75215776678408364"/>
          <c:h val="0.63906692359853112"/>
        </c:manualLayout>
      </c:layout>
      <c:bar3DChart>
        <c:barDir val="col"/>
        <c:grouping val="clustered"/>
        <c:ser>
          <c:idx val="0"/>
          <c:order val="0"/>
          <c:tx>
            <c:strRef>
              <c:f>Лист1!$B$1</c:f>
              <c:strCache>
                <c:ptCount val="1"/>
                <c:pt idx="0">
                  <c:v>Налоговые и неналоговые доходы, млн.руб.</c:v>
                </c:pt>
              </c:strCache>
            </c:strRef>
          </c:tx>
          <c:dLbls>
            <c:dLbl>
              <c:idx val="0"/>
              <c:layout>
                <c:manualLayout>
                  <c:x val="-6.2247985517948834E-3"/>
                  <c:y val="-4.8991470083570972E-2"/>
                </c:manualLayout>
              </c:layout>
              <c:showVal val="1"/>
            </c:dLbl>
            <c:dLbl>
              <c:idx val="1"/>
              <c:layout>
                <c:manualLayout>
                  <c:x val="-2.0749328505982996E-2"/>
                  <c:y val="-5.3890617091928675E-2"/>
                </c:manualLayout>
              </c:layout>
              <c:showVal val="1"/>
            </c:dLbl>
            <c:dLbl>
              <c:idx val="2"/>
              <c:layout>
                <c:manualLayout>
                  <c:x val="0"/>
                  <c:y val="-4.4092323075214261E-2"/>
                </c:manualLayout>
              </c:layout>
              <c:showVal val="1"/>
            </c:dLbl>
            <c:txPr>
              <a:bodyPr/>
              <a:lstStyle/>
              <a:p>
                <a:pPr>
                  <a:defRPr sz="1050"/>
                </a:pPr>
                <a:endParaRPr lang="ru-RU"/>
              </a:p>
            </c:txPr>
            <c:showVal val="1"/>
          </c:dLbls>
          <c:cat>
            <c:strRef>
              <c:f>Лист1!$A$2:$A$6</c:f>
              <c:strCache>
                <c:ptCount val="5"/>
                <c:pt idx="0">
                  <c:v>2023 год (факт)         Итого 1292,2 млн.руб.</c:v>
                </c:pt>
                <c:pt idx="1">
                  <c:v>2024 год (факт)         Итого 1432,7 млн.руб.</c:v>
                </c:pt>
                <c:pt idx="2">
                  <c:v>2025 год (план)         Итого 1377,2 млн.руб.</c:v>
                </c:pt>
                <c:pt idx="3">
                  <c:v>2026 год (план)         Итого 1171,4 млн.руб.</c:v>
                </c:pt>
                <c:pt idx="4">
                  <c:v>2027 год (план)         Итого 1163,3 млн.руб.</c:v>
                </c:pt>
              </c:strCache>
            </c:strRef>
          </c:cat>
          <c:val>
            <c:numRef>
              <c:f>Лист1!$B$2:$B$6</c:f>
              <c:numCache>
                <c:formatCode>General</c:formatCode>
                <c:ptCount val="5"/>
                <c:pt idx="0">
                  <c:v>94.7</c:v>
                </c:pt>
                <c:pt idx="1">
                  <c:v>116.2</c:v>
                </c:pt>
                <c:pt idx="2">
                  <c:v>136</c:v>
                </c:pt>
                <c:pt idx="3">
                  <c:v>141.6</c:v>
                </c:pt>
                <c:pt idx="4">
                  <c:v>150.1</c:v>
                </c:pt>
              </c:numCache>
            </c:numRef>
          </c:val>
        </c:ser>
        <c:ser>
          <c:idx val="1"/>
          <c:order val="1"/>
          <c:tx>
            <c:strRef>
              <c:f>Лист1!$C$1</c:f>
              <c:strCache>
                <c:ptCount val="1"/>
                <c:pt idx="0">
                  <c:v>Безвозмездные поступления, млн.руб.</c:v>
                </c:pt>
              </c:strCache>
            </c:strRef>
          </c:tx>
          <c:spPr>
            <a:solidFill>
              <a:schemeClr val="accent1">
                <a:lumMod val="60000"/>
                <a:lumOff val="40000"/>
              </a:schemeClr>
            </a:solidFill>
          </c:spPr>
          <c:dLbls>
            <c:dLbl>
              <c:idx val="0"/>
              <c:layout>
                <c:manualLayout>
                  <c:x val="2.0749328505982996E-2"/>
                  <c:y val="-4.8991470083570972E-2"/>
                </c:manualLayout>
              </c:layout>
              <c:showVal val="1"/>
            </c:dLbl>
            <c:dLbl>
              <c:idx val="1"/>
              <c:layout>
                <c:manualLayout>
                  <c:x val="1.6599462804786396E-2"/>
                  <c:y val="-5.3890617091928675E-2"/>
                </c:manualLayout>
              </c:layout>
              <c:showVal val="1"/>
            </c:dLbl>
            <c:dLbl>
              <c:idx val="2"/>
              <c:layout>
                <c:manualLayout>
                  <c:x val="2.6974127057778012E-2"/>
                  <c:y val="-4.4092323075214261E-2"/>
                </c:manualLayout>
              </c:layout>
              <c:showVal val="1"/>
            </c:dLbl>
            <c:txPr>
              <a:bodyPr/>
              <a:lstStyle/>
              <a:p>
                <a:pPr>
                  <a:defRPr sz="1050"/>
                </a:pPr>
                <a:endParaRPr lang="ru-RU"/>
              </a:p>
            </c:txPr>
            <c:showVal val="1"/>
          </c:dLbls>
          <c:cat>
            <c:strRef>
              <c:f>Лист1!$A$2:$A$6</c:f>
              <c:strCache>
                <c:ptCount val="5"/>
                <c:pt idx="0">
                  <c:v>2023 год (факт)         Итого 1292,2 млн.руб.</c:v>
                </c:pt>
                <c:pt idx="1">
                  <c:v>2024 год (факт)         Итого 1432,7 млн.руб.</c:v>
                </c:pt>
                <c:pt idx="2">
                  <c:v>2025 год (план)         Итого 1377,2 млн.руб.</c:v>
                </c:pt>
                <c:pt idx="3">
                  <c:v>2026 год (план)         Итого 1171,4 млн.руб.</c:v>
                </c:pt>
                <c:pt idx="4">
                  <c:v>2027 год (план)         Итого 1163,3 млн.руб.</c:v>
                </c:pt>
              </c:strCache>
            </c:strRef>
          </c:cat>
          <c:val>
            <c:numRef>
              <c:f>Лист1!$C$2:$C$6</c:f>
              <c:numCache>
                <c:formatCode>General</c:formatCode>
                <c:ptCount val="5"/>
                <c:pt idx="0">
                  <c:v>1197.5</c:v>
                </c:pt>
                <c:pt idx="1">
                  <c:v>1316.5</c:v>
                </c:pt>
                <c:pt idx="2">
                  <c:v>1241.2</c:v>
                </c:pt>
                <c:pt idx="3">
                  <c:v>1029.8</c:v>
                </c:pt>
                <c:pt idx="4">
                  <c:v>1013.2</c:v>
                </c:pt>
              </c:numCache>
            </c:numRef>
          </c:val>
        </c:ser>
        <c:shape val="box"/>
        <c:axId val="184893440"/>
        <c:axId val="184894976"/>
        <c:axId val="0"/>
      </c:bar3DChart>
      <c:catAx>
        <c:axId val="184893440"/>
        <c:scaling>
          <c:orientation val="minMax"/>
        </c:scaling>
        <c:axPos val="b"/>
        <c:tickLblPos val="nextTo"/>
        <c:spPr>
          <a:solidFill>
            <a:schemeClr val="accent3">
              <a:lumMod val="20000"/>
              <a:lumOff val="80000"/>
            </a:schemeClr>
          </a:solidFill>
        </c:spPr>
        <c:txPr>
          <a:bodyPr/>
          <a:lstStyle/>
          <a:p>
            <a:pPr>
              <a:defRPr sz="1000"/>
            </a:pPr>
            <a:endParaRPr lang="ru-RU"/>
          </a:p>
        </c:txPr>
        <c:crossAx val="184894976"/>
        <c:crosses val="autoZero"/>
        <c:auto val="1"/>
        <c:lblAlgn val="ctr"/>
        <c:lblOffset val="100"/>
      </c:catAx>
      <c:valAx>
        <c:axId val="184894976"/>
        <c:scaling>
          <c:orientation val="minMax"/>
        </c:scaling>
        <c:axPos val="l"/>
        <c:numFmt formatCode="General" sourceLinked="1"/>
        <c:tickLblPos val="nextTo"/>
        <c:txPr>
          <a:bodyPr/>
          <a:lstStyle/>
          <a:p>
            <a:pPr>
              <a:defRPr sz="900"/>
            </a:pPr>
            <a:endParaRPr lang="ru-RU"/>
          </a:p>
        </c:txPr>
        <c:crossAx val="184893440"/>
        <c:crosses val="autoZero"/>
        <c:crossBetween val="between"/>
      </c:valAx>
    </c:plotArea>
    <c:legend>
      <c:legendPos val="t"/>
      <c:layout>
        <c:manualLayout>
          <c:xMode val="edge"/>
          <c:yMode val="edge"/>
          <c:x val="1.0806823933143229E-2"/>
          <c:y val="0"/>
          <c:w val="0.97642669333037435"/>
          <c:h val="0.11048628696428379"/>
        </c:manualLayout>
      </c:layout>
    </c:legend>
    <c:plotVisOnly val="1"/>
  </c:chart>
  <c:txPr>
    <a:bodyPr/>
    <a:lstStyle/>
    <a:p>
      <a:pPr>
        <a:defRPr sz="1100">
          <a:latin typeface="Arial" pitchFamily="34" charset="0"/>
          <a:cs typeface="Arial" pitchFamily="34" charset="0"/>
        </a:defRPr>
      </a:pPr>
      <a:endParaRPr lang="ru-RU"/>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chart>
    <c:title>
      <c:layout>
        <c:manualLayout>
          <c:xMode val="edge"/>
          <c:yMode val="edge"/>
          <c:x val="1.2041459217709717E-2"/>
          <c:y val="4.0417962818946246E-2"/>
        </c:manualLayout>
      </c:layout>
    </c:title>
    <c:plotArea>
      <c:layout>
        <c:manualLayout>
          <c:layoutTarget val="inner"/>
          <c:xMode val="edge"/>
          <c:yMode val="edge"/>
          <c:x val="0.17370599003211559"/>
          <c:y val="0.18757348720512573"/>
          <c:w val="0.34906893420110946"/>
          <c:h val="0.62541517377698752"/>
        </c:manualLayout>
      </c:layout>
      <c:doughnutChart>
        <c:varyColors val="1"/>
        <c:ser>
          <c:idx val="0"/>
          <c:order val="0"/>
          <c:tx>
            <c:strRef>
              <c:f>Лист1!$B$1</c:f>
              <c:strCache>
                <c:ptCount val="1"/>
                <c:pt idx="0">
                  <c:v>Структура налоговых доходов млн.руб.</c:v>
                </c:pt>
              </c:strCache>
            </c:strRef>
          </c:tx>
          <c:dLbls>
            <c:dLbl>
              <c:idx val="0"/>
              <c:layout>
                <c:manualLayout>
                  <c:x val="2.7777777777777913E-3"/>
                  <c:y val="4.1666666666666683E-3"/>
                </c:manualLayout>
              </c:layout>
              <c:showPercent val="1"/>
            </c:dLbl>
            <c:dLbl>
              <c:idx val="1"/>
              <c:tx>
                <c:rich>
                  <a:bodyPr/>
                  <a:lstStyle/>
                  <a:p>
                    <a:r>
                      <a:rPr lang="en-US" smtClean="0"/>
                      <a:t>11,</a:t>
                    </a:r>
                    <a:r>
                      <a:rPr lang="ru-RU" smtClean="0"/>
                      <a:t>1</a:t>
                    </a:r>
                    <a:r>
                      <a:rPr lang="en-US" smtClean="0"/>
                      <a:t>%</a:t>
                    </a:r>
                    <a:endParaRPr lang="en-US" dirty="0"/>
                  </a:p>
                </c:rich>
              </c:tx>
              <c:showPercent val="1"/>
            </c:dLbl>
            <c:dLbl>
              <c:idx val="2"/>
              <c:layout>
                <c:manualLayout>
                  <c:x val="-0.10171415062409089"/>
                  <c:y val="-9.3636008036144414E-2"/>
                </c:manualLayout>
              </c:layout>
              <c:showLegendKey val="1"/>
              <c:showPercent val="1"/>
            </c:dLbl>
            <c:numFmt formatCode="0.0%" sourceLinked="0"/>
            <c:showPercent val="1"/>
            <c:showLeaderLines val="1"/>
          </c:dLbls>
          <c:cat>
            <c:strRef>
              <c:f>Лист1!$A$2:$A$5</c:f>
              <c:strCache>
                <c:ptCount val="4"/>
                <c:pt idx="0">
                  <c:v>НДФЛ</c:v>
                </c:pt>
                <c:pt idx="1">
                  <c:v>Налоги на совокупный доход</c:v>
                </c:pt>
                <c:pt idx="2">
                  <c:v>Госпошлина</c:v>
                </c:pt>
                <c:pt idx="3">
                  <c:v>Акцизы</c:v>
                </c:pt>
              </c:strCache>
            </c:strRef>
          </c:cat>
          <c:val>
            <c:numRef>
              <c:f>Лист1!$B$2:$B$5</c:f>
              <c:numCache>
                <c:formatCode>General</c:formatCode>
                <c:ptCount val="4"/>
                <c:pt idx="0">
                  <c:v>87.3</c:v>
                </c:pt>
                <c:pt idx="1">
                  <c:v>13.4</c:v>
                </c:pt>
                <c:pt idx="2">
                  <c:v>2.6</c:v>
                </c:pt>
                <c:pt idx="3">
                  <c:v>18.399999999999999</c:v>
                </c:pt>
              </c:numCache>
            </c:numRef>
          </c:val>
        </c:ser>
        <c:firstSliceAng val="0"/>
        <c:holeSize val="50"/>
      </c:doughnutChart>
    </c:plotArea>
    <c:legend>
      <c:legendPos val="b"/>
      <c:layout>
        <c:manualLayout>
          <c:xMode val="edge"/>
          <c:yMode val="edge"/>
          <c:x val="2.4602079097154592E-2"/>
          <c:y val="0.85241194265452125"/>
          <c:w val="0.65958142893683669"/>
          <c:h val="0.11084445478280192"/>
        </c:manualLayout>
      </c:layout>
      <c:txPr>
        <a:bodyPr/>
        <a:lstStyle/>
        <a:p>
          <a:pPr>
            <a:defRPr sz="1100"/>
          </a:pPr>
          <a:endParaRPr lang="ru-RU"/>
        </a:p>
      </c:txPr>
    </c:legend>
    <c:plotVisOnly val="1"/>
  </c:chart>
  <c:spPr>
    <a:ln>
      <a:solidFill>
        <a:srgbClr val="00B0F0"/>
      </a:solidFill>
      <a:prstDash val="sysDot"/>
    </a:ln>
  </c:spPr>
  <c:txPr>
    <a:bodyPr/>
    <a:lstStyle/>
    <a:p>
      <a:pPr>
        <a:defRPr sz="1400">
          <a:latin typeface="Arial" pitchFamily="34" charset="0"/>
          <a:cs typeface="Arial" pitchFamily="34" charset="0"/>
        </a:defRPr>
      </a:pPr>
      <a:endParaRPr lang="ru-RU"/>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ru-RU"/>
  <c:chart>
    <c:title>
      <c:layout>
        <c:manualLayout>
          <c:xMode val="edge"/>
          <c:yMode val="edge"/>
          <c:x val="0.14777950598081688"/>
          <c:y val="0.37229160210269036"/>
        </c:manualLayout>
      </c:layout>
      <c:txPr>
        <a:bodyPr rot="0" vert="horz"/>
        <a:lstStyle/>
        <a:p>
          <a:pPr>
            <a:defRPr sz="1200"/>
          </a:pPr>
          <a:endParaRPr lang="ru-RU"/>
        </a:p>
      </c:txPr>
    </c:title>
    <c:plotArea>
      <c:layout>
        <c:manualLayout>
          <c:layoutTarget val="inner"/>
          <c:xMode val="edge"/>
          <c:yMode val="edge"/>
          <c:x val="1.3350947116986998E-2"/>
          <c:y val="0.10653092638829617"/>
          <c:w val="0.33829981853868091"/>
          <c:h val="0.6676970102737152"/>
        </c:manualLayout>
      </c:layout>
      <c:doughnutChart>
        <c:varyColors val="1"/>
        <c:ser>
          <c:idx val="0"/>
          <c:order val="0"/>
          <c:tx>
            <c:strRef>
              <c:f>Лист1!$B$1</c:f>
              <c:strCache>
                <c:ptCount val="1"/>
                <c:pt idx="0">
                  <c:v>2025</c:v>
                </c:pt>
              </c:strCache>
            </c:strRef>
          </c:tx>
          <c:dLbls>
            <c:dLbl>
              <c:idx val="0"/>
              <c:layout>
                <c:manualLayout>
                  <c:x val="-9.6657663037440639E-3"/>
                  <c:y val="2.3856998345213112E-2"/>
                </c:manualLayout>
              </c:layout>
              <c:showLegendKey val="1"/>
              <c:showVal val="1"/>
            </c:dLbl>
            <c:dLbl>
              <c:idx val="1"/>
              <c:layout>
                <c:manualLayout>
                  <c:x val="0"/>
                  <c:y val="-2.1167301685717285E-2"/>
                </c:manualLayout>
              </c:layout>
              <c:showVal val="1"/>
            </c:dLbl>
            <c:dLbl>
              <c:idx val="2"/>
              <c:layout>
                <c:manualLayout>
                  <c:x val="6.7387716271183992E-2"/>
                  <c:y val="8.9961032164298613E-2"/>
                </c:manualLayout>
              </c:layout>
              <c:showLegendKey val="1"/>
              <c:showVal val="1"/>
            </c:dLbl>
            <c:dLbl>
              <c:idx val="3"/>
              <c:layout>
                <c:manualLayout>
                  <c:x val="2.5586566770358837E-2"/>
                  <c:y val="-0.13051108356381474"/>
                </c:manualLayout>
              </c:layout>
              <c:showLegendKey val="1"/>
              <c:showVal val="1"/>
            </c:dLbl>
            <c:txPr>
              <a:bodyPr/>
              <a:lstStyle/>
              <a:p>
                <a:pPr>
                  <a:defRPr sz="1100"/>
                </a:pPr>
                <a:endParaRPr lang="ru-RU"/>
              </a:p>
            </c:txPr>
            <c:showLegendKey val="1"/>
            <c:showVal val="1"/>
            <c:showLeaderLines val="1"/>
          </c:dLbls>
          <c:cat>
            <c:strRef>
              <c:f>Лист1!$A$2:$A$5</c:f>
              <c:strCache>
                <c:ptCount val="4"/>
                <c:pt idx="0">
                  <c:v>Дотации</c:v>
                </c:pt>
                <c:pt idx="1">
                  <c:v>Субсидии</c:v>
                </c:pt>
                <c:pt idx="2">
                  <c:v>Субвенции</c:v>
                </c:pt>
                <c:pt idx="3">
                  <c:v>Иные МБТ</c:v>
                </c:pt>
              </c:strCache>
            </c:strRef>
          </c:cat>
          <c:val>
            <c:numRef>
              <c:f>Лист1!$B$2:$B$5</c:f>
              <c:numCache>
                <c:formatCode>General</c:formatCode>
                <c:ptCount val="4"/>
                <c:pt idx="0">
                  <c:v>211.1</c:v>
                </c:pt>
                <c:pt idx="1">
                  <c:v>202.6</c:v>
                </c:pt>
                <c:pt idx="2">
                  <c:v>820.2</c:v>
                </c:pt>
                <c:pt idx="3">
                  <c:v>7.3</c:v>
                </c:pt>
              </c:numCache>
            </c:numRef>
          </c:val>
        </c:ser>
        <c:firstSliceAng val="0"/>
        <c:holeSize val="50"/>
      </c:doughnutChart>
    </c:plotArea>
    <c:legend>
      <c:legendPos val="t"/>
      <c:layout>
        <c:manualLayout>
          <c:xMode val="edge"/>
          <c:yMode val="edge"/>
          <c:x val="0.10346998481650189"/>
          <c:y val="0.84220795642589574"/>
          <c:w val="0.89187756915898231"/>
          <c:h val="9.4749340716528727E-2"/>
        </c:manualLayout>
      </c:layout>
      <c:txPr>
        <a:bodyPr/>
        <a:lstStyle/>
        <a:p>
          <a:pPr>
            <a:defRPr sz="1100"/>
          </a:pPr>
          <a:endParaRPr lang="ru-RU"/>
        </a:p>
      </c:txPr>
    </c:legend>
    <c:plotVisOnly val="1"/>
  </c:chart>
  <c:txPr>
    <a:bodyPr/>
    <a:lstStyle/>
    <a:p>
      <a:pPr>
        <a:defRPr sz="1200">
          <a:latin typeface="Arial" pitchFamily="34" charset="0"/>
          <a:cs typeface="Arial" pitchFamily="34" charset="0"/>
        </a:defRPr>
      </a:pPr>
      <a:endParaRPr lang="ru-RU"/>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ru-RU"/>
  <c:chart>
    <c:title>
      <c:layout>
        <c:manualLayout>
          <c:xMode val="edge"/>
          <c:yMode val="edge"/>
          <c:x val="0.45059877996709025"/>
          <c:y val="0.4498051608214913"/>
        </c:manualLayout>
      </c:layout>
      <c:txPr>
        <a:bodyPr rot="0" vert="horz"/>
        <a:lstStyle/>
        <a:p>
          <a:pPr>
            <a:defRPr sz="1200"/>
          </a:pPr>
          <a:endParaRPr lang="ru-RU"/>
        </a:p>
      </c:txPr>
    </c:title>
    <c:plotArea>
      <c:layout>
        <c:manualLayout>
          <c:layoutTarget val="inner"/>
          <c:xMode val="edge"/>
          <c:yMode val="edge"/>
          <c:x val="0.22287355704764988"/>
          <c:y val="0.11906607198215982"/>
          <c:w val="0.59097685033746916"/>
          <c:h val="0.76980559416782868"/>
        </c:manualLayout>
      </c:layout>
      <c:doughnutChart>
        <c:varyColors val="1"/>
        <c:ser>
          <c:idx val="0"/>
          <c:order val="0"/>
          <c:tx>
            <c:strRef>
              <c:f>Лист1!$B$1</c:f>
              <c:strCache>
                <c:ptCount val="1"/>
                <c:pt idx="0">
                  <c:v>2026</c:v>
                </c:pt>
              </c:strCache>
            </c:strRef>
          </c:tx>
          <c:dLbls>
            <c:dLbl>
              <c:idx val="0"/>
              <c:layout>
                <c:manualLayout>
                  <c:x val="-3.5675849790626844E-2"/>
                  <c:y val="0"/>
                </c:manualLayout>
              </c:layout>
              <c:showLegendKey val="1"/>
              <c:showVal val="1"/>
            </c:dLbl>
            <c:dLbl>
              <c:idx val="1"/>
              <c:layout>
                <c:manualLayout>
                  <c:x val="-3.1712178605227216E-2"/>
                  <c:y val="-5.2918254214292708E-3"/>
                </c:manualLayout>
              </c:layout>
              <c:showVal val="1"/>
            </c:dLbl>
            <c:dLbl>
              <c:idx val="2"/>
              <c:layout>
                <c:manualLayout>
                  <c:x val="7.9279666201393182E-3"/>
                  <c:y val="2.1167301685717285E-2"/>
                </c:manualLayout>
              </c:layout>
              <c:showLegendKey val="1"/>
              <c:showVal val="1"/>
            </c:dLbl>
            <c:dLbl>
              <c:idx val="3"/>
              <c:layout>
                <c:manualLayout>
                  <c:x val="3.9639833100696416E-2"/>
                  <c:y val="-0.1428792863785914"/>
                </c:manualLayout>
              </c:layout>
              <c:showLegendKey val="1"/>
              <c:showVal val="1"/>
            </c:dLbl>
            <c:showLegendKey val="1"/>
            <c:showVal val="1"/>
            <c:showLeaderLines val="1"/>
          </c:dLbls>
          <c:cat>
            <c:strRef>
              <c:f>Лист1!$A$2:$A$5</c:f>
              <c:strCache>
                <c:ptCount val="4"/>
                <c:pt idx="0">
                  <c:v>Дотации</c:v>
                </c:pt>
                <c:pt idx="1">
                  <c:v>Субсидии</c:v>
                </c:pt>
                <c:pt idx="2">
                  <c:v>Субвенции</c:v>
                </c:pt>
                <c:pt idx="3">
                  <c:v>Иные МБТ</c:v>
                </c:pt>
              </c:strCache>
            </c:strRef>
          </c:cat>
          <c:val>
            <c:numRef>
              <c:f>Лист1!$B$2:$B$5</c:f>
              <c:numCache>
                <c:formatCode>General</c:formatCode>
                <c:ptCount val="4"/>
                <c:pt idx="0">
                  <c:v>183.2</c:v>
                </c:pt>
                <c:pt idx="1">
                  <c:v>73.8</c:v>
                </c:pt>
                <c:pt idx="2">
                  <c:v>765.5</c:v>
                </c:pt>
                <c:pt idx="3">
                  <c:v>7.3</c:v>
                </c:pt>
              </c:numCache>
            </c:numRef>
          </c:val>
        </c:ser>
        <c:firstSliceAng val="0"/>
        <c:holeSize val="50"/>
      </c:doughnutChart>
    </c:plotArea>
    <c:plotVisOnly val="1"/>
  </c:chart>
  <c:txPr>
    <a:bodyPr/>
    <a:lstStyle/>
    <a:p>
      <a:pPr>
        <a:defRPr sz="1200">
          <a:latin typeface="Arial" pitchFamily="34" charset="0"/>
          <a:cs typeface="Arial" pitchFamily="34" charset="0"/>
        </a:defRPr>
      </a:pPr>
      <a:endParaRPr lang="ru-RU"/>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chart>
    <c:title>
      <c:layout>
        <c:manualLayout>
          <c:xMode val="edge"/>
          <c:yMode val="edge"/>
          <c:x val="0.60519412905980563"/>
          <c:y val="0.5450580184072189"/>
        </c:manualLayout>
      </c:layout>
      <c:txPr>
        <a:bodyPr rot="0" vert="horz"/>
        <a:lstStyle/>
        <a:p>
          <a:pPr>
            <a:defRPr sz="1200"/>
          </a:pPr>
          <a:endParaRPr lang="ru-RU"/>
        </a:p>
      </c:txPr>
    </c:title>
    <c:plotArea>
      <c:layout>
        <c:manualLayout>
          <c:layoutTarget val="inner"/>
          <c:xMode val="edge"/>
          <c:yMode val="edge"/>
          <c:x val="0.36313551704075847"/>
          <c:y val="0.21431892956788734"/>
          <c:w val="0.59097685033746916"/>
          <c:h val="0.7698055941678289"/>
        </c:manualLayout>
      </c:layout>
      <c:doughnutChart>
        <c:varyColors val="1"/>
        <c:ser>
          <c:idx val="0"/>
          <c:order val="0"/>
          <c:tx>
            <c:strRef>
              <c:f>Лист1!$B$1</c:f>
              <c:strCache>
                <c:ptCount val="1"/>
                <c:pt idx="0">
                  <c:v>2027</c:v>
                </c:pt>
              </c:strCache>
            </c:strRef>
          </c:tx>
          <c:dLbls>
            <c:dLbl>
              <c:idx val="0"/>
              <c:layout>
                <c:manualLayout>
                  <c:x val="-2.774788317048749E-2"/>
                  <c:y val="-5.2918254214293237E-3"/>
                </c:manualLayout>
              </c:layout>
              <c:showLegendKey val="1"/>
              <c:showVal val="1"/>
            </c:dLbl>
            <c:dLbl>
              <c:idx val="1"/>
              <c:layout>
                <c:manualLayout>
                  <c:x val="3.9639833100696452E-3"/>
                  <c:y val="0"/>
                </c:manualLayout>
              </c:layout>
              <c:showVal val="1"/>
            </c:dLbl>
            <c:dLbl>
              <c:idx val="2"/>
              <c:layout>
                <c:manualLayout>
                  <c:x val="3.963359060729481E-3"/>
                  <c:y val="1.0583650842858739E-2"/>
                </c:manualLayout>
              </c:layout>
              <c:showLegendKey val="1"/>
              <c:showVal val="1"/>
            </c:dLbl>
            <c:dLbl>
              <c:idx val="3"/>
              <c:layout>
                <c:manualLayout>
                  <c:x val="3.9639833100696416E-2"/>
                  <c:y val="-0.14817111180002071"/>
                </c:manualLayout>
              </c:layout>
              <c:showLegendKey val="1"/>
              <c:showVal val="1"/>
            </c:dLbl>
            <c:showLegendKey val="1"/>
            <c:showVal val="1"/>
            <c:showLeaderLines val="1"/>
          </c:dLbls>
          <c:cat>
            <c:strRef>
              <c:f>Лист1!$A$2:$A$5</c:f>
              <c:strCache>
                <c:ptCount val="4"/>
                <c:pt idx="0">
                  <c:v>Дотации</c:v>
                </c:pt>
                <c:pt idx="1">
                  <c:v>Субсидии</c:v>
                </c:pt>
                <c:pt idx="2">
                  <c:v>Субвенции</c:v>
                </c:pt>
                <c:pt idx="3">
                  <c:v>Иные МБТ</c:v>
                </c:pt>
              </c:strCache>
            </c:strRef>
          </c:cat>
          <c:val>
            <c:numRef>
              <c:f>Лист1!$B$2:$B$5</c:f>
              <c:numCache>
                <c:formatCode>General</c:formatCode>
                <c:ptCount val="4"/>
                <c:pt idx="0">
                  <c:v>177.3</c:v>
                </c:pt>
                <c:pt idx="1">
                  <c:v>62.4</c:v>
                </c:pt>
                <c:pt idx="2">
                  <c:v>766.2</c:v>
                </c:pt>
                <c:pt idx="3">
                  <c:v>7.3</c:v>
                </c:pt>
              </c:numCache>
            </c:numRef>
          </c:val>
        </c:ser>
        <c:firstSliceAng val="0"/>
        <c:holeSize val="50"/>
      </c:doughnutChart>
    </c:plotArea>
    <c:plotVisOnly val="1"/>
  </c:chart>
  <c:txPr>
    <a:bodyPr/>
    <a:lstStyle/>
    <a:p>
      <a:pPr>
        <a:defRPr sz="1200">
          <a:latin typeface="Arial" pitchFamily="34" charset="0"/>
          <a:cs typeface="Arial" pitchFamily="34" charset="0"/>
        </a:defRPr>
      </a:pPr>
      <a:endParaRPr lang="ru-RU"/>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ru-RU"/>
  <c:chart>
    <c:plotArea>
      <c:layout/>
      <c:lineChart>
        <c:grouping val="standard"/>
        <c:ser>
          <c:idx val="0"/>
          <c:order val="0"/>
          <c:tx>
            <c:strRef>
              <c:f>Лист1!$B$1</c:f>
              <c:strCache>
                <c:ptCount val="1"/>
                <c:pt idx="0">
                  <c:v>дотации</c:v>
                </c:pt>
              </c:strCache>
            </c:strRef>
          </c:tx>
          <c:dLbls>
            <c:dLbl>
              <c:idx val="3"/>
              <c:layout>
                <c:manualLayout>
                  <c:x val="-4.511628337592135E-2"/>
                  <c:y val="-7.6031167979002626E-2"/>
                </c:manualLayout>
              </c:layout>
              <c:dLblPos val="r"/>
              <c:showVal val="1"/>
            </c:dLbl>
            <c:spPr>
              <a:solidFill>
                <a:schemeClr val="accent1">
                  <a:tint val="45000"/>
                </a:schemeClr>
              </a:solidFill>
              <a:ln w="9525" cap="flat" cmpd="sng" algn="ctr">
                <a:solidFill>
                  <a:schemeClr val="accent1"/>
                </a:solidFill>
                <a:prstDash val="solid"/>
              </a:ln>
              <a:effectLst>
                <a:outerShdw blurRad="50800" dist="25400" dir="5400000" rotWithShape="0">
                  <a:srgbClr val="000000">
                    <a:alpha val="35000"/>
                  </a:srgbClr>
                </a:outerShdw>
              </a:effectLst>
            </c:spPr>
            <c:txPr>
              <a:bodyPr/>
              <a:lstStyle/>
              <a:p>
                <a:pPr>
                  <a:defRPr sz="1050">
                    <a:solidFill>
                      <a:schemeClr val="dk1"/>
                    </a:solidFill>
                    <a:latin typeface="+mn-lt"/>
                    <a:ea typeface="+mn-ea"/>
                    <a:cs typeface="+mn-cs"/>
                  </a:defRPr>
                </a:pPr>
                <a:endParaRPr lang="ru-RU"/>
              </a:p>
            </c:txPr>
            <c:dLblPos val="t"/>
            <c:showVal val="1"/>
          </c:dLbls>
          <c:cat>
            <c:strRef>
              <c:f>Лист1!$A$2:$A$6</c:f>
              <c:strCache>
                <c:ptCount val="5"/>
                <c:pt idx="0">
                  <c:v>2023 факт</c:v>
                </c:pt>
                <c:pt idx="1">
                  <c:v>2024 оценка</c:v>
                </c:pt>
                <c:pt idx="2">
                  <c:v>2025 план</c:v>
                </c:pt>
                <c:pt idx="3">
                  <c:v>2026 план</c:v>
                </c:pt>
                <c:pt idx="4">
                  <c:v>2027 план</c:v>
                </c:pt>
              </c:strCache>
            </c:strRef>
          </c:cat>
          <c:val>
            <c:numRef>
              <c:f>Лист1!$B$2:$B$6</c:f>
              <c:numCache>
                <c:formatCode>General</c:formatCode>
                <c:ptCount val="5"/>
                <c:pt idx="0">
                  <c:v>231.5</c:v>
                </c:pt>
                <c:pt idx="1">
                  <c:v>264.5</c:v>
                </c:pt>
                <c:pt idx="2">
                  <c:v>211.1</c:v>
                </c:pt>
                <c:pt idx="3">
                  <c:v>183.2</c:v>
                </c:pt>
                <c:pt idx="4">
                  <c:v>177.3</c:v>
                </c:pt>
              </c:numCache>
            </c:numRef>
          </c:val>
        </c:ser>
        <c:ser>
          <c:idx val="1"/>
          <c:order val="1"/>
          <c:tx>
            <c:strRef>
              <c:f>Лист1!$C$1</c:f>
              <c:strCache>
                <c:ptCount val="1"/>
                <c:pt idx="0">
                  <c:v>Субсидии</c:v>
                </c:pt>
              </c:strCache>
            </c:strRef>
          </c:tx>
          <c:dLbls>
            <c:dLbl>
              <c:idx val="0"/>
              <c:layout>
                <c:manualLayout>
                  <c:x val="-7.3467608537323134E-2"/>
                  <c:y val="-3.7500000000000006E-2"/>
                </c:manualLayout>
              </c:layout>
              <c:dLblPos val="r"/>
              <c:showVal val="1"/>
            </c:dLbl>
            <c:dLbl>
              <c:idx val="1"/>
              <c:layout>
                <c:manualLayout>
                  <c:x val="-5.3871020503894626E-2"/>
                  <c:y val="6.666666666666668E-2"/>
                </c:manualLayout>
              </c:layout>
              <c:dLblPos val="r"/>
              <c:showVal val="1"/>
            </c:dLbl>
            <c:dLbl>
              <c:idx val="2"/>
              <c:layout>
                <c:manualLayout>
                  <c:x val="-6.5628973323951664E-2"/>
                  <c:y val="6.666666666666668E-2"/>
                </c:manualLayout>
              </c:layout>
              <c:dLblPos val="r"/>
              <c:showVal val="1"/>
            </c:dLbl>
            <c:dLbl>
              <c:idx val="3"/>
              <c:layout>
                <c:manualLayout>
                  <c:x val="-2.7385846017109307E-3"/>
                  <c:y val="-5.416666666666678E-2"/>
                </c:manualLayout>
              </c:layout>
              <c:dLblPos val="r"/>
              <c:showVal val="1"/>
            </c:dLbl>
            <c:dLbl>
              <c:idx val="4"/>
              <c:layout>
                <c:manualLayout>
                  <c:x val="-2.7827155007468424E-2"/>
                  <c:y val="-5.8333333333333716E-2"/>
                </c:manualLayout>
              </c:layout>
              <c:dLblPos val="r"/>
              <c:showVal val="1"/>
            </c:dLbl>
            <c:spPr>
              <a:solidFill>
                <a:schemeClr val="accent2">
                  <a:tint val="45000"/>
                </a:schemeClr>
              </a:solidFill>
              <a:ln w="9525" cap="flat" cmpd="sng" algn="ctr">
                <a:solidFill>
                  <a:schemeClr val="accent2"/>
                </a:solidFill>
                <a:prstDash val="solid"/>
              </a:ln>
              <a:effectLst>
                <a:outerShdw blurRad="50800" dist="25400" dir="5400000" rotWithShape="0">
                  <a:srgbClr val="000000">
                    <a:alpha val="35000"/>
                  </a:srgbClr>
                </a:outerShdw>
              </a:effectLst>
            </c:spPr>
            <c:txPr>
              <a:bodyPr/>
              <a:lstStyle/>
              <a:p>
                <a:pPr>
                  <a:defRPr sz="1050">
                    <a:solidFill>
                      <a:schemeClr val="dk1"/>
                    </a:solidFill>
                    <a:latin typeface="+mn-lt"/>
                    <a:ea typeface="+mn-ea"/>
                    <a:cs typeface="+mn-cs"/>
                  </a:defRPr>
                </a:pPr>
                <a:endParaRPr lang="ru-RU"/>
              </a:p>
            </c:txPr>
            <c:dLblPos val="ctr"/>
            <c:showVal val="1"/>
          </c:dLbls>
          <c:cat>
            <c:strRef>
              <c:f>Лист1!$A$2:$A$6</c:f>
              <c:strCache>
                <c:ptCount val="5"/>
                <c:pt idx="0">
                  <c:v>2023 факт</c:v>
                </c:pt>
                <c:pt idx="1">
                  <c:v>2024 оценка</c:v>
                </c:pt>
                <c:pt idx="2">
                  <c:v>2025 план</c:v>
                </c:pt>
                <c:pt idx="3">
                  <c:v>2026 план</c:v>
                </c:pt>
                <c:pt idx="4">
                  <c:v>2027 план</c:v>
                </c:pt>
              </c:strCache>
            </c:strRef>
          </c:cat>
          <c:val>
            <c:numRef>
              <c:f>Лист1!$C$2:$C$6</c:f>
              <c:numCache>
                <c:formatCode>General</c:formatCode>
                <c:ptCount val="5"/>
                <c:pt idx="0">
                  <c:v>140.80000000000001</c:v>
                </c:pt>
                <c:pt idx="1">
                  <c:v>233.1</c:v>
                </c:pt>
                <c:pt idx="2">
                  <c:v>202.6</c:v>
                </c:pt>
                <c:pt idx="3">
                  <c:v>73.8</c:v>
                </c:pt>
                <c:pt idx="4">
                  <c:v>62.4</c:v>
                </c:pt>
              </c:numCache>
            </c:numRef>
          </c:val>
        </c:ser>
        <c:ser>
          <c:idx val="2"/>
          <c:order val="2"/>
          <c:tx>
            <c:strRef>
              <c:f>Лист1!$D$1</c:f>
              <c:strCache>
                <c:ptCount val="1"/>
                <c:pt idx="0">
                  <c:v>Субвенции</c:v>
                </c:pt>
              </c:strCache>
            </c:strRef>
          </c:tx>
          <c:dLbls>
            <c:spPr>
              <a:solidFill>
                <a:schemeClr val="accent3">
                  <a:tint val="45000"/>
                </a:schemeClr>
              </a:solidFill>
              <a:ln w="9525" cap="flat" cmpd="sng" algn="ctr">
                <a:solidFill>
                  <a:schemeClr val="accent3"/>
                </a:solidFill>
                <a:prstDash val="solid"/>
              </a:ln>
              <a:effectLst>
                <a:outerShdw blurRad="50800" dist="25400" dir="5400000" rotWithShape="0">
                  <a:srgbClr val="000000">
                    <a:alpha val="35000"/>
                  </a:srgbClr>
                </a:outerShdw>
              </a:effectLst>
            </c:spPr>
            <c:txPr>
              <a:bodyPr/>
              <a:lstStyle/>
              <a:p>
                <a:pPr>
                  <a:defRPr sz="1050">
                    <a:solidFill>
                      <a:schemeClr val="dk1"/>
                    </a:solidFill>
                    <a:latin typeface="+mn-lt"/>
                    <a:ea typeface="+mn-ea"/>
                    <a:cs typeface="+mn-cs"/>
                  </a:defRPr>
                </a:pPr>
                <a:endParaRPr lang="ru-RU"/>
              </a:p>
            </c:txPr>
            <c:dLblPos val="ctr"/>
            <c:showVal val="1"/>
          </c:dLbls>
          <c:cat>
            <c:strRef>
              <c:f>Лист1!$A$2:$A$6</c:f>
              <c:strCache>
                <c:ptCount val="5"/>
                <c:pt idx="0">
                  <c:v>2023 факт</c:v>
                </c:pt>
                <c:pt idx="1">
                  <c:v>2024 оценка</c:v>
                </c:pt>
                <c:pt idx="2">
                  <c:v>2025 план</c:v>
                </c:pt>
                <c:pt idx="3">
                  <c:v>2026 план</c:v>
                </c:pt>
                <c:pt idx="4">
                  <c:v>2027 план</c:v>
                </c:pt>
              </c:strCache>
            </c:strRef>
          </c:cat>
          <c:val>
            <c:numRef>
              <c:f>Лист1!$D$2:$D$6</c:f>
              <c:numCache>
                <c:formatCode>General</c:formatCode>
                <c:ptCount val="5"/>
                <c:pt idx="0">
                  <c:v>794.3</c:v>
                </c:pt>
                <c:pt idx="1">
                  <c:v>832.1</c:v>
                </c:pt>
                <c:pt idx="2">
                  <c:v>820.2</c:v>
                </c:pt>
                <c:pt idx="3">
                  <c:v>765.5</c:v>
                </c:pt>
                <c:pt idx="4">
                  <c:v>766.2</c:v>
                </c:pt>
              </c:numCache>
            </c:numRef>
          </c:val>
        </c:ser>
        <c:ser>
          <c:idx val="3"/>
          <c:order val="3"/>
          <c:tx>
            <c:strRef>
              <c:f>Лист1!$E$1</c:f>
              <c:strCache>
                <c:ptCount val="1"/>
                <c:pt idx="0">
                  <c:v>Иные МБТ</c:v>
                </c:pt>
              </c:strCache>
            </c:strRef>
          </c:tx>
          <c:spPr>
            <a:ln w="9525" cap="flat" cmpd="sng" algn="ctr">
              <a:solidFill>
                <a:schemeClr val="accent5"/>
              </a:solidFill>
              <a:prstDash val="solid"/>
            </a:ln>
            <a:effectLst>
              <a:outerShdw blurRad="50800" dist="25400" dir="5400000" rotWithShape="0">
                <a:srgbClr val="000000">
                  <a:alpha val="35000"/>
                </a:srgbClr>
              </a:outerShdw>
            </a:effectLst>
          </c:spPr>
          <c:marker>
            <c:spPr>
              <a:solidFill>
                <a:schemeClr val="accent5">
                  <a:tint val="45000"/>
                </a:schemeClr>
              </a:solidFill>
              <a:ln w="9525" cap="flat" cmpd="sng" algn="ctr">
                <a:solidFill>
                  <a:schemeClr val="accent5"/>
                </a:solidFill>
                <a:prstDash val="solid"/>
              </a:ln>
              <a:effectLst>
                <a:outerShdw blurRad="50800" dist="25400" dir="5400000" rotWithShape="0">
                  <a:srgbClr val="000000">
                    <a:alpha val="35000"/>
                  </a:srgbClr>
                </a:outerShdw>
              </a:effectLst>
            </c:spPr>
          </c:marker>
          <c:dLbls>
            <c:dLbl>
              <c:idx val="0"/>
              <c:layout>
                <c:manualLayout>
                  <c:x val="-3.7218858398449552E-2"/>
                  <c:y val="-8.3333333333333367E-3"/>
                </c:manualLayout>
              </c:layout>
              <c:dLblPos val="r"/>
              <c:showVal val="1"/>
            </c:dLbl>
            <c:dLbl>
              <c:idx val="1"/>
              <c:layout>
                <c:manualLayout>
                  <c:x val="-2.7151149872236411E-2"/>
                  <c:y val="-8.3333333333333367E-3"/>
                </c:manualLayout>
              </c:layout>
              <c:dLblPos val="r"/>
              <c:showVal val="1"/>
            </c:dLbl>
            <c:spPr>
              <a:solidFill>
                <a:schemeClr val="accent5">
                  <a:tint val="45000"/>
                </a:schemeClr>
              </a:solidFill>
              <a:ln w="9525" cap="flat" cmpd="sng" algn="ctr">
                <a:solidFill>
                  <a:schemeClr val="accent5"/>
                </a:solidFill>
                <a:prstDash val="solid"/>
              </a:ln>
              <a:effectLst>
                <a:outerShdw blurRad="50800" dist="25400" dir="5400000" rotWithShape="0">
                  <a:srgbClr val="000000">
                    <a:alpha val="35000"/>
                  </a:srgbClr>
                </a:outerShdw>
              </a:effectLst>
            </c:spPr>
            <c:txPr>
              <a:bodyPr/>
              <a:lstStyle/>
              <a:p>
                <a:pPr>
                  <a:defRPr sz="1000">
                    <a:solidFill>
                      <a:schemeClr val="dk1"/>
                    </a:solidFill>
                    <a:latin typeface="+mn-lt"/>
                    <a:ea typeface="+mn-ea"/>
                    <a:cs typeface="+mn-cs"/>
                  </a:defRPr>
                </a:pPr>
                <a:endParaRPr lang="ru-RU"/>
              </a:p>
            </c:txPr>
            <c:dLblPos val="ctr"/>
            <c:showVal val="1"/>
          </c:dLbls>
          <c:cat>
            <c:strRef>
              <c:f>Лист1!$A$2:$A$6</c:f>
              <c:strCache>
                <c:ptCount val="5"/>
                <c:pt idx="0">
                  <c:v>2023 факт</c:v>
                </c:pt>
                <c:pt idx="1">
                  <c:v>2024 оценка</c:v>
                </c:pt>
                <c:pt idx="2">
                  <c:v>2025 план</c:v>
                </c:pt>
                <c:pt idx="3">
                  <c:v>2026 план</c:v>
                </c:pt>
                <c:pt idx="4">
                  <c:v>2027 план</c:v>
                </c:pt>
              </c:strCache>
            </c:strRef>
          </c:cat>
          <c:val>
            <c:numRef>
              <c:f>Лист1!$E$2:$E$6</c:f>
              <c:numCache>
                <c:formatCode>General</c:formatCode>
                <c:ptCount val="5"/>
                <c:pt idx="0">
                  <c:v>30.9</c:v>
                </c:pt>
                <c:pt idx="1">
                  <c:v>43.2</c:v>
                </c:pt>
                <c:pt idx="2">
                  <c:v>7.3</c:v>
                </c:pt>
                <c:pt idx="3">
                  <c:v>7.3</c:v>
                </c:pt>
                <c:pt idx="4">
                  <c:v>7.3</c:v>
                </c:pt>
              </c:numCache>
            </c:numRef>
          </c:val>
        </c:ser>
        <c:marker val="1"/>
        <c:axId val="126174336"/>
        <c:axId val="126175872"/>
      </c:lineChart>
      <c:catAx>
        <c:axId val="126174336"/>
        <c:scaling>
          <c:orientation val="minMax"/>
        </c:scaling>
        <c:axPos val="b"/>
        <c:tickLblPos val="nextTo"/>
        <c:crossAx val="126175872"/>
        <c:crosses val="autoZero"/>
        <c:auto val="1"/>
        <c:lblAlgn val="ctr"/>
        <c:lblOffset val="100"/>
      </c:catAx>
      <c:valAx>
        <c:axId val="126175872"/>
        <c:scaling>
          <c:orientation val="minMax"/>
        </c:scaling>
        <c:axPos val="l"/>
        <c:majorGridlines/>
        <c:numFmt formatCode="General" sourceLinked="1"/>
        <c:tickLblPos val="nextTo"/>
        <c:crossAx val="126174336"/>
        <c:crosses val="autoZero"/>
        <c:crossBetween val="between"/>
      </c:valAx>
    </c:plotArea>
    <c:legend>
      <c:legendPos val="r"/>
      <c:layout>
        <c:manualLayout>
          <c:xMode val="edge"/>
          <c:yMode val="edge"/>
          <c:x val="0.81113780567591254"/>
          <c:y val="2.7774934383202152E-2"/>
          <c:w val="0.16926560629065907"/>
          <c:h val="0.30278346456692912"/>
        </c:manualLayout>
      </c:layout>
    </c:legend>
    <c:plotVisOnly val="1"/>
  </c:chart>
  <c:txPr>
    <a:bodyPr/>
    <a:lstStyle/>
    <a:p>
      <a:pPr>
        <a:defRPr sz="1100">
          <a:latin typeface="Arial" pitchFamily="34" charset="0"/>
          <a:cs typeface="Arial" pitchFamily="34" charset="0"/>
        </a:defRPr>
      </a:pPr>
      <a:endParaRPr lang="ru-RU"/>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ru-RU"/>
  <c:style val="10"/>
  <c:chart>
    <c:title>
      <c:tx>
        <c:rich>
          <a:bodyPr/>
          <a:lstStyle/>
          <a:p>
            <a:pPr>
              <a:defRPr sz="1200"/>
            </a:pPr>
            <a:r>
              <a:rPr lang="ru-RU" sz="1100" dirty="0"/>
              <a:t>Расходы районного бюджета в </a:t>
            </a:r>
            <a:r>
              <a:rPr lang="ru-RU" sz="1100" dirty="0" smtClean="0"/>
              <a:t>2025 </a:t>
            </a:r>
            <a:r>
              <a:rPr lang="ru-RU" sz="1100" dirty="0"/>
              <a:t>году по видам расхода бюджета</a:t>
            </a:r>
          </a:p>
        </c:rich>
      </c:tx>
      <c:layout>
        <c:manualLayout>
          <c:xMode val="edge"/>
          <c:yMode val="edge"/>
          <c:x val="0.14238641003207941"/>
          <c:y val="1.2780383500061988E-2"/>
        </c:manualLayout>
      </c:layout>
      <c:spPr>
        <a:solidFill>
          <a:schemeClr val="accent5">
            <a:tint val="45000"/>
          </a:schemeClr>
        </a:solidFill>
        <a:ln w="9525" cap="flat" cmpd="sng" algn="ctr">
          <a:solidFill>
            <a:schemeClr val="accent5"/>
          </a:solidFill>
          <a:prstDash val="solid"/>
        </a:ln>
        <a:effectLst>
          <a:outerShdw blurRad="50800" dist="25400" dir="5400000" rotWithShape="0">
            <a:srgbClr val="000000">
              <a:alpha val="35000"/>
            </a:srgbClr>
          </a:outerShdw>
        </a:effectLst>
      </c:spPr>
    </c:title>
    <c:view3D>
      <c:rotX val="30"/>
      <c:perspective val="30"/>
    </c:view3D>
    <c:plotArea>
      <c:layout>
        <c:manualLayout>
          <c:layoutTarget val="inner"/>
          <c:xMode val="edge"/>
          <c:yMode val="edge"/>
          <c:x val="0.20947441025071289"/>
          <c:y val="0.17201591127555868"/>
          <c:w val="0.60848640274537402"/>
          <c:h val="0.56131242770411138"/>
        </c:manualLayout>
      </c:layout>
      <c:pie3DChart>
        <c:varyColors val="1"/>
        <c:ser>
          <c:idx val="0"/>
          <c:order val="0"/>
          <c:tx>
            <c:strRef>
              <c:f>Лист1!$B$1</c:f>
              <c:strCache>
                <c:ptCount val="1"/>
                <c:pt idx="0">
                  <c:v>Расходы районного бюджета в 2025 году по видам расхода бюджета</c:v>
                </c:pt>
              </c:strCache>
            </c:strRef>
          </c:tx>
          <c:explosion val="3"/>
          <c:dLbls>
            <c:dLbl>
              <c:idx val="0"/>
              <c:layout>
                <c:manualLayout>
                  <c:x val="4.9989501312335982E-2"/>
                  <c:y val="7.8499731913845953E-3"/>
                </c:manualLayout>
              </c:layout>
              <c:showCatName val="1"/>
              <c:showPercent val="1"/>
            </c:dLbl>
            <c:dLbl>
              <c:idx val="1"/>
              <c:layout>
                <c:manualLayout>
                  <c:x val="2.6310733992519351E-2"/>
                  <c:y val="-5.0106348891991073E-2"/>
                </c:manualLayout>
              </c:layout>
              <c:showCatName val="1"/>
              <c:showPercent val="1"/>
            </c:dLbl>
            <c:dLbl>
              <c:idx val="2"/>
              <c:layout>
                <c:manualLayout>
                  <c:x val="0.13725990322062981"/>
                  <c:y val="-4.9832627292620044E-2"/>
                </c:manualLayout>
              </c:layout>
              <c:showCatName val="1"/>
              <c:showPercent val="1"/>
            </c:dLbl>
            <c:dLbl>
              <c:idx val="3"/>
              <c:layout>
                <c:manualLayout>
                  <c:x val="-3.6510207057451192E-2"/>
                  <c:y val="1.7394403842407209E-2"/>
                </c:manualLayout>
              </c:layout>
              <c:tx>
                <c:rich>
                  <a:bodyPr/>
                  <a:lstStyle/>
                  <a:p>
                    <a:r>
                      <a:rPr lang="ru-RU" sz="1000" dirty="0" smtClean="0">
                        <a:latin typeface="Arial" pitchFamily="34" charset="0"/>
                        <a:cs typeface="Arial" pitchFamily="34" charset="0"/>
                      </a:rPr>
                      <a:t>В</a:t>
                    </a:r>
                    <a:r>
                      <a:rPr lang="ru-RU" dirty="0" smtClean="0"/>
                      <a:t>ыплаты </a:t>
                    </a:r>
                    <a:r>
                      <a:rPr lang="ru-RU" dirty="0"/>
                      <a:t>персоналу казенных учреждений и
муниципальных органов
</a:t>
                    </a:r>
                    <a:r>
                      <a:rPr lang="ru-RU" dirty="0" smtClean="0"/>
                      <a:t>3</a:t>
                    </a:r>
                    <a:r>
                      <a:rPr lang="en-US" dirty="0" smtClean="0"/>
                      <a:t>6,45</a:t>
                    </a:r>
                    <a:r>
                      <a:rPr lang="ru-RU" dirty="0" smtClean="0"/>
                      <a:t>%</a:t>
                    </a:r>
                    <a:endParaRPr lang="ru-RU" dirty="0"/>
                  </a:p>
                </c:rich>
              </c:tx>
              <c:showCatName val="1"/>
              <c:showPercent val="1"/>
            </c:dLbl>
            <c:dLbl>
              <c:idx val="4"/>
              <c:layout>
                <c:manualLayout>
                  <c:x val="-0.11661127158710793"/>
                  <c:y val="5.1529405229484286E-2"/>
                </c:manualLayout>
              </c:layout>
              <c:tx>
                <c:rich>
                  <a:bodyPr/>
                  <a:lstStyle/>
                  <a:p>
                    <a:r>
                      <a:rPr lang="ru-RU" sz="1000" dirty="0" smtClean="0">
                        <a:latin typeface="Arial" pitchFamily="34" charset="0"/>
                        <a:cs typeface="Arial" pitchFamily="34" charset="0"/>
                      </a:rPr>
                      <a:t>С</a:t>
                    </a:r>
                    <a:r>
                      <a:rPr lang="ru-RU" dirty="0" smtClean="0"/>
                      <a:t>оциальное </a:t>
                    </a:r>
                    <a:r>
                      <a:rPr lang="ru-RU" dirty="0"/>
                      <a:t>обеспечение населения
</a:t>
                    </a:r>
                    <a:r>
                      <a:rPr lang="ru-RU" dirty="0" smtClean="0"/>
                      <a:t>0</a:t>
                    </a:r>
                    <a:r>
                      <a:rPr lang="en-US" dirty="0" smtClean="0"/>
                      <a:t>,48</a:t>
                    </a:r>
                    <a:r>
                      <a:rPr lang="ru-RU" dirty="0" smtClean="0"/>
                      <a:t>%</a:t>
                    </a:r>
                    <a:endParaRPr lang="ru-RU" dirty="0"/>
                  </a:p>
                </c:rich>
              </c:tx>
              <c:showCatName val="1"/>
              <c:showPercent val="1"/>
            </c:dLbl>
            <c:dLbl>
              <c:idx val="5"/>
              <c:layout>
                <c:manualLayout>
                  <c:x val="-4.1978823340616478E-2"/>
                  <c:y val="-1.0396791660829951E-2"/>
                </c:manualLayout>
              </c:layout>
              <c:showCatName val="1"/>
              <c:showPercent val="1"/>
            </c:dLbl>
            <c:dLbl>
              <c:idx val="6"/>
              <c:layout>
                <c:manualLayout>
                  <c:x val="1.6568387284922721E-2"/>
                  <c:y val="-5.1161384644862327E-2"/>
                </c:manualLayout>
              </c:layout>
              <c:tx>
                <c:rich>
                  <a:bodyPr/>
                  <a:lstStyle/>
                  <a:p>
                    <a:r>
                      <a:rPr lang="ru-RU" sz="1000" dirty="0">
                        <a:latin typeface="Arial" pitchFamily="34" charset="0"/>
                        <a:cs typeface="Arial" pitchFamily="34" charset="0"/>
                      </a:rPr>
                      <a:t>И</a:t>
                    </a:r>
                    <a:r>
                      <a:rPr lang="ru-RU" dirty="0"/>
                      <a:t>ные расходы
</a:t>
                    </a:r>
                    <a:r>
                      <a:rPr lang="ru-RU" dirty="0" smtClean="0"/>
                      <a:t>0,07%</a:t>
                    </a:r>
                    <a:endParaRPr lang="ru-RU" dirty="0"/>
                  </a:p>
                </c:rich>
              </c:tx>
              <c:showCatName val="1"/>
              <c:showPercent val="1"/>
            </c:dLbl>
            <c:spPr>
              <a:solidFill>
                <a:schemeClr val="accent2">
                  <a:tint val="45000"/>
                </a:schemeClr>
              </a:solidFill>
              <a:ln w="9525" cap="flat" cmpd="sng" algn="ctr">
                <a:solidFill>
                  <a:schemeClr val="accent2"/>
                </a:solidFill>
                <a:prstDash val="solid"/>
              </a:ln>
              <a:effectLst>
                <a:outerShdw blurRad="50800" dist="25400" dir="5400000" rotWithShape="0">
                  <a:srgbClr val="000000">
                    <a:alpha val="35000"/>
                  </a:srgbClr>
                </a:outerShdw>
              </a:effectLst>
            </c:spPr>
            <c:txPr>
              <a:bodyPr/>
              <a:lstStyle/>
              <a:p>
                <a:pPr>
                  <a:defRPr sz="1000">
                    <a:solidFill>
                      <a:schemeClr val="dk1"/>
                    </a:solidFill>
                    <a:latin typeface="Arial" pitchFamily="34" charset="0"/>
                    <a:ea typeface="+mn-ea"/>
                    <a:cs typeface="Arial" pitchFamily="34" charset="0"/>
                  </a:defRPr>
                </a:pPr>
                <a:endParaRPr lang="ru-RU"/>
              </a:p>
            </c:txPr>
            <c:showCatName val="1"/>
            <c:showPercent val="1"/>
            <c:showLeaderLines val="1"/>
          </c:dLbls>
          <c:cat>
            <c:strRef>
              <c:f>Лист1!$A$2:$A$8</c:f>
              <c:strCache>
                <c:ptCount val="7"/>
                <c:pt idx="0">
                  <c:v>Субсидии бюджетным и автономным учреждениям (кроме субсидий на осуществление капитальных вложений)</c:v>
                </c:pt>
                <c:pt idx="1">
                  <c:v>Закупки товаров, работ, услуг</c:v>
                </c:pt>
                <c:pt idx="2">
                  <c:v>Капитальные вложения</c:v>
                </c:pt>
                <c:pt idx="3">
                  <c:v>Выплаты персоналу казенных учреждений и
муниципальных органов</c:v>
                </c:pt>
                <c:pt idx="4">
                  <c:v>Социальное обеспечение населения</c:v>
                </c:pt>
                <c:pt idx="5">
                  <c:v>Межбюджетные трансферты сельским поселениям района</c:v>
                </c:pt>
                <c:pt idx="6">
                  <c:v>Иные расходы</c:v>
                </c:pt>
              </c:strCache>
            </c:strRef>
          </c:cat>
          <c:val>
            <c:numRef>
              <c:f>Лист1!$B$2:$B$8</c:f>
              <c:numCache>
                <c:formatCode>General</c:formatCode>
                <c:ptCount val="7"/>
                <c:pt idx="0">
                  <c:v>399.5</c:v>
                </c:pt>
                <c:pt idx="1">
                  <c:v>128.30000000000001</c:v>
                </c:pt>
                <c:pt idx="2">
                  <c:v>131</c:v>
                </c:pt>
                <c:pt idx="3">
                  <c:v>503.4</c:v>
                </c:pt>
                <c:pt idx="4">
                  <c:v>6.4</c:v>
                </c:pt>
                <c:pt idx="5">
                  <c:v>207.7</c:v>
                </c:pt>
                <c:pt idx="6">
                  <c:v>0.9</c:v>
                </c:pt>
              </c:numCache>
            </c:numRef>
          </c:val>
        </c:ser>
        <c:dLbls>
          <c:showCatName val="1"/>
          <c:showPercent val="1"/>
        </c:dLbls>
      </c:pie3DChart>
    </c:plotArea>
    <c:plotVisOnly val="1"/>
  </c:chart>
  <c:txPr>
    <a:bodyPr/>
    <a:lstStyle/>
    <a:p>
      <a:pPr>
        <a:defRPr sz="1050">
          <a:latin typeface="Arial" pitchFamily="34" charset="0"/>
          <a:cs typeface="Arial" pitchFamily="34" charset="0"/>
        </a:defRPr>
      </a:pPr>
      <a:endParaRPr lang="ru-RU"/>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1100"/>
            </a:pPr>
            <a:r>
              <a:rPr lang="ru-RU" sz="1100" dirty="0" smtClean="0"/>
              <a:t>Инвестиционные расходы </a:t>
            </a:r>
            <a:r>
              <a:rPr lang="ru-RU" sz="1100" baseline="0" dirty="0" smtClean="0"/>
              <a:t>района в 2025-2027 годах (млн. руб.)</a:t>
            </a:r>
          </a:p>
        </c:rich>
      </c:tx>
      <c:layout>
        <c:manualLayout>
          <c:xMode val="edge"/>
          <c:yMode val="edge"/>
          <c:x val="9.0923293876437966E-2"/>
          <c:y val="0"/>
        </c:manualLayout>
      </c:layout>
    </c:title>
    <c:plotArea>
      <c:layout/>
      <c:barChart>
        <c:barDir val="col"/>
        <c:grouping val="stacked"/>
        <c:ser>
          <c:idx val="0"/>
          <c:order val="0"/>
          <c:tx>
            <c:strRef>
              <c:f>Лист1!$B$1</c:f>
              <c:strCache>
                <c:ptCount val="1"/>
                <c:pt idx="0">
                  <c:v>Собственные средства</c:v>
                </c:pt>
              </c:strCache>
            </c:strRef>
          </c:tx>
          <c:cat>
            <c:numRef>
              <c:f>Лист1!$A$2:$A$4</c:f>
              <c:numCache>
                <c:formatCode>General</c:formatCode>
                <c:ptCount val="3"/>
                <c:pt idx="0">
                  <c:v>2025</c:v>
                </c:pt>
                <c:pt idx="1">
                  <c:v>2026</c:v>
                </c:pt>
                <c:pt idx="2">
                  <c:v>2027</c:v>
                </c:pt>
              </c:numCache>
            </c:numRef>
          </c:cat>
          <c:val>
            <c:numRef>
              <c:f>Лист1!$B$2:$B$4</c:f>
              <c:numCache>
                <c:formatCode>General</c:formatCode>
                <c:ptCount val="3"/>
                <c:pt idx="0">
                  <c:v>40.300000000000004</c:v>
                </c:pt>
                <c:pt idx="1">
                  <c:v>17.2</c:v>
                </c:pt>
                <c:pt idx="2">
                  <c:v>16.399999999999999</c:v>
                </c:pt>
              </c:numCache>
            </c:numRef>
          </c:val>
        </c:ser>
        <c:ser>
          <c:idx val="1"/>
          <c:order val="1"/>
          <c:tx>
            <c:strRef>
              <c:f>Лист1!$C$1</c:f>
              <c:strCache>
                <c:ptCount val="1"/>
                <c:pt idx="0">
                  <c:v>Привлеченные средства</c:v>
                </c:pt>
              </c:strCache>
            </c:strRef>
          </c:tx>
          <c:cat>
            <c:numRef>
              <c:f>Лист1!$A$2:$A$4</c:f>
              <c:numCache>
                <c:formatCode>General</c:formatCode>
                <c:ptCount val="3"/>
                <c:pt idx="0">
                  <c:v>2025</c:v>
                </c:pt>
                <c:pt idx="1">
                  <c:v>2026</c:v>
                </c:pt>
                <c:pt idx="2">
                  <c:v>2027</c:v>
                </c:pt>
              </c:numCache>
            </c:numRef>
          </c:cat>
          <c:val>
            <c:numRef>
              <c:f>Лист1!$C$2:$C$4</c:f>
              <c:numCache>
                <c:formatCode>General</c:formatCode>
                <c:ptCount val="3"/>
                <c:pt idx="0">
                  <c:v>196.1</c:v>
                </c:pt>
                <c:pt idx="1">
                  <c:v>65.400000000000006</c:v>
                </c:pt>
                <c:pt idx="2">
                  <c:v>53.9</c:v>
                </c:pt>
              </c:numCache>
            </c:numRef>
          </c:val>
        </c:ser>
        <c:dLbls>
          <c:showVal val="1"/>
        </c:dLbls>
        <c:gapWidth val="95"/>
        <c:overlap val="100"/>
        <c:axId val="161722752"/>
        <c:axId val="161724288"/>
      </c:barChart>
      <c:catAx>
        <c:axId val="161722752"/>
        <c:scaling>
          <c:orientation val="minMax"/>
        </c:scaling>
        <c:axPos val="b"/>
        <c:numFmt formatCode="General" sourceLinked="1"/>
        <c:majorTickMark val="none"/>
        <c:tickLblPos val="nextTo"/>
        <c:crossAx val="161724288"/>
        <c:crosses val="autoZero"/>
        <c:auto val="1"/>
        <c:lblAlgn val="ctr"/>
        <c:lblOffset val="100"/>
      </c:catAx>
      <c:valAx>
        <c:axId val="161724288"/>
        <c:scaling>
          <c:orientation val="minMax"/>
        </c:scaling>
        <c:delete val="1"/>
        <c:axPos val="l"/>
        <c:numFmt formatCode="General" sourceLinked="1"/>
        <c:tickLblPos val="none"/>
        <c:crossAx val="161722752"/>
        <c:crosses val="autoZero"/>
        <c:crossBetween val="between"/>
      </c:valAx>
    </c:plotArea>
    <c:legend>
      <c:legendPos val="t"/>
      <c:layout/>
    </c:legend>
    <c:plotVisOnly val="1"/>
  </c:chart>
  <c:txPr>
    <a:bodyPr/>
    <a:lstStyle/>
    <a:p>
      <a:pPr>
        <a:defRPr sz="1200">
          <a:latin typeface="Arial" pitchFamily="34" charset="0"/>
          <a:cs typeface="Arial" pitchFamily="34" charset="0"/>
        </a:defRPr>
      </a:pPr>
      <a:endParaRPr lang="ru-RU"/>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1100"/>
            </a:pPr>
            <a:r>
              <a:rPr lang="ru-RU" sz="1100" b="1" i="0" u="none" strike="noStrike" baseline="0" dirty="0" smtClean="0"/>
              <a:t>Структура инвестиционных расходов районного</a:t>
            </a:r>
            <a:br>
              <a:rPr lang="ru-RU" sz="1100" b="1" i="0" u="none" strike="noStrike" baseline="0" dirty="0" smtClean="0"/>
            </a:br>
            <a:r>
              <a:rPr lang="ru-RU" sz="1100" b="1" i="0" u="none" strike="noStrike" baseline="0" dirty="0" smtClean="0"/>
              <a:t>бюджета на 2025 год, млн. руб. </a:t>
            </a:r>
            <a:endParaRPr lang="en-US" sz="1100" dirty="0"/>
          </a:p>
        </c:rich>
      </c:tx>
      <c:layout>
        <c:manualLayout>
          <c:xMode val="edge"/>
          <c:yMode val="edge"/>
          <c:x val="0.14073600174978126"/>
          <c:y val="1.6709910687501002E-2"/>
        </c:manualLayout>
      </c:layout>
    </c:title>
    <c:plotArea>
      <c:layout/>
      <c:doughnutChart>
        <c:varyColors val="1"/>
        <c:ser>
          <c:idx val="0"/>
          <c:order val="0"/>
          <c:tx>
            <c:strRef>
              <c:f>Лист1!$B$1</c:f>
              <c:strCache>
                <c:ptCount val="1"/>
                <c:pt idx="0">
                  <c:v>2025</c:v>
                </c:pt>
              </c:strCache>
            </c:strRef>
          </c:tx>
          <c:dLbls>
            <c:dLbl>
              <c:idx val="2"/>
              <c:layout>
                <c:manualLayout>
                  <c:x val="-6.1111111111111123E-2"/>
                  <c:y val="-2.5064866031251378E-2"/>
                </c:manualLayout>
              </c:layout>
              <c:showLegendKey val="1"/>
              <c:showVal val="1"/>
            </c:dLbl>
            <c:dLbl>
              <c:idx val="3"/>
              <c:layout>
                <c:manualLayout>
                  <c:x val="-1.3888888888888966E-2"/>
                  <c:y val="-0.11418438969792302"/>
                </c:manualLayout>
              </c:layout>
              <c:showLegendKey val="1"/>
              <c:showVal val="1"/>
            </c:dLbl>
            <c:showVal val="1"/>
            <c:showLeaderLines val="1"/>
          </c:dLbls>
          <c:cat>
            <c:strRef>
              <c:f>Лист1!$A$2:$A$4</c:f>
              <c:strCache>
                <c:ptCount val="3"/>
                <c:pt idx="0">
                  <c:v>Физическая культура и спорт</c:v>
                </c:pt>
                <c:pt idx="1">
                  <c:v>Образование</c:v>
                </c:pt>
                <c:pt idx="2">
                  <c:v>Жилищно-коммунальное хозяйство</c:v>
                </c:pt>
              </c:strCache>
            </c:strRef>
          </c:cat>
          <c:val>
            <c:numRef>
              <c:f>Лист1!$B$2:$B$4</c:f>
              <c:numCache>
                <c:formatCode>General</c:formatCode>
                <c:ptCount val="3"/>
                <c:pt idx="0">
                  <c:v>9.4</c:v>
                </c:pt>
                <c:pt idx="1">
                  <c:v>18</c:v>
                </c:pt>
                <c:pt idx="2">
                  <c:v>209</c:v>
                </c:pt>
              </c:numCache>
            </c:numRef>
          </c:val>
        </c:ser>
        <c:firstSliceAng val="0"/>
        <c:holeSize val="50"/>
      </c:doughnutChart>
    </c:plotArea>
    <c:legend>
      <c:legendPos val="t"/>
      <c:layout/>
    </c:legend>
    <c:plotVisOnly val="1"/>
  </c:chart>
  <c:txPr>
    <a:bodyPr/>
    <a:lstStyle/>
    <a:p>
      <a:pPr>
        <a:defRPr sz="1100">
          <a:latin typeface="Arial" pitchFamily="34" charset="0"/>
          <a:cs typeface="Arial" pitchFamily="34" charset="0"/>
        </a:defRPr>
      </a:pPr>
      <a:endParaRPr lang="ru-RU"/>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1200"/>
            </a:pPr>
            <a:r>
              <a:rPr lang="ru-RU" sz="1200" dirty="0"/>
              <a:t>Расходы районного бюджета по целевым статьям </a:t>
            </a:r>
            <a:r>
              <a:rPr lang="ru-RU" sz="1200" dirty="0" smtClean="0"/>
              <a:t>расхода*, </a:t>
            </a:r>
            <a:r>
              <a:rPr lang="ru-RU" sz="1200" dirty="0"/>
              <a:t>млн.руб.</a:t>
            </a:r>
          </a:p>
        </c:rich>
      </c:tx>
      <c:layout/>
    </c:title>
    <c:plotArea>
      <c:layout>
        <c:manualLayout>
          <c:layoutTarget val="inner"/>
          <c:xMode val="edge"/>
          <c:yMode val="edge"/>
          <c:x val="0.10182201977558072"/>
          <c:y val="0.22129166666666666"/>
          <c:w val="0.82052503425545364"/>
          <c:h val="0.66392355643045098"/>
        </c:manualLayout>
      </c:layout>
      <c:barChart>
        <c:barDir val="bar"/>
        <c:grouping val="stacked"/>
        <c:ser>
          <c:idx val="0"/>
          <c:order val="0"/>
          <c:tx>
            <c:strRef>
              <c:f>Лист1!$B$1</c:f>
              <c:strCache>
                <c:ptCount val="1"/>
                <c:pt idx="0">
                  <c:v>Расходы на реализацию МП</c:v>
                </c:pt>
              </c:strCache>
            </c:strRef>
          </c:tx>
          <c:spPr>
            <a:solidFill>
              <a:schemeClr val="accent3">
                <a:tint val="45000"/>
              </a:schemeClr>
            </a:solidFill>
            <a:ln w="9525" cap="flat" cmpd="sng" algn="ctr">
              <a:solidFill>
                <a:schemeClr val="accent3"/>
              </a:solidFill>
              <a:prstDash val="solid"/>
            </a:ln>
            <a:effectLst>
              <a:outerShdw blurRad="50800" dist="25400" dir="5400000" rotWithShape="0">
                <a:srgbClr val="000000">
                  <a:alpha val="35000"/>
                </a:srgbClr>
              </a:outerShdw>
            </a:effectLst>
          </c:spPr>
          <c:dLbls>
            <c:dLblPos val="ctr"/>
            <c:showVal val="1"/>
          </c:dLbls>
          <c:cat>
            <c:strRef>
              <c:f>Лист1!$A$2:$A$4</c:f>
              <c:strCache>
                <c:ptCount val="3"/>
                <c:pt idx="0">
                  <c:v>2025 год</c:v>
                </c:pt>
                <c:pt idx="1">
                  <c:v>2026 год</c:v>
                </c:pt>
                <c:pt idx="2">
                  <c:v>2027 год</c:v>
                </c:pt>
              </c:strCache>
            </c:strRef>
          </c:cat>
          <c:val>
            <c:numRef>
              <c:f>Лист1!$B$2:$B$4</c:f>
              <c:numCache>
                <c:formatCode>General</c:formatCode>
                <c:ptCount val="3"/>
                <c:pt idx="0">
                  <c:v>1369.6</c:v>
                </c:pt>
                <c:pt idx="1">
                  <c:v>1155.7</c:v>
                </c:pt>
                <c:pt idx="2">
                  <c:v>1139.3</c:v>
                </c:pt>
              </c:numCache>
            </c:numRef>
          </c:val>
        </c:ser>
        <c:ser>
          <c:idx val="1"/>
          <c:order val="1"/>
          <c:tx>
            <c:strRef>
              <c:f>Лист1!$C$1</c:f>
              <c:strCache>
                <c:ptCount val="1"/>
                <c:pt idx="0">
                  <c:v>Непрограммные расходы</c:v>
                </c:pt>
              </c:strCache>
            </c:strRef>
          </c:tx>
          <c:spPr>
            <a:solidFill>
              <a:schemeClr val="accent1">
                <a:tint val="45000"/>
              </a:schemeClr>
            </a:solidFill>
            <a:ln w="9525" cap="flat" cmpd="sng" algn="ctr">
              <a:solidFill>
                <a:schemeClr val="accent1"/>
              </a:solidFill>
              <a:prstDash val="solid"/>
            </a:ln>
            <a:effectLst>
              <a:outerShdw blurRad="50800" dist="25400" dir="5400000" rotWithShape="0">
                <a:srgbClr val="000000">
                  <a:alpha val="35000"/>
                </a:srgbClr>
              </a:outerShdw>
            </a:effectLst>
          </c:spPr>
          <c:dLbls>
            <c:dLbl>
              <c:idx val="0"/>
              <c:layout>
                <c:manualLayout>
                  <c:x val="3.9193176066856811E-3"/>
                  <c:y val="8.5089465079125365E-17"/>
                </c:manualLayout>
              </c:layout>
              <c:dLblPos val="ctr"/>
              <c:showVal val="1"/>
            </c:dLbl>
            <c:dLbl>
              <c:idx val="1"/>
              <c:layout>
                <c:manualLayout>
                  <c:x val="1.9596588033428414E-3"/>
                  <c:y val="9.2825943316240042E-3"/>
                </c:manualLayout>
              </c:layout>
              <c:dLblPos val="ctr"/>
              <c:showVal val="1"/>
            </c:dLbl>
            <c:dLbl>
              <c:idx val="2"/>
              <c:layout>
                <c:manualLayout>
                  <c:x val="0"/>
                  <c:y val="-4.6412971658119978E-3"/>
                </c:manualLayout>
              </c:layout>
              <c:dLblPos val="ctr"/>
              <c:showVal val="1"/>
            </c:dLbl>
            <c:dLblPos val="ctr"/>
            <c:showVal val="1"/>
          </c:dLbls>
          <c:cat>
            <c:strRef>
              <c:f>Лист1!$A$2:$A$4</c:f>
              <c:strCache>
                <c:ptCount val="3"/>
                <c:pt idx="0">
                  <c:v>2025 год</c:v>
                </c:pt>
                <c:pt idx="1">
                  <c:v>2026 год</c:v>
                </c:pt>
                <c:pt idx="2">
                  <c:v>2027 год</c:v>
                </c:pt>
              </c:strCache>
            </c:strRef>
          </c:cat>
          <c:val>
            <c:numRef>
              <c:f>Лист1!$C$2:$C$4</c:f>
              <c:numCache>
                <c:formatCode>General</c:formatCode>
                <c:ptCount val="3"/>
                <c:pt idx="0">
                  <c:v>7.6</c:v>
                </c:pt>
                <c:pt idx="1">
                  <c:v>7.6</c:v>
                </c:pt>
                <c:pt idx="2">
                  <c:v>7.6</c:v>
                </c:pt>
              </c:numCache>
            </c:numRef>
          </c:val>
        </c:ser>
        <c:overlap val="100"/>
        <c:axId val="172749568"/>
        <c:axId val="172751104"/>
      </c:barChart>
      <c:catAx>
        <c:axId val="172749568"/>
        <c:scaling>
          <c:orientation val="minMax"/>
        </c:scaling>
        <c:axPos val="l"/>
        <c:tickLblPos val="nextTo"/>
        <c:txPr>
          <a:bodyPr/>
          <a:lstStyle/>
          <a:p>
            <a:pPr>
              <a:defRPr sz="1000"/>
            </a:pPr>
            <a:endParaRPr lang="ru-RU"/>
          </a:p>
        </c:txPr>
        <c:crossAx val="172751104"/>
        <c:crosses val="autoZero"/>
        <c:auto val="1"/>
        <c:lblAlgn val="ctr"/>
        <c:lblOffset val="100"/>
      </c:catAx>
      <c:valAx>
        <c:axId val="172751104"/>
        <c:scaling>
          <c:orientation val="minMax"/>
        </c:scaling>
        <c:axPos val="b"/>
        <c:majorGridlines/>
        <c:numFmt formatCode="General" sourceLinked="1"/>
        <c:tickLblPos val="nextTo"/>
        <c:crossAx val="172749568"/>
        <c:crosses val="autoZero"/>
        <c:crossBetween val="between"/>
      </c:valAx>
    </c:plotArea>
    <c:legend>
      <c:legendPos val="r"/>
      <c:layout>
        <c:manualLayout>
          <c:xMode val="edge"/>
          <c:yMode val="edge"/>
          <c:x val="0.77711828315372444"/>
          <c:y val="0.13168748793993651"/>
          <c:w val="0.19936581120616229"/>
          <c:h val="0.52286734222513287"/>
        </c:manualLayout>
      </c:layout>
      <c:txPr>
        <a:bodyPr/>
        <a:lstStyle/>
        <a:p>
          <a:pPr>
            <a:defRPr sz="1100"/>
          </a:pPr>
          <a:endParaRPr lang="ru-RU"/>
        </a:p>
      </c:txPr>
    </c:legend>
    <c:plotVisOnly val="1"/>
  </c:chart>
  <c:txPr>
    <a:bodyPr/>
    <a:lstStyle/>
    <a:p>
      <a:pPr>
        <a:defRPr sz="1200">
          <a:latin typeface="Arial" pitchFamily="34" charset="0"/>
          <a:cs typeface="Arial" pitchFamily="34" charset="0"/>
        </a:defRPr>
      </a:pPr>
      <a:endParaRPr lang="ru-RU"/>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lang val="ru-RU"/>
  <c:chart>
    <c:title>
      <c:tx>
        <c:rich>
          <a:bodyPr/>
          <a:lstStyle/>
          <a:p>
            <a:pPr>
              <a:defRPr/>
            </a:pPr>
            <a:r>
              <a:rPr lang="ru-RU" dirty="0"/>
              <a:t>Непрограммные расходы </a:t>
            </a:r>
            <a:r>
              <a:rPr lang="ru-RU" dirty="0" smtClean="0"/>
              <a:t>(</a:t>
            </a:r>
            <a:r>
              <a:rPr lang="ru-RU" dirty="0" err="1" smtClean="0"/>
              <a:t>млн.руб</a:t>
            </a:r>
            <a:r>
              <a:rPr lang="ru-RU" dirty="0"/>
              <a:t>)</a:t>
            </a:r>
          </a:p>
        </c:rich>
      </c:tx>
      <c:layout/>
    </c:title>
    <c:plotArea>
      <c:layout/>
      <c:barChart>
        <c:barDir val="col"/>
        <c:grouping val="clustered"/>
        <c:ser>
          <c:idx val="0"/>
          <c:order val="0"/>
          <c:tx>
            <c:strRef>
              <c:f>Лист1!$B$1</c:f>
              <c:strCache>
                <c:ptCount val="1"/>
                <c:pt idx="0">
                  <c:v>Ряд 1</c:v>
                </c:pt>
              </c:strCache>
            </c:strRef>
          </c:tx>
          <c:dLbls>
            <c:dLblPos val="outEnd"/>
            <c:showVal val="1"/>
          </c:dLbls>
          <c:cat>
            <c:strRef>
              <c:f>Лист1!$A$2:$A$6</c:f>
              <c:strCache>
                <c:ptCount val="5"/>
                <c:pt idx="0">
                  <c:v>2023 факт</c:v>
                </c:pt>
                <c:pt idx="1">
                  <c:v>2024 оценка</c:v>
                </c:pt>
                <c:pt idx="2">
                  <c:v>2025 план</c:v>
                </c:pt>
                <c:pt idx="3">
                  <c:v>2026 план</c:v>
                </c:pt>
                <c:pt idx="4">
                  <c:v>2027 план</c:v>
                </c:pt>
              </c:strCache>
            </c:strRef>
          </c:cat>
          <c:val>
            <c:numRef>
              <c:f>Лист1!$B$2:$B$6</c:f>
              <c:numCache>
                <c:formatCode>General</c:formatCode>
                <c:ptCount val="5"/>
                <c:pt idx="0">
                  <c:v>8.1999999999999993</c:v>
                </c:pt>
                <c:pt idx="1">
                  <c:v>10.8</c:v>
                </c:pt>
                <c:pt idx="2">
                  <c:v>7.6</c:v>
                </c:pt>
                <c:pt idx="3">
                  <c:v>7.6</c:v>
                </c:pt>
                <c:pt idx="4">
                  <c:v>7.6</c:v>
                </c:pt>
              </c:numCache>
            </c:numRef>
          </c:val>
        </c:ser>
        <c:axId val="126893056"/>
        <c:axId val="126894848"/>
      </c:barChart>
      <c:catAx>
        <c:axId val="126893056"/>
        <c:scaling>
          <c:orientation val="minMax"/>
        </c:scaling>
        <c:axPos val="b"/>
        <c:numFmt formatCode="General" sourceLinked="1"/>
        <c:tickLblPos val="nextTo"/>
        <c:crossAx val="126894848"/>
        <c:crosses val="autoZero"/>
        <c:auto val="1"/>
        <c:lblAlgn val="ctr"/>
        <c:lblOffset val="100"/>
      </c:catAx>
      <c:valAx>
        <c:axId val="126894848"/>
        <c:scaling>
          <c:orientation val="minMax"/>
        </c:scaling>
        <c:axPos val="l"/>
        <c:numFmt formatCode="General" sourceLinked="1"/>
        <c:tickLblPos val="nextTo"/>
        <c:crossAx val="126893056"/>
        <c:crosses val="autoZero"/>
        <c:crossBetween val="between"/>
      </c:valAx>
      <c:spPr>
        <a:solidFill>
          <a:schemeClr val="accent5">
            <a:tint val="45000"/>
          </a:schemeClr>
        </a:solidFill>
        <a:ln w="9525" cap="flat" cmpd="sng" algn="ctr">
          <a:solidFill>
            <a:schemeClr val="accent5"/>
          </a:solidFill>
          <a:prstDash val="solid"/>
        </a:ln>
        <a:effectLst>
          <a:outerShdw blurRad="50800" dist="25400" dir="5400000" rotWithShape="0">
            <a:srgbClr val="000000">
              <a:alpha val="35000"/>
            </a:srgbClr>
          </a:outerShdw>
        </a:effectLst>
      </c:spPr>
    </c:plotArea>
    <c:plotVisOnly val="1"/>
  </c:chart>
  <c:txPr>
    <a:bodyPr/>
    <a:lstStyle/>
    <a:p>
      <a:pPr>
        <a:defRPr sz="1100">
          <a:latin typeface="Arial" pitchFamily="34" charset="0"/>
          <a:cs typeface="Arial" pitchFamily="34" charset="0"/>
        </a:defRPr>
      </a:pPr>
      <a:endParaRPr lang="ru-RU"/>
    </a:p>
  </c:txPr>
  <c:externalData r:id="rId1"/>
</c:chartSpace>
</file>

<file path=ppt/diagrams/_rels/data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image" Target="../media/image48.png"/><Relationship Id="rId5" Type="http://schemas.openxmlformats.org/officeDocument/2006/relationships/image" Target="../media/image52.png"/><Relationship Id="rId4" Type="http://schemas.openxmlformats.org/officeDocument/2006/relationships/image" Target="../media/image51.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2F9507-4AF3-4BD1-9451-097EAA46EAA4}" type="doc">
      <dgm:prSet loTypeId="urn:microsoft.com/office/officeart/2005/8/layout/hList3" loCatId="list" qsTypeId="urn:microsoft.com/office/officeart/2005/8/quickstyle/simple5" qsCatId="simple" csTypeId="urn:microsoft.com/office/officeart/2005/8/colors/colorful4" csCatId="colorful" phldr="1"/>
      <dgm:spPr/>
      <dgm:t>
        <a:bodyPr/>
        <a:lstStyle/>
        <a:p>
          <a:endParaRPr lang="ru-RU"/>
        </a:p>
      </dgm:t>
    </dgm:pt>
    <dgm:pt modelId="{CCB0E99D-245E-447E-BFC0-E0C79C8B5F63}">
      <dgm:prSet phldrT="[Текст]" custT="1"/>
      <dgm:spPr>
        <a:effectLst/>
      </dgm:spPr>
      <dgm:t>
        <a:bodyPr/>
        <a:lstStyle/>
        <a:p>
          <a:r>
            <a:rPr lang="ru-RU" sz="1400" b="1" dirty="0" smtClean="0">
              <a:solidFill>
                <a:schemeClr val="tx1">
                  <a:lumMod val="95000"/>
                  <a:lumOff val="5000"/>
                </a:schemeClr>
              </a:solidFill>
              <a:latin typeface="Arial" pitchFamily="34" charset="0"/>
              <a:cs typeface="Arial" pitchFamily="34" charset="0"/>
            </a:rPr>
            <a:t>СОСТАВЛЕНИЕ РАЙОННОГО БЮДЖЕТА ОСНОВАНО НА:</a:t>
          </a:r>
          <a:endParaRPr lang="ru-RU" sz="1400" b="1" dirty="0">
            <a:solidFill>
              <a:schemeClr val="tx1">
                <a:lumMod val="95000"/>
                <a:lumOff val="5000"/>
              </a:schemeClr>
            </a:solidFill>
            <a:latin typeface="Arial" pitchFamily="34" charset="0"/>
            <a:cs typeface="Arial" pitchFamily="34" charset="0"/>
          </a:endParaRPr>
        </a:p>
      </dgm:t>
    </dgm:pt>
    <dgm:pt modelId="{58157802-8F4E-4B3C-9598-3AFCA4910F2C}" type="parTrans" cxnId="{7530433D-9594-45B7-94DD-4E106842A04A}">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4249DDE1-60B5-427F-8A88-67824F2CB1BF}" type="sibTrans" cxnId="{7530433D-9594-45B7-94DD-4E106842A04A}">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D59A5A67-17A7-4684-907D-B4180842EF94}">
      <dgm:prSet phldrT="[Текст]" custT="1"/>
      <dgm:spPr/>
      <dgm:t>
        <a:bodyPr/>
        <a:lstStyle/>
        <a:p>
          <a:r>
            <a:rPr lang="ru-RU" sz="1200" dirty="0" smtClean="0">
              <a:solidFill>
                <a:schemeClr val="tx1">
                  <a:lumMod val="95000"/>
                  <a:lumOff val="5000"/>
                </a:schemeClr>
              </a:solidFill>
              <a:latin typeface="Arial" pitchFamily="34" charset="0"/>
              <a:cs typeface="Arial" pitchFamily="34" charset="0"/>
            </a:rPr>
            <a:t>Бюджетных посланиях президента РФ</a:t>
          </a:r>
          <a:endParaRPr lang="ru-RU" sz="1200" dirty="0">
            <a:solidFill>
              <a:schemeClr val="tx1">
                <a:lumMod val="95000"/>
                <a:lumOff val="5000"/>
              </a:schemeClr>
            </a:solidFill>
            <a:latin typeface="Arial" pitchFamily="34" charset="0"/>
            <a:cs typeface="Arial" pitchFamily="34" charset="0"/>
          </a:endParaRPr>
        </a:p>
      </dgm:t>
    </dgm:pt>
    <dgm:pt modelId="{182BE94A-A6AF-4B64-9B62-3D4D235DEABA}" type="parTrans" cxnId="{32748FEC-8E66-41BD-A989-8ACD33977A26}">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F0C90784-7DB8-4561-94F1-5FF7C894F8EC}" type="sibTrans" cxnId="{32748FEC-8E66-41BD-A989-8ACD33977A26}">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C029849E-01A2-4B0A-B580-FD3A989B5F64}">
      <dgm:prSet phldrT="[Текст]" custT="1"/>
      <dgm:spPr/>
      <dgm:t>
        <a:bodyPr/>
        <a:lstStyle/>
        <a:p>
          <a:r>
            <a:rPr lang="ru-RU" sz="1200" dirty="0" smtClean="0">
              <a:solidFill>
                <a:schemeClr val="tx1">
                  <a:lumMod val="95000"/>
                  <a:lumOff val="5000"/>
                </a:schemeClr>
              </a:solidFill>
              <a:latin typeface="Arial" pitchFamily="34" charset="0"/>
              <a:cs typeface="Arial" pitchFamily="34" charset="0"/>
            </a:rPr>
            <a:t>Прогнозе социально-экономического развития района</a:t>
          </a:r>
          <a:endParaRPr lang="ru-RU" sz="1200" dirty="0">
            <a:solidFill>
              <a:schemeClr val="tx1">
                <a:lumMod val="95000"/>
                <a:lumOff val="5000"/>
              </a:schemeClr>
            </a:solidFill>
            <a:latin typeface="Arial" pitchFamily="34" charset="0"/>
            <a:cs typeface="Arial" pitchFamily="34" charset="0"/>
          </a:endParaRPr>
        </a:p>
      </dgm:t>
    </dgm:pt>
    <dgm:pt modelId="{FF875706-33DA-4FDC-A12F-348B59515C89}" type="parTrans" cxnId="{2B7F786C-19E9-4B19-977F-70C19FF98AB2}">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CAAFC34B-08CB-437B-94E9-352581F5494C}" type="sibTrans" cxnId="{2B7F786C-19E9-4B19-977F-70C19FF98AB2}">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53EE8226-F2DC-4B6F-B9D5-179E47A5E06A}">
      <dgm:prSet phldrT="[Текст]" custT="1"/>
      <dgm:spPr/>
      <dgm:t>
        <a:bodyPr/>
        <a:lstStyle/>
        <a:p>
          <a:r>
            <a:rPr lang="ru-RU" sz="1200" dirty="0" smtClean="0">
              <a:solidFill>
                <a:schemeClr val="tx1">
                  <a:lumMod val="95000"/>
                  <a:lumOff val="5000"/>
                </a:schemeClr>
              </a:solidFill>
              <a:latin typeface="Arial" pitchFamily="34" charset="0"/>
              <a:cs typeface="Arial" pitchFamily="34" charset="0"/>
            </a:rPr>
            <a:t>Основных направлениях бюджетной политики и налоговой политики</a:t>
          </a:r>
          <a:endParaRPr lang="ru-RU" sz="1200" dirty="0">
            <a:solidFill>
              <a:schemeClr val="tx1">
                <a:lumMod val="95000"/>
                <a:lumOff val="5000"/>
              </a:schemeClr>
            </a:solidFill>
            <a:latin typeface="Arial" pitchFamily="34" charset="0"/>
            <a:cs typeface="Arial" pitchFamily="34" charset="0"/>
          </a:endParaRPr>
        </a:p>
      </dgm:t>
    </dgm:pt>
    <dgm:pt modelId="{0924FCB6-06B6-4C6F-8574-DFFE23AA2049}" type="parTrans" cxnId="{CCFAC967-5132-4507-BAD0-ACC3D3E6695C}">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90A34311-21EE-4900-94F6-97C6D48B394E}" type="sibTrans" cxnId="{CCFAC967-5132-4507-BAD0-ACC3D3E6695C}">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32CB668D-99D4-4D20-9721-5ADFC405BC72}">
      <dgm:prSet custT="1"/>
      <dgm:spPr/>
      <dgm:t>
        <a:bodyPr/>
        <a:lstStyle/>
        <a:p>
          <a:r>
            <a:rPr lang="ru-RU" sz="1000" dirty="0" smtClean="0">
              <a:solidFill>
                <a:schemeClr val="tx1">
                  <a:lumMod val="95000"/>
                  <a:lumOff val="5000"/>
                </a:schemeClr>
              </a:solidFill>
              <a:latin typeface="Arial" pitchFamily="34" charset="0"/>
              <a:cs typeface="Arial" pitchFamily="34" charset="0"/>
            </a:rPr>
            <a:t>Муниципальных программах Усть-Удинского района и не программных </a:t>
          </a:r>
          <a:r>
            <a:rPr lang="ru-RU" sz="1000" dirty="0" err="1" smtClean="0">
              <a:solidFill>
                <a:schemeClr val="tx1">
                  <a:lumMod val="95000"/>
                  <a:lumOff val="5000"/>
                </a:schemeClr>
              </a:solidFill>
              <a:latin typeface="Arial" pitchFamily="34" charset="0"/>
              <a:cs typeface="Arial" pitchFamily="34" charset="0"/>
            </a:rPr>
            <a:t>напра-влениях</a:t>
          </a:r>
          <a:r>
            <a:rPr lang="ru-RU" sz="1000" dirty="0" smtClean="0">
              <a:solidFill>
                <a:schemeClr val="tx1">
                  <a:lumMod val="95000"/>
                  <a:lumOff val="5000"/>
                </a:schemeClr>
              </a:solidFill>
              <a:latin typeface="Arial" pitchFamily="34" charset="0"/>
              <a:cs typeface="Arial" pitchFamily="34" charset="0"/>
            </a:rPr>
            <a:t> деятельности</a:t>
          </a:r>
          <a:endParaRPr lang="ru-RU" sz="1000" dirty="0">
            <a:solidFill>
              <a:schemeClr val="tx1">
                <a:lumMod val="95000"/>
                <a:lumOff val="5000"/>
              </a:schemeClr>
            </a:solidFill>
            <a:latin typeface="Arial" pitchFamily="34" charset="0"/>
            <a:cs typeface="Arial" pitchFamily="34" charset="0"/>
          </a:endParaRPr>
        </a:p>
      </dgm:t>
    </dgm:pt>
    <dgm:pt modelId="{6296EE03-B22E-42C2-BAE5-415A06A9AAB4}" type="parTrans" cxnId="{196BD4B9-3BF3-469C-AF9F-B1985F74E01F}">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7859EAF9-373E-4944-A1E6-86C8B7496C1A}" type="sibTrans" cxnId="{196BD4B9-3BF3-469C-AF9F-B1985F74E01F}">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CE1D5399-434C-4C3C-A75E-46D1AE4A8138}" type="pres">
      <dgm:prSet presAssocID="{132F9507-4AF3-4BD1-9451-097EAA46EAA4}" presName="composite" presStyleCnt="0">
        <dgm:presLayoutVars>
          <dgm:chMax val="1"/>
          <dgm:dir/>
          <dgm:resizeHandles val="exact"/>
        </dgm:presLayoutVars>
      </dgm:prSet>
      <dgm:spPr/>
      <dgm:t>
        <a:bodyPr/>
        <a:lstStyle/>
        <a:p>
          <a:endParaRPr lang="ru-RU"/>
        </a:p>
      </dgm:t>
    </dgm:pt>
    <dgm:pt modelId="{665EA891-3FDA-429E-A5FC-49CCF42F7FF5}" type="pres">
      <dgm:prSet presAssocID="{CCB0E99D-245E-447E-BFC0-E0C79C8B5F63}" presName="roof" presStyleLbl="dkBgShp" presStyleIdx="0" presStyleCnt="2" custScaleY="38979" custLinFactNeighborX="-6742"/>
      <dgm:spPr/>
      <dgm:t>
        <a:bodyPr/>
        <a:lstStyle/>
        <a:p>
          <a:endParaRPr lang="ru-RU"/>
        </a:p>
      </dgm:t>
    </dgm:pt>
    <dgm:pt modelId="{9784C8AF-2E97-4150-B5E3-98A407069A20}" type="pres">
      <dgm:prSet presAssocID="{CCB0E99D-245E-447E-BFC0-E0C79C8B5F63}" presName="pillars" presStyleCnt="0"/>
      <dgm:spPr/>
      <dgm:t>
        <a:bodyPr/>
        <a:lstStyle/>
        <a:p>
          <a:endParaRPr lang="ru-RU"/>
        </a:p>
      </dgm:t>
    </dgm:pt>
    <dgm:pt modelId="{5EA59C81-BC2E-47B4-914B-DB554B21C947}" type="pres">
      <dgm:prSet presAssocID="{CCB0E99D-245E-447E-BFC0-E0C79C8B5F63}" presName="pillar1" presStyleLbl="node1" presStyleIdx="0" presStyleCnt="4" custScaleY="48568" custLinFactNeighborY="8885">
        <dgm:presLayoutVars>
          <dgm:bulletEnabled val="1"/>
        </dgm:presLayoutVars>
      </dgm:prSet>
      <dgm:spPr/>
      <dgm:t>
        <a:bodyPr/>
        <a:lstStyle/>
        <a:p>
          <a:endParaRPr lang="ru-RU"/>
        </a:p>
      </dgm:t>
    </dgm:pt>
    <dgm:pt modelId="{88E403AA-344A-47FF-9DAA-E7B96FE96DD6}" type="pres">
      <dgm:prSet presAssocID="{C029849E-01A2-4B0A-B580-FD3A989B5F64}" presName="pillarX" presStyleLbl="node1" presStyleIdx="1" presStyleCnt="4" custScaleY="48568" custLinFactNeighborY="8885">
        <dgm:presLayoutVars>
          <dgm:bulletEnabled val="1"/>
        </dgm:presLayoutVars>
      </dgm:prSet>
      <dgm:spPr/>
      <dgm:t>
        <a:bodyPr/>
        <a:lstStyle/>
        <a:p>
          <a:endParaRPr lang="ru-RU"/>
        </a:p>
      </dgm:t>
    </dgm:pt>
    <dgm:pt modelId="{51EA3528-91DC-41D6-8850-B03B12FF6ADC}" type="pres">
      <dgm:prSet presAssocID="{53EE8226-F2DC-4B6F-B9D5-179E47A5E06A}" presName="pillarX" presStyleLbl="node1" presStyleIdx="2" presStyleCnt="4" custScaleY="48568" custLinFactNeighborX="0" custLinFactNeighborY="8885">
        <dgm:presLayoutVars>
          <dgm:bulletEnabled val="1"/>
        </dgm:presLayoutVars>
      </dgm:prSet>
      <dgm:spPr/>
      <dgm:t>
        <a:bodyPr/>
        <a:lstStyle/>
        <a:p>
          <a:endParaRPr lang="ru-RU"/>
        </a:p>
      </dgm:t>
    </dgm:pt>
    <dgm:pt modelId="{154F2428-4630-4E13-89AD-FC8319368D87}" type="pres">
      <dgm:prSet presAssocID="{32CB668D-99D4-4D20-9721-5ADFC405BC72}" presName="pillarX" presStyleLbl="node1" presStyleIdx="3" presStyleCnt="4" custScaleY="48568" custLinFactNeighborX="0" custLinFactNeighborY="8885">
        <dgm:presLayoutVars>
          <dgm:bulletEnabled val="1"/>
        </dgm:presLayoutVars>
      </dgm:prSet>
      <dgm:spPr/>
      <dgm:t>
        <a:bodyPr/>
        <a:lstStyle/>
        <a:p>
          <a:endParaRPr lang="ru-RU"/>
        </a:p>
      </dgm:t>
    </dgm:pt>
    <dgm:pt modelId="{56AFA417-FB4C-48C8-B822-D9994DD1DA01}" type="pres">
      <dgm:prSet presAssocID="{CCB0E99D-245E-447E-BFC0-E0C79C8B5F63}" presName="base" presStyleLbl="dkBgShp" presStyleIdx="1" presStyleCnt="2" custFlipVert="1" custScaleY="252082"/>
      <dgm:spPr/>
      <dgm:t>
        <a:bodyPr/>
        <a:lstStyle/>
        <a:p>
          <a:endParaRPr lang="ru-RU"/>
        </a:p>
      </dgm:t>
    </dgm:pt>
  </dgm:ptLst>
  <dgm:cxnLst>
    <dgm:cxn modelId="{CCFAC967-5132-4507-BAD0-ACC3D3E6695C}" srcId="{CCB0E99D-245E-447E-BFC0-E0C79C8B5F63}" destId="{53EE8226-F2DC-4B6F-B9D5-179E47A5E06A}" srcOrd="2" destOrd="0" parTransId="{0924FCB6-06B6-4C6F-8574-DFFE23AA2049}" sibTransId="{90A34311-21EE-4900-94F6-97C6D48B394E}"/>
    <dgm:cxn modelId="{32748FEC-8E66-41BD-A989-8ACD33977A26}" srcId="{CCB0E99D-245E-447E-BFC0-E0C79C8B5F63}" destId="{D59A5A67-17A7-4684-907D-B4180842EF94}" srcOrd="0" destOrd="0" parTransId="{182BE94A-A6AF-4B64-9B62-3D4D235DEABA}" sibTransId="{F0C90784-7DB8-4561-94F1-5FF7C894F8EC}"/>
    <dgm:cxn modelId="{3202725C-2537-4008-B33B-A91D50A303D5}" type="presOf" srcId="{C029849E-01A2-4B0A-B580-FD3A989B5F64}" destId="{88E403AA-344A-47FF-9DAA-E7B96FE96DD6}" srcOrd="0" destOrd="0" presId="urn:microsoft.com/office/officeart/2005/8/layout/hList3"/>
    <dgm:cxn modelId="{B6A2AFDA-7002-4EBF-BC13-A555D9D3662C}" type="presOf" srcId="{D59A5A67-17A7-4684-907D-B4180842EF94}" destId="{5EA59C81-BC2E-47B4-914B-DB554B21C947}" srcOrd="0" destOrd="0" presId="urn:microsoft.com/office/officeart/2005/8/layout/hList3"/>
    <dgm:cxn modelId="{93BB9089-7B73-4456-88D8-840C8D9420EE}" type="presOf" srcId="{53EE8226-F2DC-4B6F-B9D5-179E47A5E06A}" destId="{51EA3528-91DC-41D6-8850-B03B12FF6ADC}" srcOrd="0" destOrd="0" presId="urn:microsoft.com/office/officeart/2005/8/layout/hList3"/>
    <dgm:cxn modelId="{7530433D-9594-45B7-94DD-4E106842A04A}" srcId="{132F9507-4AF3-4BD1-9451-097EAA46EAA4}" destId="{CCB0E99D-245E-447E-BFC0-E0C79C8B5F63}" srcOrd="0" destOrd="0" parTransId="{58157802-8F4E-4B3C-9598-3AFCA4910F2C}" sibTransId="{4249DDE1-60B5-427F-8A88-67824F2CB1BF}"/>
    <dgm:cxn modelId="{2B7F786C-19E9-4B19-977F-70C19FF98AB2}" srcId="{CCB0E99D-245E-447E-BFC0-E0C79C8B5F63}" destId="{C029849E-01A2-4B0A-B580-FD3A989B5F64}" srcOrd="1" destOrd="0" parTransId="{FF875706-33DA-4FDC-A12F-348B59515C89}" sibTransId="{CAAFC34B-08CB-437B-94E9-352581F5494C}"/>
    <dgm:cxn modelId="{7D60418B-45AC-4161-8F74-B6D1B6A22581}" type="presOf" srcId="{CCB0E99D-245E-447E-BFC0-E0C79C8B5F63}" destId="{665EA891-3FDA-429E-A5FC-49CCF42F7FF5}" srcOrd="0" destOrd="0" presId="urn:microsoft.com/office/officeart/2005/8/layout/hList3"/>
    <dgm:cxn modelId="{E9DCD2CC-9568-4AC8-B816-C2D2EEF8494A}" type="presOf" srcId="{132F9507-4AF3-4BD1-9451-097EAA46EAA4}" destId="{CE1D5399-434C-4C3C-A75E-46D1AE4A8138}" srcOrd="0" destOrd="0" presId="urn:microsoft.com/office/officeart/2005/8/layout/hList3"/>
    <dgm:cxn modelId="{196BD4B9-3BF3-469C-AF9F-B1985F74E01F}" srcId="{CCB0E99D-245E-447E-BFC0-E0C79C8B5F63}" destId="{32CB668D-99D4-4D20-9721-5ADFC405BC72}" srcOrd="3" destOrd="0" parTransId="{6296EE03-B22E-42C2-BAE5-415A06A9AAB4}" sibTransId="{7859EAF9-373E-4944-A1E6-86C8B7496C1A}"/>
    <dgm:cxn modelId="{9520DF20-4472-408A-9F23-33EF12D1D579}" type="presOf" srcId="{32CB668D-99D4-4D20-9721-5ADFC405BC72}" destId="{154F2428-4630-4E13-89AD-FC8319368D87}" srcOrd="0" destOrd="0" presId="urn:microsoft.com/office/officeart/2005/8/layout/hList3"/>
    <dgm:cxn modelId="{0914CCA8-1AE5-43A0-8D61-02DA13E739DE}" type="presParOf" srcId="{CE1D5399-434C-4C3C-A75E-46D1AE4A8138}" destId="{665EA891-3FDA-429E-A5FC-49CCF42F7FF5}" srcOrd="0" destOrd="0" presId="urn:microsoft.com/office/officeart/2005/8/layout/hList3"/>
    <dgm:cxn modelId="{1D11ECFA-3083-447B-9114-AE881DAA4B63}" type="presParOf" srcId="{CE1D5399-434C-4C3C-A75E-46D1AE4A8138}" destId="{9784C8AF-2E97-4150-B5E3-98A407069A20}" srcOrd="1" destOrd="0" presId="urn:microsoft.com/office/officeart/2005/8/layout/hList3"/>
    <dgm:cxn modelId="{EB34CB1B-6870-457E-8F69-91B959D9C271}" type="presParOf" srcId="{9784C8AF-2E97-4150-B5E3-98A407069A20}" destId="{5EA59C81-BC2E-47B4-914B-DB554B21C947}" srcOrd="0" destOrd="0" presId="urn:microsoft.com/office/officeart/2005/8/layout/hList3"/>
    <dgm:cxn modelId="{DAFB36D3-6A91-4C10-9CE8-3A27C7DFA0EE}" type="presParOf" srcId="{9784C8AF-2E97-4150-B5E3-98A407069A20}" destId="{88E403AA-344A-47FF-9DAA-E7B96FE96DD6}" srcOrd="1" destOrd="0" presId="urn:microsoft.com/office/officeart/2005/8/layout/hList3"/>
    <dgm:cxn modelId="{1855CB7E-7B3C-4899-9DBD-351314E2CD59}" type="presParOf" srcId="{9784C8AF-2E97-4150-B5E3-98A407069A20}" destId="{51EA3528-91DC-41D6-8850-B03B12FF6ADC}" srcOrd="2" destOrd="0" presId="urn:microsoft.com/office/officeart/2005/8/layout/hList3"/>
    <dgm:cxn modelId="{31EC5775-0651-4D2E-ACF0-CEFBC8DF40A0}" type="presParOf" srcId="{9784C8AF-2E97-4150-B5E3-98A407069A20}" destId="{154F2428-4630-4E13-89AD-FC8319368D87}" srcOrd="3" destOrd="0" presId="urn:microsoft.com/office/officeart/2005/8/layout/hList3"/>
    <dgm:cxn modelId="{F06A342E-2F94-41DD-A965-D858D91F871E}" type="presParOf" srcId="{CE1D5399-434C-4C3C-A75E-46D1AE4A8138}" destId="{56AFA417-FB4C-48C8-B822-D9994DD1DA01}"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E1876F-D996-46F7-9E4C-CBCE09AB511B}" type="doc">
      <dgm:prSet loTypeId="urn:microsoft.com/office/officeart/2005/8/layout/hList1" loCatId="list" qsTypeId="urn:microsoft.com/office/officeart/2005/8/quickstyle/3d3" qsCatId="3D" csTypeId="urn:microsoft.com/office/officeart/2005/8/colors/accent1_2" csCatId="accent1" phldr="1"/>
      <dgm:spPr/>
      <dgm:t>
        <a:bodyPr/>
        <a:lstStyle/>
        <a:p>
          <a:endParaRPr lang="ru-RU"/>
        </a:p>
      </dgm:t>
    </dgm:pt>
    <dgm:pt modelId="{81044417-5276-44A5-AA3A-F519C816AE7D}">
      <dgm:prSet phldrT="[Текст]">
        <dgm:style>
          <a:lnRef idx="1">
            <a:schemeClr val="accent1"/>
          </a:lnRef>
          <a:fillRef idx="3">
            <a:schemeClr val="accent1"/>
          </a:fillRef>
          <a:effectRef idx="2">
            <a:schemeClr val="accent1"/>
          </a:effectRef>
          <a:fontRef idx="minor">
            <a:schemeClr val="lt1"/>
          </a:fontRef>
        </dgm:style>
      </dgm:prSet>
      <dgm:spPr/>
      <dgm:t>
        <a:bodyPr/>
        <a:lstStyle/>
        <a:p>
          <a:r>
            <a:rPr lang="ru-RU" b="1" dirty="0" smtClean="0">
              <a:solidFill>
                <a:srgbClr val="FFFFFF"/>
              </a:solidFill>
            </a:rPr>
            <a:t>НАЛОГОВЫЕ ДОХОДЫ</a:t>
          </a:r>
          <a:endParaRPr lang="ru-RU" b="1" dirty="0">
            <a:solidFill>
              <a:srgbClr val="FFFFFF"/>
            </a:solidFill>
          </a:endParaRPr>
        </a:p>
      </dgm:t>
    </dgm:pt>
    <dgm:pt modelId="{21C33BD8-0043-4ECB-8CED-CB9B38C5225F}" type="parTrans" cxnId="{E7B853AB-E0A7-4F0C-9EE7-93A24E7D7688}">
      <dgm:prSet/>
      <dgm:spPr/>
      <dgm:t>
        <a:bodyPr/>
        <a:lstStyle/>
        <a:p>
          <a:endParaRPr lang="ru-RU"/>
        </a:p>
      </dgm:t>
    </dgm:pt>
    <dgm:pt modelId="{B1AF38D4-30C2-4908-BE21-A0E7480539DE}" type="sibTrans" cxnId="{E7B853AB-E0A7-4F0C-9EE7-93A24E7D7688}">
      <dgm:prSet/>
      <dgm:spPr/>
      <dgm:t>
        <a:bodyPr/>
        <a:lstStyle/>
        <a:p>
          <a:endParaRPr lang="ru-RU"/>
        </a:p>
      </dgm:t>
    </dgm:pt>
    <dgm:pt modelId="{073A0A77-173C-4710-90D7-EA465B1AAF23}">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Доходы от </a:t>
          </a:r>
          <a:r>
            <a:rPr lang="ru-RU" b="0" i="0" dirty="0" err="1" smtClean="0"/>
            <a:t>предусмо-тренных</a:t>
          </a:r>
          <a:r>
            <a:rPr lang="ru-RU" b="0" i="0" dirty="0" smtClean="0"/>
            <a:t> </a:t>
          </a:r>
          <a:r>
            <a:rPr lang="ru-RU" b="0" i="0" dirty="0" err="1" smtClean="0"/>
            <a:t>законодатель-ством</a:t>
          </a:r>
          <a:r>
            <a:rPr lang="ru-RU" b="0" i="0" dirty="0" smtClean="0"/>
            <a:t> Российской Федерации федеральных налогов и сборов, в том числе от налогов,</a:t>
          </a:r>
          <a:br>
            <a:rPr lang="ru-RU" b="0" i="0" dirty="0" smtClean="0"/>
          </a:br>
          <a:r>
            <a:rPr lang="ru-RU" b="0" i="0" dirty="0" smtClean="0"/>
            <a:t>предусмотренных специальными </a:t>
          </a:r>
          <a:r>
            <a:rPr lang="ru-RU" b="0" i="0" dirty="0" err="1" smtClean="0"/>
            <a:t>нало-говыми</a:t>
          </a:r>
          <a:r>
            <a:rPr lang="ru-RU" b="0" i="0" dirty="0" smtClean="0"/>
            <a:t> режимами, региональных налогов, местных налогов и сборов, а также пеней и штрафов по ним.</a:t>
          </a:r>
          <a:endParaRPr lang="ru-RU" dirty="0"/>
        </a:p>
      </dgm:t>
    </dgm:pt>
    <dgm:pt modelId="{378F5D08-D89D-4CB8-8FF2-FA814078ED8E}" type="parTrans" cxnId="{30511572-2048-4752-856E-980D5BE3C1FE}">
      <dgm:prSet/>
      <dgm:spPr/>
      <dgm:t>
        <a:bodyPr/>
        <a:lstStyle/>
        <a:p>
          <a:endParaRPr lang="ru-RU"/>
        </a:p>
      </dgm:t>
    </dgm:pt>
    <dgm:pt modelId="{7AD56880-73AC-4F5D-9738-8DD6CAA2FB24}" type="sibTrans" cxnId="{30511572-2048-4752-856E-980D5BE3C1FE}">
      <dgm:prSet/>
      <dgm:spPr/>
      <dgm:t>
        <a:bodyPr/>
        <a:lstStyle/>
        <a:p>
          <a:endParaRPr lang="ru-RU"/>
        </a:p>
      </dgm:t>
    </dgm:pt>
    <dgm:pt modelId="{3FF11511-5A9B-4EE6-B1BC-037C568DB588}">
      <dgm:prSet phldrT="[Текст]">
        <dgm:style>
          <a:lnRef idx="1">
            <a:schemeClr val="accent1"/>
          </a:lnRef>
          <a:fillRef idx="3">
            <a:schemeClr val="accent1"/>
          </a:fillRef>
          <a:effectRef idx="2">
            <a:schemeClr val="accent1"/>
          </a:effectRef>
          <a:fontRef idx="minor">
            <a:schemeClr val="lt1"/>
          </a:fontRef>
        </dgm:style>
      </dgm:prSet>
      <dgm:spPr/>
      <dgm:t>
        <a:bodyPr/>
        <a:lstStyle/>
        <a:p>
          <a:r>
            <a:rPr lang="ru-RU" b="1" dirty="0" smtClean="0">
              <a:solidFill>
                <a:srgbClr val="FFFFFF"/>
              </a:solidFill>
            </a:rPr>
            <a:t>НЕНАЛОГОВЫЕ ДОХОДЫ</a:t>
          </a:r>
          <a:endParaRPr lang="ru-RU" b="1" dirty="0">
            <a:solidFill>
              <a:srgbClr val="FFFFFF"/>
            </a:solidFill>
          </a:endParaRPr>
        </a:p>
      </dgm:t>
    </dgm:pt>
    <dgm:pt modelId="{B5E599A4-A602-4854-BB69-8ED170CB115E}" type="parTrans" cxnId="{A5E3BFD2-AC41-4A65-8C9D-29A2A3CBF842}">
      <dgm:prSet/>
      <dgm:spPr/>
      <dgm:t>
        <a:bodyPr/>
        <a:lstStyle/>
        <a:p>
          <a:endParaRPr lang="ru-RU"/>
        </a:p>
      </dgm:t>
    </dgm:pt>
    <dgm:pt modelId="{F6BA01E3-D8EB-42A7-946C-CC1A558AB1A9}" type="sibTrans" cxnId="{A5E3BFD2-AC41-4A65-8C9D-29A2A3CBF842}">
      <dgm:prSet/>
      <dgm:spPr/>
      <dgm:t>
        <a:bodyPr/>
        <a:lstStyle/>
        <a:p>
          <a:endParaRPr lang="ru-RU"/>
        </a:p>
      </dgm:t>
    </dgm:pt>
    <dgm:pt modelId="{98D7D272-2469-4F7E-8054-BC0EC0B020A1}">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Доходы от </a:t>
          </a:r>
          <a:r>
            <a:rPr lang="ru-RU" b="0" i="0" dirty="0" err="1" smtClean="0"/>
            <a:t>использо-вания</a:t>
          </a:r>
          <a:r>
            <a:rPr lang="ru-RU" b="0" i="0" dirty="0" smtClean="0"/>
            <a:t> и продажи муниципального имущества;</a:t>
          </a:r>
          <a:endParaRPr lang="ru-RU" dirty="0"/>
        </a:p>
      </dgm:t>
    </dgm:pt>
    <dgm:pt modelId="{3495127F-69D9-4C58-8EF3-9165D30E8B90}" type="parTrans" cxnId="{908B3285-E300-4AD5-BBCB-74BEC9AC57DA}">
      <dgm:prSet/>
      <dgm:spPr/>
      <dgm:t>
        <a:bodyPr/>
        <a:lstStyle/>
        <a:p>
          <a:endParaRPr lang="ru-RU"/>
        </a:p>
      </dgm:t>
    </dgm:pt>
    <dgm:pt modelId="{D94E9BD5-C2BB-4C0A-89F4-B4D4903520EB}" type="sibTrans" cxnId="{908B3285-E300-4AD5-BBCB-74BEC9AC57DA}">
      <dgm:prSet/>
      <dgm:spPr/>
      <dgm:t>
        <a:bodyPr/>
        <a:lstStyle/>
        <a:p>
          <a:endParaRPr lang="ru-RU"/>
        </a:p>
      </dgm:t>
    </dgm:pt>
    <dgm:pt modelId="{BBE5A72C-5F99-42D3-947C-15E4EBE39B72}">
      <dgm:prSet phldrT="[Текст]">
        <dgm:style>
          <a:lnRef idx="1">
            <a:schemeClr val="accent1"/>
          </a:lnRef>
          <a:fillRef idx="3">
            <a:schemeClr val="accent1"/>
          </a:fillRef>
          <a:effectRef idx="2">
            <a:schemeClr val="accent1"/>
          </a:effectRef>
          <a:fontRef idx="minor">
            <a:schemeClr val="lt1"/>
          </a:fontRef>
        </dgm:style>
      </dgm:prSet>
      <dgm:spPr/>
      <dgm:t>
        <a:bodyPr/>
        <a:lstStyle/>
        <a:p>
          <a:r>
            <a:rPr lang="ru-RU" b="1" dirty="0" smtClean="0">
              <a:solidFill>
                <a:srgbClr val="FFFFFF"/>
              </a:solidFill>
            </a:rPr>
            <a:t>БЕЗВОЗМЕЗДНЫЕ ПОСТУПЛЕНИЯ</a:t>
          </a:r>
          <a:endParaRPr lang="ru-RU" b="1" dirty="0">
            <a:solidFill>
              <a:srgbClr val="FFFFFF"/>
            </a:solidFill>
          </a:endParaRPr>
        </a:p>
      </dgm:t>
    </dgm:pt>
    <dgm:pt modelId="{E86A11C5-1722-44B4-B4DF-B9914D60D509}" type="parTrans" cxnId="{2C5938BA-7132-43AC-898C-73A815971835}">
      <dgm:prSet/>
      <dgm:spPr/>
      <dgm:t>
        <a:bodyPr/>
        <a:lstStyle/>
        <a:p>
          <a:endParaRPr lang="ru-RU"/>
        </a:p>
      </dgm:t>
    </dgm:pt>
    <dgm:pt modelId="{1EB6535D-B192-4D6D-A2EE-1D7C9D825E78}" type="sibTrans" cxnId="{2C5938BA-7132-43AC-898C-73A815971835}">
      <dgm:prSet/>
      <dgm:spPr/>
      <dgm:t>
        <a:bodyPr/>
        <a:lstStyle/>
        <a:p>
          <a:endParaRPr lang="ru-RU"/>
        </a:p>
      </dgm:t>
    </dgm:pt>
    <dgm:pt modelId="{2891C1C3-BA32-46EF-BA6C-093E041450E3}">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Дотации из других бюджетов бюджетной системы РФ;</a:t>
          </a:r>
          <a:endParaRPr lang="ru-RU" dirty="0"/>
        </a:p>
      </dgm:t>
    </dgm:pt>
    <dgm:pt modelId="{516E753D-56BB-426E-9751-2F343EC229AC}" type="parTrans" cxnId="{FC557F93-D64C-475B-8511-C0D0CD439875}">
      <dgm:prSet/>
      <dgm:spPr/>
      <dgm:t>
        <a:bodyPr/>
        <a:lstStyle/>
        <a:p>
          <a:endParaRPr lang="ru-RU"/>
        </a:p>
      </dgm:t>
    </dgm:pt>
    <dgm:pt modelId="{E54890EA-C6CF-480C-99AA-B7773B5BD3DF}" type="sibTrans" cxnId="{FC557F93-D64C-475B-8511-C0D0CD439875}">
      <dgm:prSet/>
      <dgm:spPr/>
      <dgm:t>
        <a:bodyPr/>
        <a:lstStyle/>
        <a:p>
          <a:endParaRPr lang="ru-RU"/>
        </a:p>
      </dgm:t>
    </dgm:pt>
    <dgm:pt modelId="{EE3F93FE-29B6-4331-93AE-74017035820D}">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Доходы от оказания платных услуг;</a:t>
          </a:r>
          <a:endParaRPr lang="ru-RU" dirty="0"/>
        </a:p>
      </dgm:t>
    </dgm:pt>
    <dgm:pt modelId="{45A417AD-4D97-48E6-A504-824F204B48D5}" type="parTrans" cxnId="{CA6F0595-0B86-4D09-889A-DDD0097657DC}">
      <dgm:prSet/>
      <dgm:spPr/>
      <dgm:t>
        <a:bodyPr/>
        <a:lstStyle/>
        <a:p>
          <a:endParaRPr lang="ru-RU"/>
        </a:p>
      </dgm:t>
    </dgm:pt>
    <dgm:pt modelId="{B9FBC3F7-4703-4D6F-B523-A48A55D099AF}" type="sibTrans" cxnId="{CA6F0595-0B86-4D09-889A-DDD0097657DC}">
      <dgm:prSet/>
      <dgm:spPr/>
      <dgm:t>
        <a:bodyPr/>
        <a:lstStyle/>
        <a:p>
          <a:endParaRPr lang="ru-RU"/>
        </a:p>
      </dgm:t>
    </dgm:pt>
    <dgm:pt modelId="{E7ECC146-CEDF-4B6E-8ACF-6CA1ACA874C3}">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Плата за негативное воздействие на </a:t>
          </a:r>
          <a:r>
            <a:rPr lang="ru-RU" b="0" i="0" dirty="0" err="1" smtClean="0"/>
            <a:t>окру-жающую</a:t>
          </a:r>
          <a:r>
            <a:rPr lang="ru-RU" b="0" i="0" dirty="0" smtClean="0"/>
            <a:t> среду;</a:t>
          </a:r>
          <a:endParaRPr lang="ru-RU" dirty="0"/>
        </a:p>
      </dgm:t>
    </dgm:pt>
    <dgm:pt modelId="{53469C85-EDC3-4ACE-98D6-94C3A6EE9543}" type="parTrans" cxnId="{31E920DD-6AAB-46D9-84E4-DE301DDDBF12}">
      <dgm:prSet/>
      <dgm:spPr/>
      <dgm:t>
        <a:bodyPr/>
        <a:lstStyle/>
        <a:p>
          <a:endParaRPr lang="ru-RU"/>
        </a:p>
      </dgm:t>
    </dgm:pt>
    <dgm:pt modelId="{5B29A2FB-BD59-481B-B156-17374375CC55}" type="sibTrans" cxnId="{31E920DD-6AAB-46D9-84E4-DE301DDDBF12}">
      <dgm:prSet/>
      <dgm:spPr/>
      <dgm:t>
        <a:bodyPr/>
        <a:lstStyle/>
        <a:p>
          <a:endParaRPr lang="ru-RU"/>
        </a:p>
      </dgm:t>
    </dgm:pt>
    <dgm:pt modelId="{B7EE0277-67B2-44BF-8D39-36C0EE7EBB34}">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Штрафные санкции;</a:t>
          </a:r>
          <a:endParaRPr lang="ru-RU" dirty="0"/>
        </a:p>
      </dgm:t>
    </dgm:pt>
    <dgm:pt modelId="{EA5230D7-5C80-4124-AA84-AB346DECC14B}" type="parTrans" cxnId="{240896E6-CE38-45FB-B8B7-C48F5FBC623C}">
      <dgm:prSet/>
      <dgm:spPr/>
      <dgm:t>
        <a:bodyPr/>
        <a:lstStyle/>
        <a:p>
          <a:endParaRPr lang="ru-RU"/>
        </a:p>
      </dgm:t>
    </dgm:pt>
    <dgm:pt modelId="{65A36999-3CE9-4361-A665-0D73A6B9A959}" type="sibTrans" cxnId="{240896E6-CE38-45FB-B8B7-C48F5FBC623C}">
      <dgm:prSet/>
      <dgm:spPr/>
      <dgm:t>
        <a:bodyPr/>
        <a:lstStyle/>
        <a:p>
          <a:endParaRPr lang="ru-RU"/>
        </a:p>
      </dgm:t>
    </dgm:pt>
    <dgm:pt modelId="{45EAB15E-15D8-4645-8405-780E0BB7BA85}">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Средства </a:t>
          </a:r>
          <a:r>
            <a:rPr lang="ru-RU" b="0" i="0" dirty="0" err="1" smtClean="0"/>
            <a:t>самообло-жения</a:t>
          </a:r>
          <a:r>
            <a:rPr lang="ru-RU" b="0" i="0" dirty="0" smtClean="0"/>
            <a:t> граждан, </a:t>
          </a:r>
          <a:r>
            <a:rPr lang="ru-RU" b="0" i="0" dirty="0" err="1" smtClean="0"/>
            <a:t>иници-ативные</a:t>
          </a:r>
          <a:r>
            <a:rPr lang="ru-RU" b="0" i="0" dirty="0" smtClean="0"/>
            <a:t> платежи;</a:t>
          </a:r>
          <a:endParaRPr lang="ru-RU" dirty="0"/>
        </a:p>
      </dgm:t>
    </dgm:pt>
    <dgm:pt modelId="{F24ED751-EAA7-4B28-A4AD-0C67760A2754}" type="parTrans" cxnId="{40AEA8A8-078A-40B7-83AB-E3D6406F1139}">
      <dgm:prSet/>
      <dgm:spPr/>
      <dgm:t>
        <a:bodyPr/>
        <a:lstStyle/>
        <a:p>
          <a:endParaRPr lang="ru-RU"/>
        </a:p>
      </dgm:t>
    </dgm:pt>
    <dgm:pt modelId="{3FF267D1-0A77-451D-A31B-B7112A7CAA2D}" type="sibTrans" cxnId="{40AEA8A8-078A-40B7-83AB-E3D6406F1139}">
      <dgm:prSet/>
      <dgm:spPr/>
      <dgm:t>
        <a:bodyPr/>
        <a:lstStyle/>
        <a:p>
          <a:endParaRPr lang="ru-RU"/>
        </a:p>
      </dgm:t>
    </dgm:pt>
    <dgm:pt modelId="{573B6BE7-B396-48E2-B095-BF52BAEBA128}">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Иные неналоговые доходы.</a:t>
          </a:r>
          <a:endParaRPr lang="ru-RU" dirty="0"/>
        </a:p>
      </dgm:t>
    </dgm:pt>
    <dgm:pt modelId="{6DFACDD1-5CC3-41BE-B1D9-ADE81F6E68D3}" type="parTrans" cxnId="{2D5FA76A-A662-4CAB-A026-DBFFC481C103}">
      <dgm:prSet/>
      <dgm:spPr/>
      <dgm:t>
        <a:bodyPr/>
        <a:lstStyle/>
        <a:p>
          <a:endParaRPr lang="ru-RU"/>
        </a:p>
      </dgm:t>
    </dgm:pt>
    <dgm:pt modelId="{3FEC0737-2D8E-43AC-8835-4FB542BAD437}" type="sibTrans" cxnId="{2D5FA76A-A662-4CAB-A026-DBFFC481C103}">
      <dgm:prSet/>
      <dgm:spPr/>
      <dgm:t>
        <a:bodyPr/>
        <a:lstStyle/>
        <a:p>
          <a:endParaRPr lang="ru-RU"/>
        </a:p>
      </dgm:t>
    </dgm:pt>
    <dgm:pt modelId="{D25F34A9-7544-43FE-ADDB-BE4D6BF9C2B6}">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Субсидии из других бюджетов бюджетной системы РФ;</a:t>
          </a:r>
          <a:endParaRPr lang="ru-RU" dirty="0"/>
        </a:p>
      </dgm:t>
    </dgm:pt>
    <dgm:pt modelId="{C2DADDA6-D9B1-4367-9FEE-983A3C4EC30F}" type="parTrans" cxnId="{F7C897AC-C797-4D14-91F4-4923A8D92BF2}">
      <dgm:prSet/>
      <dgm:spPr/>
      <dgm:t>
        <a:bodyPr/>
        <a:lstStyle/>
        <a:p>
          <a:endParaRPr lang="ru-RU"/>
        </a:p>
      </dgm:t>
    </dgm:pt>
    <dgm:pt modelId="{9C48E5F5-7B47-46CF-8705-84A5C7C3EA37}" type="sibTrans" cxnId="{F7C897AC-C797-4D14-91F4-4923A8D92BF2}">
      <dgm:prSet/>
      <dgm:spPr/>
      <dgm:t>
        <a:bodyPr/>
        <a:lstStyle/>
        <a:p>
          <a:endParaRPr lang="ru-RU"/>
        </a:p>
      </dgm:t>
    </dgm:pt>
    <dgm:pt modelId="{785928B0-1CFA-4425-9F45-4BA9414CBCCA}">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Субвенции из других бюджетов бюджетной системы РФ;</a:t>
          </a:r>
          <a:endParaRPr lang="ru-RU" dirty="0"/>
        </a:p>
      </dgm:t>
    </dgm:pt>
    <dgm:pt modelId="{5640F302-0D7A-4A48-948B-E214EA400D4D}" type="parTrans" cxnId="{A306DB0D-9FB8-467D-AA82-64D5CE48FD41}">
      <dgm:prSet/>
      <dgm:spPr/>
      <dgm:t>
        <a:bodyPr/>
        <a:lstStyle/>
        <a:p>
          <a:endParaRPr lang="ru-RU"/>
        </a:p>
      </dgm:t>
    </dgm:pt>
    <dgm:pt modelId="{BF5A4AF1-5227-4BB4-8F13-6D946E0AB63C}" type="sibTrans" cxnId="{A306DB0D-9FB8-467D-AA82-64D5CE48FD41}">
      <dgm:prSet/>
      <dgm:spPr/>
      <dgm:t>
        <a:bodyPr/>
        <a:lstStyle/>
        <a:p>
          <a:endParaRPr lang="ru-RU"/>
        </a:p>
      </dgm:t>
    </dgm:pt>
    <dgm:pt modelId="{EB1F61A3-C502-420E-81DD-0BE2C25721CD}">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Безвозмездные </a:t>
          </a:r>
          <a:r>
            <a:rPr lang="ru-RU" b="0" i="0" dirty="0" err="1" smtClean="0"/>
            <a:t>посту-пления</a:t>
          </a:r>
          <a:r>
            <a:rPr lang="ru-RU" b="0" i="0" dirty="0" smtClean="0"/>
            <a:t> от физических и юридических лиц, в том числе добровольные пожертвования.</a:t>
          </a:r>
          <a:endParaRPr lang="ru-RU" dirty="0"/>
        </a:p>
      </dgm:t>
    </dgm:pt>
    <dgm:pt modelId="{8A3C76F9-30EA-4D25-8734-33B8EB2BE9E9}" type="parTrans" cxnId="{41A316CF-CA61-4C8A-BA14-DE8BD402E44B}">
      <dgm:prSet/>
      <dgm:spPr/>
      <dgm:t>
        <a:bodyPr/>
        <a:lstStyle/>
        <a:p>
          <a:endParaRPr lang="ru-RU"/>
        </a:p>
      </dgm:t>
    </dgm:pt>
    <dgm:pt modelId="{62FD6858-B8E6-4265-A5C8-717F4814410A}" type="sibTrans" cxnId="{41A316CF-CA61-4C8A-BA14-DE8BD402E44B}">
      <dgm:prSet/>
      <dgm:spPr/>
      <dgm:t>
        <a:bodyPr/>
        <a:lstStyle/>
        <a:p>
          <a:endParaRPr lang="ru-RU"/>
        </a:p>
      </dgm:t>
    </dgm:pt>
    <dgm:pt modelId="{22E3E22E-AA4A-4733-991F-E805DAA2998D}" type="pres">
      <dgm:prSet presAssocID="{62E1876F-D996-46F7-9E4C-CBCE09AB511B}" presName="Name0" presStyleCnt="0">
        <dgm:presLayoutVars>
          <dgm:dir/>
          <dgm:animLvl val="lvl"/>
          <dgm:resizeHandles val="exact"/>
        </dgm:presLayoutVars>
      </dgm:prSet>
      <dgm:spPr/>
      <dgm:t>
        <a:bodyPr/>
        <a:lstStyle/>
        <a:p>
          <a:endParaRPr lang="ru-RU"/>
        </a:p>
      </dgm:t>
    </dgm:pt>
    <dgm:pt modelId="{4DB07B24-3A6F-41A2-810D-01EE6D7F4028}" type="pres">
      <dgm:prSet presAssocID="{81044417-5276-44A5-AA3A-F519C816AE7D}" presName="composite" presStyleCnt="0"/>
      <dgm:spPr/>
    </dgm:pt>
    <dgm:pt modelId="{A22BD35A-5BA0-427F-94F3-0F389A0129CF}" type="pres">
      <dgm:prSet presAssocID="{81044417-5276-44A5-AA3A-F519C816AE7D}" presName="parTx" presStyleLbl="alignNode1" presStyleIdx="0" presStyleCnt="3">
        <dgm:presLayoutVars>
          <dgm:chMax val="0"/>
          <dgm:chPref val="0"/>
          <dgm:bulletEnabled val="1"/>
        </dgm:presLayoutVars>
      </dgm:prSet>
      <dgm:spPr/>
      <dgm:t>
        <a:bodyPr/>
        <a:lstStyle/>
        <a:p>
          <a:endParaRPr lang="ru-RU"/>
        </a:p>
      </dgm:t>
    </dgm:pt>
    <dgm:pt modelId="{4E09B6C2-0E70-4D2F-AC10-548F42BBB27C}" type="pres">
      <dgm:prSet presAssocID="{81044417-5276-44A5-AA3A-F519C816AE7D}" presName="desTx" presStyleLbl="alignAccFollowNode1" presStyleIdx="0" presStyleCnt="3">
        <dgm:presLayoutVars>
          <dgm:bulletEnabled val="1"/>
        </dgm:presLayoutVars>
      </dgm:prSet>
      <dgm:spPr/>
      <dgm:t>
        <a:bodyPr/>
        <a:lstStyle/>
        <a:p>
          <a:endParaRPr lang="ru-RU"/>
        </a:p>
      </dgm:t>
    </dgm:pt>
    <dgm:pt modelId="{93EE6F84-0A57-465E-87C9-185C47E6D3BA}" type="pres">
      <dgm:prSet presAssocID="{B1AF38D4-30C2-4908-BE21-A0E7480539DE}" presName="space" presStyleCnt="0"/>
      <dgm:spPr/>
    </dgm:pt>
    <dgm:pt modelId="{2902F14D-BD9E-4EF0-A78E-ADBA7C201B95}" type="pres">
      <dgm:prSet presAssocID="{3FF11511-5A9B-4EE6-B1BC-037C568DB588}" presName="composite" presStyleCnt="0"/>
      <dgm:spPr/>
    </dgm:pt>
    <dgm:pt modelId="{08E53BA2-6800-4FAA-A735-B3A1F00D4ACD}" type="pres">
      <dgm:prSet presAssocID="{3FF11511-5A9B-4EE6-B1BC-037C568DB588}" presName="parTx" presStyleLbl="alignNode1" presStyleIdx="1" presStyleCnt="3">
        <dgm:presLayoutVars>
          <dgm:chMax val="0"/>
          <dgm:chPref val="0"/>
          <dgm:bulletEnabled val="1"/>
        </dgm:presLayoutVars>
      </dgm:prSet>
      <dgm:spPr/>
      <dgm:t>
        <a:bodyPr/>
        <a:lstStyle/>
        <a:p>
          <a:endParaRPr lang="ru-RU"/>
        </a:p>
      </dgm:t>
    </dgm:pt>
    <dgm:pt modelId="{654965F7-6E83-40BD-A646-48045032D25E}" type="pres">
      <dgm:prSet presAssocID="{3FF11511-5A9B-4EE6-B1BC-037C568DB588}" presName="desTx" presStyleLbl="alignAccFollowNode1" presStyleIdx="1" presStyleCnt="3">
        <dgm:presLayoutVars>
          <dgm:bulletEnabled val="1"/>
        </dgm:presLayoutVars>
      </dgm:prSet>
      <dgm:spPr/>
      <dgm:t>
        <a:bodyPr/>
        <a:lstStyle/>
        <a:p>
          <a:endParaRPr lang="ru-RU"/>
        </a:p>
      </dgm:t>
    </dgm:pt>
    <dgm:pt modelId="{993C6420-3935-41CC-91FC-0DC31A1AFD52}" type="pres">
      <dgm:prSet presAssocID="{F6BA01E3-D8EB-42A7-946C-CC1A558AB1A9}" presName="space" presStyleCnt="0"/>
      <dgm:spPr/>
    </dgm:pt>
    <dgm:pt modelId="{FC5E0C53-C8F1-40CF-8626-528CF00BF3F3}" type="pres">
      <dgm:prSet presAssocID="{BBE5A72C-5F99-42D3-947C-15E4EBE39B72}" presName="composite" presStyleCnt="0"/>
      <dgm:spPr/>
    </dgm:pt>
    <dgm:pt modelId="{51F73DA3-AE98-4E3F-BB89-2BEBBEAF4FFC}" type="pres">
      <dgm:prSet presAssocID="{BBE5A72C-5F99-42D3-947C-15E4EBE39B72}" presName="parTx" presStyleLbl="alignNode1" presStyleIdx="2" presStyleCnt="3">
        <dgm:presLayoutVars>
          <dgm:chMax val="0"/>
          <dgm:chPref val="0"/>
          <dgm:bulletEnabled val="1"/>
        </dgm:presLayoutVars>
      </dgm:prSet>
      <dgm:spPr/>
      <dgm:t>
        <a:bodyPr/>
        <a:lstStyle/>
        <a:p>
          <a:endParaRPr lang="ru-RU"/>
        </a:p>
      </dgm:t>
    </dgm:pt>
    <dgm:pt modelId="{F96FD05E-0822-42E4-9EAD-E7E71B97A1BF}" type="pres">
      <dgm:prSet presAssocID="{BBE5A72C-5F99-42D3-947C-15E4EBE39B72}" presName="desTx" presStyleLbl="alignAccFollowNode1" presStyleIdx="2" presStyleCnt="3">
        <dgm:presLayoutVars>
          <dgm:bulletEnabled val="1"/>
        </dgm:presLayoutVars>
      </dgm:prSet>
      <dgm:spPr/>
      <dgm:t>
        <a:bodyPr/>
        <a:lstStyle/>
        <a:p>
          <a:endParaRPr lang="ru-RU"/>
        </a:p>
      </dgm:t>
    </dgm:pt>
  </dgm:ptLst>
  <dgm:cxnLst>
    <dgm:cxn modelId="{05B20EB9-D88F-4A4C-9045-A4716C709C42}" type="presOf" srcId="{B7EE0277-67B2-44BF-8D39-36C0EE7EBB34}" destId="{654965F7-6E83-40BD-A646-48045032D25E}" srcOrd="0" destOrd="3" presId="urn:microsoft.com/office/officeart/2005/8/layout/hList1"/>
    <dgm:cxn modelId="{2508534B-3003-42BA-935F-452194502E66}" type="presOf" srcId="{3FF11511-5A9B-4EE6-B1BC-037C568DB588}" destId="{08E53BA2-6800-4FAA-A735-B3A1F00D4ACD}" srcOrd="0" destOrd="0" presId="urn:microsoft.com/office/officeart/2005/8/layout/hList1"/>
    <dgm:cxn modelId="{02C5068C-29DC-42DF-95B8-CCDEFD37AEC8}" type="presOf" srcId="{785928B0-1CFA-4425-9F45-4BA9414CBCCA}" destId="{F96FD05E-0822-42E4-9EAD-E7E71B97A1BF}" srcOrd="0" destOrd="2" presId="urn:microsoft.com/office/officeart/2005/8/layout/hList1"/>
    <dgm:cxn modelId="{30511572-2048-4752-856E-980D5BE3C1FE}" srcId="{81044417-5276-44A5-AA3A-F519C816AE7D}" destId="{073A0A77-173C-4710-90D7-EA465B1AAF23}" srcOrd="0" destOrd="0" parTransId="{378F5D08-D89D-4CB8-8FF2-FA814078ED8E}" sibTransId="{7AD56880-73AC-4F5D-9738-8DD6CAA2FB24}"/>
    <dgm:cxn modelId="{FC557F93-D64C-475B-8511-C0D0CD439875}" srcId="{BBE5A72C-5F99-42D3-947C-15E4EBE39B72}" destId="{2891C1C3-BA32-46EF-BA6C-093E041450E3}" srcOrd="0" destOrd="0" parTransId="{516E753D-56BB-426E-9751-2F343EC229AC}" sibTransId="{E54890EA-C6CF-480C-99AA-B7773B5BD3DF}"/>
    <dgm:cxn modelId="{F7C897AC-C797-4D14-91F4-4923A8D92BF2}" srcId="{BBE5A72C-5F99-42D3-947C-15E4EBE39B72}" destId="{D25F34A9-7544-43FE-ADDB-BE4D6BF9C2B6}" srcOrd="1" destOrd="0" parTransId="{C2DADDA6-D9B1-4367-9FEE-983A3C4EC30F}" sibTransId="{9C48E5F5-7B47-46CF-8705-84A5C7C3EA37}"/>
    <dgm:cxn modelId="{D05928D8-802B-4772-ACC8-7CD997C459B0}" type="presOf" srcId="{D25F34A9-7544-43FE-ADDB-BE4D6BF9C2B6}" destId="{F96FD05E-0822-42E4-9EAD-E7E71B97A1BF}" srcOrd="0" destOrd="1" presId="urn:microsoft.com/office/officeart/2005/8/layout/hList1"/>
    <dgm:cxn modelId="{ABE839C6-6C5D-4A0D-9695-CA403CB70C24}" type="presOf" srcId="{EE3F93FE-29B6-4331-93AE-74017035820D}" destId="{654965F7-6E83-40BD-A646-48045032D25E}" srcOrd="0" destOrd="1" presId="urn:microsoft.com/office/officeart/2005/8/layout/hList1"/>
    <dgm:cxn modelId="{E7B853AB-E0A7-4F0C-9EE7-93A24E7D7688}" srcId="{62E1876F-D996-46F7-9E4C-CBCE09AB511B}" destId="{81044417-5276-44A5-AA3A-F519C816AE7D}" srcOrd="0" destOrd="0" parTransId="{21C33BD8-0043-4ECB-8CED-CB9B38C5225F}" sibTransId="{B1AF38D4-30C2-4908-BE21-A0E7480539DE}"/>
    <dgm:cxn modelId="{41A316CF-CA61-4C8A-BA14-DE8BD402E44B}" srcId="{BBE5A72C-5F99-42D3-947C-15E4EBE39B72}" destId="{EB1F61A3-C502-420E-81DD-0BE2C25721CD}" srcOrd="3" destOrd="0" parTransId="{8A3C76F9-30EA-4D25-8734-33B8EB2BE9E9}" sibTransId="{62FD6858-B8E6-4265-A5C8-717F4814410A}"/>
    <dgm:cxn modelId="{C8CBC6F4-89C3-4BCC-9BC6-AE7EBEBAFEBC}" type="presOf" srcId="{98D7D272-2469-4F7E-8054-BC0EC0B020A1}" destId="{654965F7-6E83-40BD-A646-48045032D25E}" srcOrd="0" destOrd="0" presId="urn:microsoft.com/office/officeart/2005/8/layout/hList1"/>
    <dgm:cxn modelId="{CA6F0595-0B86-4D09-889A-DDD0097657DC}" srcId="{3FF11511-5A9B-4EE6-B1BC-037C568DB588}" destId="{EE3F93FE-29B6-4331-93AE-74017035820D}" srcOrd="1" destOrd="0" parTransId="{45A417AD-4D97-48E6-A504-824F204B48D5}" sibTransId="{B9FBC3F7-4703-4D6F-B523-A48A55D099AF}"/>
    <dgm:cxn modelId="{40AEA8A8-078A-40B7-83AB-E3D6406F1139}" srcId="{3FF11511-5A9B-4EE6-B1BC-037C568DB588}" destId="{45EAB15E-15D8-4645-8405-780E0BB7BA85}" srcOrd="4" destOrd="0" parTransId="{F24ED751-EAA7-4B28-A4AD-0C67760A2754}" sibTransId="{3FF267D1-0A77-451D-A31B-B7112A7CAA2D}"/>
    <dgm:cxn modelId="{2C5938BA-7132-43AC-898C-73A815971835}" srcId="{62E1876F-D996-46F7-9E4C-CBCE09AB511B}" destId="{BBE5A72C-5F99-42D3-947C-15E4EBE39B72}" srcOrd="2" destOrd="0" parTransId="{E86A11C5-1722-44B4-B4DF-B9914D60D509}" sibTransId="{1EB6535D-B192-4D6D-A2EE-1D7C9D825E78}"/>
    <dgm:cxn modelId="{983E3D54-6EAD-42C1-BC8D-605A28D4BD7C}" type="presOf" srcId="{BBE5A72C-5F99-42D3-947C-15E4EBE39B72}" destId="{51F73DA3-AE98-4E3F-BB89-2BEBBEAF4FFC}" srcOrd="0" destOrd="0" presId="urn:microsoft.com/office/officeart/2005/8/layout/hList1"/>
    <dgm:cxn modelId="{621CA04F-8F1A-49EF-8FBE-D717EAD6FEF9}" type="presOf" srcId="{EB1F61A3-C502-420E-81DD-0BE2C25721CD}" destId="{F96FD05E-0822-42E4-9EAD-E7E71B97A1BF}" srcOrd="0" destOrd="3" presId="urn:microsoft.com/office/officeart/2005/8/layout/hList1"/>
    <dgm:cxn modelId="{5A7F7222-B254-4226-8A3A-327457447785}" type="presOf" srcId="{62E1876F-D996-46F7-9E4C-CBCE09AB511B}" destId="{22E3E22E-AA4A-4733-991F-E805DAA2998D}" srcOrd="0" destOrd="0" presId="urn:microsoft.com/office/officeart/2005/8/layout/hList1"/>
    <dgm:cxn modelId="{2D5FA76A-A662-4CAB-A026-DBFFC481C103}" srcId="{3FF11511-5A9B-4EE6-B1BC-037C568DB588}" destId="{573B6BE7-B396-48E2-B095-BF52BAEBA128}" srcOrd="5" destOrd="0" parTransId="{6DFACDD1-5CC3-41BE-B1D9-ADE81F6E68D3}" sibTransId="{3FEC0737-2D8E-43AC-8835-4FB542BAD437}"/>
    <dgm:cxn modelId="{31E920DD-6AAB-46D9-84E4-DE301DDDBF12}" srcId="{3FF11511-5A9B-4EE6-B1BC-037C568DB588}" destId="{E7ECC146-CEDF-4B6E-8ACF-6CA1ACA874C3}" srcOrd="2" destOrd="0" parTransId="{53469C85-EDC3-4ACE-98D6-94C3A6EE9543}" sibTransId="{5B29A2FB-BD59-481B-B156-17374375CC55}"/>
    <dgm:cxn modelId="{6211219E-612F-4CBF-8943-B05AD5D04270}" type="presOf" srcId="{073A0A77-173C-4710-90D7-EA465B1AAF23}" destId="{4E09B6C2-0E70-4D2F-AC10-548F42BBB27C}" srcOrd="0" destOrd="0" presId="urn:microsoft.com/office/officeart/2005/8/layout/hList1"/>
    <dgm:cxn modelId="{908B3285-E300-4AD5-BBCB-74BEC9AC57DA}" srcId="{3FF11511-5A9B-4EE6-B1BC-037C568DB588}" destId="{98D7D272-2469-4F7E-8054-BC0EC0B020A1}" srcOrd="0" destOrd="0" parTransId="{3495127F-69D9-4C58-8EF3-9165D30E8B90}" sibTransId="{D94E9BD5-C2BB-4C0A-89F4-B4D4903520EB}"/>
    <dgm:cxn modelId="{A5E3BFD2-AC41-4A65-8C9D-29A2A3CBF842}" srcId="{62E1876F-D996-46F7-9E4C-CBCE09AB511B}" destId="{3FF11511-5A9B-4EE6-B1BC-037C568DB588}" srcOrd="1" destOrd="0" parTransId="{B5E599A4-A602-4854-BB69-8ED170CB115E}" sibTransId="{F6BA01E3-D8EB-42A7-946C-CC1A558AB1A9}"/>
    <dgm:cxn modelId="{240896E6-CE38-45FB-B8B7-C48F5FBC623C}" srcId="{3FF11511-5A9B-4EE6-B1BC-037C568DB588}" destId="{B7EE0277-67B2-44BF-8D39-36C0EE7EBB34}" srcOrd="3" destOrd="0" parTransId="{EA5230D7-5C80-4124-AA84-AB346DECC14B}" sibTransId="{65A36999-3CE9-4361-A665-0D73A6B9A959}"/>
    <dgm:cxn modelId="{08F2EE3A-F020-410E-9408-1A89EBB55D96}" type="presOf" srcId="{81044417-5276-44A5-AA3A-F519C816AE7D}" destId="{A22BD35A-5BA0-427F-94F3-0F389A0129CF}" srcOrd="0" destOrd="0" presId="urn:microsoft.com/office/officeart/2005/8/layout/hList1"/>
    <dgm:cxn modelId="{E19245D3-5232-4BDC-98EF-E63DA2BF3E02}" type="presOf" srcId="{E7ECC146-CEDF-4B6E-8ACF-6CA1ACA874C3}" destId="{654965F7-6E83-40BD-A646-48045032D25E}" srcOrd="0" destOrd="2" presId="urn:microsoft.com/office/officeart/2005/8/layout/hList1"/>
    <dgm:cxn modelId="{26EF58C0-8BC5-40AD-9F70-EDEFC2535A18}" type="presOf" srcId="{2891C1C3-BA32-46EF-BA6C-093E041450E3}" destId="{F96FD05E-0822-42E4-9EAD-E7E71B97A1BF}" srcOrd="0" destOrd="0" presId="urn:microsoft.com/office/officeart/2005/8/layout/hList1"/>
    <dgm:cxn modelId="{DFB55211-5560-4E61-BF00-FE4A1DA85993}" type="presOf" srcId="{573B6BE7-B396-48E2-B095-BF52BAEBA128}" destId="{654965F7-6E83-40BD-A646-48045032D25E}" srcOrd="0" destOrd="5" presId="urn:microsoft.com/office/officeart/2005/8/layout/hList1"/>
    <dgm:cxn modelId="{2434DCDD-1A09-421E-8633-C1387AD48080}" type="presOf" srcId="{45EAB15E-15D8-4645-8405-780E0BB7BA85}" destId="{654965F7-6E83-40BD-A646-48045032D25E}" srcOrd="0" destOrd="4" presId="urn:microsoft.com/office/officeart/2005/8/layout/hList1"/>
    <dgm:cxn modelId="{A306DB0D-9FB8-467D-AA82-64D5CE48FD41}" srcId="{BBE5A72C-5F99-42D3-947C-15E4EBE39B72}" destId="{785928B0-1CFA-4425-9F45-4BA9414CBCCA}" srcOrd="2" destOrd="0" parTransId="{5640F302-0D7A-4A48-948B-E214EA400D4D}" sibTransId="{BF5A4AF1-5227-4BB4-8F13-6D946E0AB63C}"/>
    <dgm:cxn modelId="{E794CEEA-00ED-4431-A697-A5F430EC8844}" type="presParOf" srcId="{22E3E22E-AA4A-4733-991F-E805DAA2998D}" destId="{4DB07B24-3A6F-41A2-810D-01EE6D7F4028}" srcOrd="0" destOrd="0" presId="urn:microsoft.com/office/officeart/2005/8/layout/hList1"/>
    <dgm:cxn modelId="{77E14CD5-0A18-4BEE-91F3-4C25EC7931A8}" type="presParOf" srcId="{4DB07B24-3A6F-41A2-810D-01EE6D7F4028}" destId="{A22BD35A-5BA0-427F-94F3-0F389A0129CF}" srcOrd="0" destOrd="0" presId="urn:microsoft.com/office/officeart/2005/8/layout/hList1"/>
    <dgm:cxn modelId="{B600220B-5A8D-4602-AE01-8BE54224A3CC}" type="presParOf" srcId="{4DB07B24-3A6F-41A2-810D-01EE6D7F4028}" destId="{4E09B6C2-0E70-4D2F-AC10-548F42BBB27C}" srcOrd="1" destOrd="0" presId="urn:microsoft.com/office/officeart/2005/8/layout/hList1"/>
    <dgm:cxn modelId="{13658408-25AF-4707-ACB7-DCF228693408}" type="presParOf" srcId="{22E3E22E-AA4A-4733-991F-E805DAA2998D}" destId="{93EE6F84-0A57-465E-87C9-185C47E6D3BA}" srcOrd="1" destOrd="0" presId="urn:microsoft.com/office/officeart/2005/8/layout/hList1"/>
    <dgm:cxn modelId="{9611FD97-0C20-49A6-ADE3-92FC8C7138A5}" type="presParOf" srcId="{22E3E22E-AA4A-4733-991F-E805DAA2998D}" destId="{2902F14D-BD9E-4EF0-A78E-ADBA7C201B95}" srcOrd="2" destOrd="0" presId="urn:microsoft.com/office/officeart/2005/8/layout/hList1"/>
    <dgm:cxn modelId="{01DE9EC1-AA96-4568-A577-84A55FF8FE58}" type="presParOf" srcId="{2902F14D-BD9E-4EF0-A78E-ADBA7C201B95}" destId="{08E53BA2-6800-4FAA-A735-B3A1F00D4ACD}" srcOrd="0" destOrd="0" presId="urn:microsoft.com/office/officeart/2005/8/layout/hList1"/>
    <dgm:cxn modelId="{3F678535-29DA-485A-AD54-77DB266BFD8B}" type="presParOf" srcId="{2902F14D-BD9E-4EF0-A78E-ADBA7C201B95}" destId="{654965F7-6E83-40BD-A646-48045032D25E}" srcOrd="1" destOrd="0" presId="urn:microsoft.com/office/officeart/2005/8/layout/hList1"/>
    <dgm:cxn modelId="{F3CF6A1E-8EAD-494D-8677-4D79EA3C141F}" type="presParOf" srcId="{22E3E22E-AA4A-4733-991F-E805DAA2998D}" destId="{993C6420-3935-41CC-91FC-0DC31A1AFD52}" srcOrd="3" destOrd="0" presId="urn:microsoft.com/office/officeart/2005/8/layout/hList1"/>
    <dgm:cxn modelId="{D326AA34-8020-45E3-8752-EC5AC21B386E}" type="presParOf" srcId="{22E3E22E-AA4A-4733-991F-E805DAA2998D}" destId="{FC5E0C53-C8F1-40CF-8626-528CF00BF3F3}" srcOrd="4" destOrd="0" presId="urn:microsoft.com/office/officeart/2005/8/layout/hList1"/>
    <dgm:cxn modelId="{04B2C6FF-C823-430B-8EF3-67D13B0E130A}" type="presParOf" srcId="{FC5E0C53-C8F1-40CF-8626-528CF00BF3F3}" destId="{51F73DA3-AE98-4E3F-BB89-2BEBBEAF4FFC}" srcOrd="0" destOrd="0" presId="urn:microsoft.com/office/officeart/2005/8/layout/hList1"/>
    <dgm:cxn modelId="{62F78942-24AE-4759-B06E-72A77C929563}" type="presParOf" srcId="{FC5E0C53-C8F1-40CF-8626-528CF00BF3F3}" destId="{F96FD05E-0822-42E4-9EAD-E7E71B97A1BF}"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452DE4-7A1E-4872-831C-5C00A093A0A8}" type="doc">
      <dgm:prSet loTypeId="urn:microsoft.com/office/officeart/2005/8/layout/vList6" loCatId="process" qsTypeId="urn:microsoft.com/office/officeart/2005/8/quickstyle/simple1" qsCatId="simple" csTypeId="urn:microsoft.com/office/officeart/2005/8/colors/accent1_2" csCatId="accent1" phldr="1"/>
      <dgm:spPr>
        <a:scene3d>
          <a:camera prst="orthographicFront">
            <a:rot lat="0" lon="0" rev="0"/>
          </a:camera>
          <a:lightRig rig="threePt" dir="t"/>
        </a:scene3d>
      </dgm:spPr>
    </dgm:pt>
    <dgm:pt modelId="{0ACA7D1A-1EAC-4565-BC44-DB9E6B4C529E}">
      <dgm:prSet phldrT="[Текст]" custT="1"/>
      <dgm:spPr/>
      <dgm:t>
        <a:bodyPr/>
        <a:lstStyle/>
        <a:p>
          <a:r>
            <a:rPr lang="ru-RU" sz="1000" dirty="0" smtClean="0">
              <a:solidFill>
                <a:srgbClr val="FFFFFF"/>
              </a:solidFill>
            </a:rPr>
            <a:t>НДФЛ</a:t>
          </a:r>
          <a:endParaRPr lang="ru-RU" sz="1000" dirty="0">
            <a:solidFill>
              <a:srgbClr val="FFFFFF"/>
            </a:solidFill>
          </a:endParaRPr>
        </a:p>
      </dgm:t>
    </dgm:pt>
    <dgm:pt modelId="{2C44A718-5E7A-4B11-9BE5-66487C502E81}" type="parTrans" cxnId="{CA8501D5-6199-4CB8-BFD8-222B66C9AA39}">
      <dgm:prSet/>
      <dgm:spPr/>
      <dgm:t>
        <a:bodyPr/>
        <a:lstStyle/>
        <a:p>
          <a:endParaRPr lang="ru-RU"/>
        </a:p>
      </dgm:t>
    </dgm:pt>
    <dgm:pt modelId="{7AF40AD6-B959-4990-A3D2-AC097BC9E20C}" type="sibTrans" cxnId="{CA8501D5-6199-4CB8-BFD8-222B66C9AA39}">
      <dgm:prSet/>
      <dgm:spPr/>
      <dgm:t>
        <a:bodyPr/>
        <a:lstStyle/>
        <a:p>
          <a:endParaRPr lang="ru-RU"/>
        </a:p>
      </dgm:t>
    </dgm:pt>
    <dgm:pt modelId="{224C143A-1DE3-469A-BB1E-D63AAD176F10}">
      <dgm:prSet phldrT="[Текст]" custT="1"/>
      <dgm:spPr/>
      <dgm:t>
        <a:bodyPr/>
        <a:lstStyle/>
        <a:p>
          <a:r>
            <a:rPr lang="ru-RU" sz="1000" dirty="0" smtClean="0">
              <a:solidFill>
                <a:srgbClr val="FFFFFF"/>
              </a:solidFill>
            </a:rPr>
            <a:t>Налог на имущество физических лиц</a:t>
          </a:r>
          <a:endParaRPr lang="ru-RU" sz="1000" dirty="0">
            <a:solidFill>
              <a:srgbClr val="FFFFFF"/>
            </a:solidFill>
          </a:endParaRPr>
        </a:p>
      </dgm:t>
    </dgm:pt>
    <dgm:pt modelId="{AC64689C-4060-4E84-9C46-BCA09F10A7FA}" type="parTrans" cxnId="{D6F7DDEB-AE3D-49F6-A1EF-37866593F345}">
      <dgm:prSet/>
      <dgm:spPr/>
      <dgm:t>
        <a:bodyPr/>
        <a:lstStyle/>
        <a:p>
          <a:endParaRPr lang="ru-RU"/>
        </a:p>
      </dgm:t>
    </dgm:pt>
    <dgm:pt modelId="{2D30FD8E-EB9B-43E5-AE2F-70BF7A6C00C3}" type="sibTrans" cxnId="{D6F7DDEB-AE3D-49F6-A1EF-37866593F345}">
      <dgm:prSet/>
      <dgm:spPr/>
      <dgm:t>
        <a:bodyPr/>
        <a:lstStyle/>
        <a:p>
          <a:endParaRPr lang="ru-RU"/>
        </a:p>
      </dgm:t>
    </dgm:pt>
    <dgm:pt modelId="{4D852BEB-FB89-4738-BEDB-E646210E7697}">
      <dgm:prSet phldrT="[Текст]" custT="1"/>
      <dgm:spPr/>
      <dgm:t>
        <a:bodyPr/>
        <a:lstStyle/>
        <a:p>
          <a:r>
            <a:rPr lang="ru-RU" sz="1000" dirty="0" smtClean="0">
              <a:solidFill>
                <a:srgbClr val="FFFFFF"/>
              </a:solidFill>
              <a:latin typeface="Arial" pitchFamily="34" charset="0"/>
              <a:cs typeface="Arial" pitchFamily="34" charset="0"/>
            </a:rPr>
            <a:t>Земельный налог</a:t>
          </a:r>
          <a:endParaRPr lang="ru-RU" sz="1000" dirty="0">
            <a:solidFill>
              <a:srgbClr val="FFFFFF"/>
            </a:solidFill>
            <a:latin typeface="Arial" pitchFamily="34" charset="0"/>
            <a:cs typeface="Arial" pitchFamily="34" charset="0"/>
          </a:endParaRPr>
        </a:p>
      </dgm:t>
    </dgm:pt>
    <dgm:pt modelId="{2382A685-0F61-4E40-B016-5BDDB21B2C52}" type="parTrans" cxnId="{F795F6A2-FD37-44D9-8E68-10E6B2DB0D25}">
      <dgm:prSet/>
      <dgm:spPr/>
      <dgm:t>
        <a:bodyPr/>
        <a:lstStyle/>
        <a:p>
          <a:endParaRPr lang="ru-RU"/>
        </a:p>
      </dgm:t>
    </dgm:pt>
    <dgm:pt modelId="{98590467-B7BA-47C3-A5FC-3A5E56F27D2A}" type="sibTrans" cxnId="{F795F6A2-FD37-44D9-8E68-10E6B2DB0D25}">
      <dgm:prSet/>
      <dgm:spPr/>
      <dgm:t>
        <a:bodyPr/>
        <a:lstStyle/>
        <a:p>
          <a:endParaRPr lang="ru-RU"/>
        </a:p>
      </dgm:t>
    </dgm:pt>
    <dgm:pt modelId="{B7E4CFB7-8DBB-4758-98E1-38A1E86A7AA7}" type="pres">
      <dgm:prSet presAssocID="{D2452DE4-7A1E-4872-831C-5C00A093A0A8}" presName="Name0" presStyleCnt="0">
        <dgm:presLayoutVars>
          <dgm:dir/>
          <dgm:animLvl val="lvl"/>
          <dgm:resizeHandles/>
        </dgm:presLayoutVars>
      </dgm:prSet>
      <dgm:spPr/>
    </dgm:pt>
    <dgm:pt modelId="{51EFFA6E-BC0F-41D2-B39F-F7FBFE4BDB7C}" type="pres">
      <dgm:prSet presAssocID="{0ACA7D1A-1EAC-4565-BC44-DB9E6B4C529E}" presName="linNode" presStyleCnt="0"/>
      <dgm:spPr/>
    </dgm:pt>
    <dgm:pt modelId="{E002BCBC-1DDA-4D8C-BE6E-2457055D145D}" type="pres">
      <dgm:prSet presAssocID="{0ACA7D1A-1EAC-4565-BC44-DB9E6B4C529E}" presName="parentShp" presStyleLbl="node1" presStyleIdx="0" presStyleCnt="3" custLinFactNeighborX="9375">
        <dgm:presLayoutVars>
          <dgm:bulletEnabled val="1"/>
        </dgm:presLayoutVars>
      </dgm:prSet>
      <dgm:spPr/>
      <dgm:t>
        <a:bodyPr/>
        <a:lstStyle/>
        <a:p>
          <a:endParaRPr lang="ru-RU"/>
        </a:p>
      </dgm:t>
    </dgm:pt>
    <dgm:pt modelId="{E4E0A2CC-7BA0-4267-909C-ED4965699D12}" type="pres">
      <dgm:prSet presAssocID="{0ACA7D1A-1EAC-4565-BC44-DB9E6B4C529E}" presName="childShp" presStyleLbl="bgAccFollowNode1" presStyleIdx="0" presStyleCnt="3" custAng="0" custScaleX="35417" custScaleY="23077" custLinFactX="-57292" custLinFactNeighborX="-100000">
        <dgm:presLayoutVars>
          <dgm:bulletEnabled val="1"/>
        </dgm:presLayoutVars>
      </dgm:prSet>
      <dgm:spPr/>
    </dgm:pt>
    <dgm:pt modelId="{41CE3D7C-EEA1-483D-BDD6-81B12FBE428D}" type="pres">
      <dgm:prSet presAssocID="{7AF40AD6-B959-4990-A3D2-AC097BC9E20C}" presName="spacing" presStyleCnt="0"/>
      <dgm:spPr/>
    </dgm:pt>
    <dgm:pt modelId="{C264EED5-196F-495D-AF29-873DB889B940}" type="pres">
      <dgm:prSet presAssocID="{224C143A-1DE3-469A-BB1E-D63AAD176F10}" presName="linNode" presStyleCnt="0"/>
      <dgm:spPr/>
    </dgm:pt>
    <dgm:pt modelId="{7C93B4DC-9E7E-4D5B-BF74-4461D5B58AA8}" type="pres">
      <dgm:prSet presAssocID="{224C143A-1DE3-469A-BB1E-D63AAD176F10}" presName="parentShp" presStyleLbl="node1" presStyleIdx="1" presStyleCnt="3" custLinFactNeighborX="9375" custLinFactNeighborY="769">
        <dgm:presLayoutVars>
          <dgm:bulletEnabled val="1"/>
        </dgm:presLayoutVars>
      </dgm:prSet>
      <dgm:spPr/>
      <dgm:t>
        <a:bodyPr/>
        <a:lstStyle/>
        <a:p>
          <a:endParaRPr lang="ru-RU"/>
        </a:p>
      </dgm:t>
    </dgm:pt>
    <dgm:pt modelId="{81549F79-0C58-433A-9FCC-E717587871CE}" type="pres">
      <dgm:prSet presAssocID="{224C143A-1DE3-469A-BB1E-D63AAD176F10}" presName="childShp" presStyleLbl="bgAccFollowNode1" presStyleIdx="1" presStyleCnt="3" custScaleX="35417" custScaleY="26153" custLinFactX="-32291" custLinFactNeighborX="-100000" custLinFactNeighborY="769">
        <dgm:presLayoutVars>
          <dgm:bulletEnabled val="1"/>
        </dgm:presLayoutVars>
      </dgm:prSet>
      <dgm:spPr/>
    </dgm:pt>
    <dgm:pt modelId="{CFE1E341-57F7-45EC-948E-D58CAB8009BB}" type="pres">
      <dgm:prSet presAssocID="{2D30FD8E-EB9B-43E5-AE2F-70BF7A6C00C3}" presName="spacing" presStyleCnt="0"/>
      <dgm:spPr/>
    </dgm:pt>
    <dgm:pt modelId="{DFA30D08-4AC7-4EEC-BED4-ED11C4E8053E}" type="pres">
      <dgm:prSet presAssocID="{4D852BEB-FB89-4738-BEDB-E646210E7697}" presName="linNode" presStyleCnt="0"/>
      <dgm:spPr/>
    </dgm:pt>
    <dgm:pt modelId="{95710C7B-0997-406F-AB11-71FB4C5D4D28}" type="pres">
      <dgm:prSet presAssocID="{4D852BEB-FB89-4738-BEDB-E646210E7697}" presName="parentShp" presStyleLbl="node1" presStyleIdx="2" presStyleCnt="3" custLinFactNeighborX="9375" custLinFactNeighborY="1538">
        <dgm:presLayoutVars>
          <dgm:bulletEnabled val="1"/>
        </dgm:presLayoutVars>
      </dgm:prSet>
      <dgm:spPr/>
      <dgm:t>
        <a:bodyPr/>
        <a:lstStyle/>
        <a:p>
          <a:endParaRPr lang="ru-RU"/>
        </a:p>
      </dgm:t>
    </dgm:pt>
    <dgm:pt modelId="{29BA3808-1494-4171-9DE7-D815749C73AD}" type="pres">
      <dgm:prSet presAssocID="{4D852BEB-FB89-4738-BEDB-E646210E7697}" presName="childShp" presStyleLbl="bgAccFollowNode1" presStyleIdx="2" presStyleCnt="3" custScaleX="35416" custScaleY="26154" custLinFactX="-32292" custLinFactNeighborX="-100000" custLinFactNeighborY="0">
        <dgm:presLayoutVars>
          <dgm:bulletEnabled val="1"/>
        </dgm:presLayoutVars>
      </dgm:prSet>
      <dgm:spPr/>
    </dgm:pt>
  </dgm:ptLst>
  <dgm:cxnLst>
    <dgm:cxn modelId="{3CEE647C-8B52-4773-A09C-4E6DA25B7187}" type="presOf" srcId="{D2452DE4-7A1E-4872-831C-5C00A093A0A8}" destId="{B7E4CFB7-8DBB-4758-98E1-38A1E86A7AA7}" srcOrd="0" destOrd="0" presId="urn:microsoft.com/office/officeart/2005/8/layout/vList6"/>
    <dgm:cxn modelId="{DD9D7A07-B645-4283-A3DC-0182BDD15D81}" type="presOf" srcId="{4D852BEB-FB89-4738-BEDB-E646210E7697}" destId="{95710C7B-0997-406F-AB11-71FB4C5D4D28}" srcOrd="0" destOrd="0" presId="urn:microsoft.com/office/officeart/2005/8/layout/vList6"/>
    <dgm:cxn modelId="{95317232-FB6F-4261-8BB6-EF6689AA4E9A}" type="presOf" srcId="{0ACA7D1A-1EAC-4565-BC44-DB9E6B4C529E}" destId="{E002BCBC-1DDA-4D8C-BE6E-2457055D145D}" srcOrd="0" destOrd="0" presId="urn:microsoft.com/office/officeart/2005/8/layout/vList6"/>
    <dgm:cxn modelId="{F795F6A2-FD37-44D9-8E68-10E6B2DB0D25}" srcId="{D2452DE4-7A1E-4872-831C-5C00A093A0A8}" destId="{4D852BEB-FB89-4738-BEDB-E646210E7697}" srcOrd="2" destOrd="0" parTransId="{2382A685-0F61-4E40-B016-5BDDB21B2C52}" sibTransId="{98590467-B7BA-47C3-A5FC-3A5E56F27D2A}"/>
    <dgm:cxn modelId="{33D78981-E7CC-4348-B57B-EA3AFEE84AAF}" type="presOf" srcId="{224C143A-1DE3-469A-BB1E-D63AAD176F10}" destId="{7C93B4DC-9E7E-4D5B-BF74-4461D5B58AA8}" srcOrd="0" destOrd="0" presId="urn:microsoft.com/office/officeart/2005/8/layout/vList6"/>
    <dgm:cxn modelId="{CA8501D5-6199-4CB8-BFD8-222B66C9AA39}" srcId="{D2452DE4-7A1E-4872-831C-5C00A093A0A8}" destId="{0ACA7D1A-1EAC-4565-BC44-DB9E6B4C529E}" srcOrd="0" destOrd="0" parTransId="{2C44A718-5E7A-4B11-9BE5-66487C502E81}" sibTransId="{7AF40AD6-B959-4990-A3D2-AC097BC9E20C}"/>
    <dgm:cxn modelId="{D6F7DDEB-AE3D-49F6-A1EF-37866593F345}" srcId="{D2452DE4-7A1E-4872-831C-5C00A093A0A8}" destId="{224C143A-1DE3-469A-BB1E-D63AAD176F10}" srcOrd="1" destOrd="0" parTransId="{AC64689C-4060-4E84-9C46-BCA09F10A7FA}" sibTransId="{2D30FD8E-EB9B-43E5-AE2F-70BF7A6C00C3}"/>
    <dgm:cxn modelId="{D33775F2-EFD5-4291-B19D-F7B7C5CF8BD1}" type="presParOf" srcId="{B7E4CFB7-8DBB-4758-98E1-38A1E86A7AA7}" destId="{51EFFA6E-BC0F-41D2-B39F-F7FBFE4BDB7C}" srcOrd="0" destOrd="0" presId="urn:microsoft.com/office/officeart/2005/8/layout/vList6"/>
    <dgm:cxn modelId="{9E5B523D-52D2-4FD8-9751-5DF32C9DFE02}" type="presParOf" srcId="{51EFFA6E-BC0F-41D2-B39F-F7FBFE4BDB7C}" destId="{E002BCBC-1DDA-4D8C-BE6E-2457055D145D}" srcOrd="0" destOrd="0" presId="urn:microsoft.com/office/officeart/2005/8/layout/vList6"/>
    <dgm:cxn modelId="{94A655AC-AFA1-4930-A680-E85E0FDB541D}" type="presParOf" srcId="{51EFFA6E-BC0F-41D2-B39F-F7FBFE4BDB7C}" destId="{E4E0A2CC-7BA0-4267-909C-ED4965699D12}" srcOrd="1" destOrd="0" presId="urn:microsoft.com/office/officeart/2005/8/layout/vList6"/>
    <dgm:cxn modelId="{9C09AF0E-E0C0-4CF4-A3D5-04A693838B42}" type="presParOf" srcId="{B7E4CFB7-8DBB-4758-98E1-38A1E86A7AA7}" destId="{41CE3D7C-EEA1-483D-BDD6-81B12FBE428D}" srcOrd="1" destOrd="0" presId="urn:microsoft.com/office/officeart/2005/8/layout/vList6"/>
    <dgm:cxn modelId="{AED1E909-41AF-415C-9452-C01FD7A2D8E0}" type="presParOf" srcId="{B7E4CFB7-8DBB-4758-98E1-38A1E86A7AA7}" destId="{C264EED5-196F-495D-AF29-873DB889B940}" srcOrd="2" destOrd="0" presId="urn:microsoft.com/office/officeart/2005/8/layout/vList6"/>
    <dgm:cxn modelId="{1DAE0784-0E90-4DA0-AF25-B1032661E902}" type="presParOf" srcId="{C264EED5-196F-495D-AF29-873DB889B940}" destId="{7C93B4DC-9E7E-4D5B-BF74-4461D5B58AA8}" srcOrd="0" destOrd="0" presId="urn:microsoft.com/office/officeart/2005/8/layout/vList6"/>
    <dgm:cxn modelId="{6208B6AA-3600-40B4-8409-02F7E49738AD}" type="presParOf" srcId="{C264EED5-196F-495D-AF29-873DB889B940}" destId="{81549F79-0C58-433A-9FCC-E717587871CE}" srcOrd="1" destOrd="0" presId="urn:microsoft.com/office/officeart/2005/8/layout/vList6"/>
    <dgm:cxn modelId="{9FDBCA4B-C9A2-4DD5-BA32-9D8EC244974F}" type="presParOf" srcId="{B7E4CFB7-8DBB-4758-98E1-38A1E86A7AA7}" destId="{CFE1E341-57F7-45EC-948E-D58CAB8009BB}" srcOrd="3" destOrd="0" presId="urn:microsoft.com/office/officeart/2005/8/layout/vList6"/>
    <dgm:cxn modelId="{4BA4BB3C-223D-41B3-842A-B7A7A82FD180}" type="presParOf" srcId="{B7E4CFB7-8DBB-4758-98E1-38A1E86A7AA7}" destId="{DFA30D08-4AC7-4EEC-BED4-ED11C4E8053E}" srcOrd="4" destOrd="0" presId="urn:microsoft.com/office/officeart/2005/8/layout/vList6"/>
    <dgm:cxn modelId="{E60458AA-28C7-4914-ADED-9E4BE8191ABC}" type="presParOf" srcId="{DFA30D08-4AC7-4EEC-BED4-ED11C4E8053E}" destId="{95710C7B-0997-406F-AB11-71FB4C5D4D28}" srcOrd="0" destOrd="0" presId="urn:microsoft.com/office/officeart/2005/8/layout/vList6"/>
    <dgm:cxn modelId="{B78E6D5F-ADC4-41E0-8180-2E66D636746A}" type="presParOf" srcId="{DFA30D08-4AC7-4EEC-BED4-ED11C4E8053E}" destId="{29BA3808-1494-4171-9DE7-D815749C73AD}"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57CB6F-D7F3-40A3-B73A-91DDDF658B0C}"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719983A7-F8E8-4A24-938D-9B2C11F6AB68}">
      <dgm:prSet/>
      <dgm:spPr>
        <a:blipFill rotWithShape="0">
          <a:blip xmlns:r="http://schemas.openxmlformats.org/officeDocument/2006/relationships" r:embed="rId1"/>
          <a:stretch>
            <a:fillRect/>
          </a:stretch>
        </a:blipFill>
      </dgm:spPr>
      <dgm:t>
        <a:bodyPr/>
        <a:lstStyle/>
        <a:p>
          <a:endParaRPr lang="ru-RU"/>
        </a:p>
      </dgm:t>
    </dgm:pt>
    <dgm:pt modelId="{729C6CB4-2680-485B-BE6E-18F1900E4001}" type="parTrans" cxnId="{5A1AC753-D01F-401A-8F53-6FDFC1707E73}">
      <dgm:prSet/>
      <dgm:spPr/>
      <dgm:t>
        <a:bodyPr/>
        <a:lstStyle/>
        <a:p>
          <a:endParaRPr lang="ru-RU"/>
        </a:p>
      </dgm:t>
    </dgm:pt>
    <dgm:pt modelId="{55F91549-CDD7-42AB-AC45-6529B53E2866}" type="sibTrans" cxnId="{5A1AC753-D01F-401A-8F53-6FDFC1707E73}">
      <dgm:prSet/>
      <dgm:spPr/>
      <dgm:t>
        <a:bodyPr/>
        <a:lstStyle/>
        <a:p>
          <a:endParaRPr lang="ru-RU"/>
        </a:p>
      </dgm:t>
    </dgm:pt>
    <dgm:pt modelId="{C60A9D89-09B3-4813-B88F-E2E4033A6E5D}">
      <dgm:prSet/>
      <dgm:spPr>
        <a:blipFill rotWithShape="0">
          <a:blip xmlns:r="http://schemas.openxmlformats.org/officeDocument/2006/relationships" r:embed="rId2"/>
          <a:stretch>
            <a:fillRect/>
          </a:stretch>
        </a:blipFill>
      </dgm:spPr>
      <dgm:t>
        <a:bodyPr/>
        <a:lstStyle/>
        <a:p>
          <a:endParaRPr lang="ru-RU"/>
        </a:p>
      </dgm:t>
    </dgm:pt>
    <dgm:pt modelId="{87ABE62A-AE38-4CDC-BB5A-A06740560F0A}" type="parTrans" cxnId="{71028199-D790-4053-9A1C-48FA668B32E6}">
      <dgm:prSet/>
      <dgm:spPr/>
      <dgm:t>
        <a:bodyPr/>
        <a:lstStyle/>
        <a:p>
          <a:endParaRPr lang="ru-RU"/>
        </a:p>
      </dgm:t>
    </dgm:pt>
    <dgm:pt modelId="{8099B5EB-2551-4133-8D04-36300D3185D6}" type="sibTrans" cxnId="{71028199-D790-4053-9A1C-48FA668B32E6}">
      <dgm:prSet/>
      <dgm:spPr/>
      <dgm:t>
        <a:bodyPr/>
        <a:lstStyle/>
        <a:p>
          <a:endParaRPr lang="ru-RU"/>
        </a:p>
      </dgm:t>
    </dgm:pt>
    <dgm:pt modelId="{FAD0635A-CB9E-407A-B92B-3940A4F9BB01}">
      <dgm:prSet/>
      <dgm:spPr>
        <a:blipFill rotWithShape="0">
          <a:blip xmlns:r="http://schemas.openxmlformats.org/officeDocument/2006/relationships" r:embed="rId3"/>
          <a:stretch>
            <a:fillRect/>
          </a:stretch>
        </a:blipFill>
      </dgm:spPr>
      <dgm:t>
        <a:bodyPr/>
        <a:lstStyle/>
        <a:p>
          <a:endParaRPr lang="ru-RU"/>
        </a:p>
      </dgm:t>
    </dgm:pt>
    <dgm:pt modelId="{89E2C207-94C9-46FF-84EE-63D7B4CCE369}" type="parTrans" cxnId="{D6705619-DD62-40D4-8751-1D0EDB6B16FE}">
      <dgm:prSet/>
      <dgm:spPr/>
      <dgm:t>
        <a:bodyPr/>
        <a:lstStyle/>
        <a:p>
          <a:endParaRPr lang="ru-RU"/>
        </a:p>
      </dgm:t>
    </dgm:pt>
    <dgm:pt modelId="{E50E92BB-0973-43B6-9193-4F1D5772A1DA}" type="sibTrans" cxnId="{D6705619-DD62-40D4-8751-1D0EDB6B16FE}">
      <dgm:prSet/>
      <dgm:spPr/>
      <dgm:t>
        <a:bodyPr/>
        <a:lstStyle/>
        <a:p>
          <a:endParaRPr lang="ru-RU"/>
        </a:p>
      </dgm:t>
    </dgm:pt>
    <dgm:pt modelId="{8B64DFC2-414D-450C-A08F-7F9EF536A051}">
      <dgm:prSet/>
      <dgm:spPr/>
      <dgm:t>
        <a:bodyPr anchor="ctr"/>
        <a:lstStyle/>
        <a:p>
          <a:r>
            <a:rPr lang="ru-RU" dirty="0" smtClean="0"/>
            <a:t>Культура</a:t>
          </a:r>
          <a:endParaRPr lang="ru-RU" dirty="0"/>
        </a:p>
      </dgm:t>
    </dgm:pt>
    <dgm:pt modelId="{98F87491-A497-48B2-9054-B9C1B810C56A}" type="parTrans" cxnId="{42F0E754-7249-4606-8E70-0E3E281FA338}">
      <dgm:prSet/>
      <dgm:spPr/>
      <dgm:t>
        <a:bodyPr/>
        <a:lstStyle/>
        <a:p>
          <a:endParaRPr lang="ru-RU"/>
        </a:p>
      </dgm:t>
    </dgm:pt>
    <dgm:pt modelId="{2122CE91-184C-446C-A16D-AB59B4B2A0D0}" type="sibTrans" cxnId="{42F0E754-7249-4606-8E70-0E3E281FA338}">
      <dgm:prSet/>
      <dgm:spPr/>
      <dgm:t>
        <a:bodyPr/>
        <a:lstStyle/>
        <a:p>
          <a:endParaRPr lang="ru-RU"/>
        </a:p>
      </dgm:t>
    </dgm:pt>
    <dgm:pt modelId="{4E3700FE-A995-44E2-8576-5BBC0AC5C3AD}">
      <dgm:prSet/>
      <dgm:spPr/>
      <dgm:t>
        <a:bodyPr anchor="ctr"/>
        <a:lstStyle/>
        <a:p>
          <a:r>
            <a:rPr lang="ru-RU" dirty="0" smtClean="0"/>
            <a:t>Комфорт и городская среда</a:t>
          </a:r>
          <a:endParaRPr lang="ru-RU" dirty="0"/>
        </a:p>
      </dgm:t>
    </dgm:pt>
    <dgm:pt modelId="{DECF1F65-0188-4D1A-B20B-61DD98962E10}" type="parTrans" cxnId="{70EF32D2-B5CB-48A8-808E-130532F8D8AD}">
      <dgm:prSet/>
      <dgm:spPr/>
      <dgm:t>
        <a:bodyPr/>
        <a:lstStyle/>
        <a:p>
          <a:endParaRPr lang="ru-RU"/>
        </a:p>
      </dgm:t>
    </dgm:pt>
    <dgm:pt modelId="{C342D382-43CF-4403-983F-47AC7E5069FC}" type="sibTrans" cxnId="{70EF32D2-B5CB-48A8-808E-130532F8D8AD}">
      <dgm:prSet/>
      <dgm:spPr/>
      <dgm:t>
        <a:bodyPr/>
        <a:lstStyle/>
        <a:p>
          <a:endParaRPr lang="ru-RU"/>
        </a:p>
      </dgm:t>
    </dgm:pt>
    <dgm:pt modelId="{6A1E965A-636E-43AE-AAC9-4C8CF1F93179}">
      <dgm:prSet/>
      <dgm:spPr/>
      <dgm:t>
        <a:bodyPr anchor="ctr"/>
        <a:lstStyle/>
        <a:p>
          <a:r>
            <a:rPr lang="ru-RU" dirty="0" smtClean="0"/>
            <a:t>Социальные льготы и выплаты</a:t>
          </a:r>
          <a:endParaRPr lang="ru-RU" dirty="0"/>
        </a:p>
      </dgm:t>
    </dgm:pt>
    <dgm:pt modelId="{38ECA56D-DE84-488D-BB3E-0E949A680F6A}" type="parTrans" cxnId="{85D1DDF9-95AB-4AC2-A87D-C628ED0853CF}">
      <dgm:prSet/>
      <dgm:spPr/>
      <dgm:t>
        <a:bodyPr/>
        <a:lstStyle/>
        <a:p>
          <a:endParaRPr lang="ru-RU"/>
        </a:p>
      </dgm:t>
    </dgm:pt>
    <dgm:pt modelId="{B2D58391-EF91-4682-899F-F4C0D2E7BB0E}" type="sibTrans" cxnId="{85D1DDF9-95AB-4AC2-A87D-C628ED0853CF}">
      <dgm:prSet/>
      <dgm:spPr/>
      <dgm:t>
        <a:bodyPr/>
        <a:lstStyle/>
        <a:p>
          <a:endParaRPr lang="ru-RU"/>
        </a:p>
      </dgm:t>
    </dgm:pt>
    <dgm:pt modelId="{39FBB969-EE7F-45DA-BF83-5B0663276FD4}">
      <dgm:prSet/>
      <dgm:spPr>
        <a:blipFill rotWithShape="0">
          <a:blip xmlns:r="http://schemas.openxmlformats.org/officeDocument/2006/relationships" r:embed="rId4"/>
          <a:stretch>
            <a:fillRect/>
          </a:stretch>
        </a:blipFill>
      </dgm:spPr>
      <dgm:t>
        <a:bodyPr/>
        <a:lstStyle/>
        <a:p>
          <a:endParaRPr lang="ru-RU"/>
        </a:p>
      </dgm:t>
    </dgm:pt>
    <dgm:pt modelId="{9A0F4D82-D0E8-42C6-9EA0-D57DD300FDE3}" type="parTrans" cxnId="{FB02137B-27C5-4371-88DF-33491FBBB034}">
      <dgm:prSet/>
      <dgm:spPr/>
      <dgm:t>
        <a:bodyPr/>
        <a:lstStyle/>
        <a:p>
          <a:endParaRPr lang="ru-RU"/>
        </a:p>
      </dgm:t>
    </dgm:pt>
    <dgm:pt modelId="{DB4EF3B2-8FDC-4034-973C-0DCEF8708A26}" type="sibTrans" cxnId="{FB02137B-27C5-4371-88DF-33491FBBB034}">
      <dgm:prSet/>
      <dgm:spPr/>
      <dgm:t>
        <a:bodyPr/>
        <a:lstStyle/>
        <a:p>
          <a:endParaRPr lang="ru-RU"/>
        </a:p>
      </dgm:t>
    </dgm:pt>
    <dgm:pt modelId="{FFA71765-8AB6-4203-A40F-24630C7258EB}">
      <dgm:prSet/>
      <dgm:spPr>
        <a:blipFill rotWithShape="0">
          <a:blip xmlns:r="http://schemas.openxmlformats.org/officeDocument/2006/relationships" r:embed="rId5"/>
          <a:stretch>
            <a:fillRect/>
          </a:stretch>
        </a:blipFill>
      </dgm:spPr>
      <dgm:t>
        <a:bodyPr/>
        <a:lstStyle/>
        <a:p>
          <a:endParaRPr lang="ru-RU"/>
        </a:p>
      </dgm:t>
    </dgm:pt>
    <dgm:pt modelId="{5FB5E02D-F705-457B-8AF3-02A1D9CC396B}" type="parTrans" cxnId="{F8F0D5A9-1C54-4BD8-884A-FA7AD2BE5657}">
      <dgm:prSet/>
      <dgm:spPr/>
      <dgm:t>
        <a:bodyPr/>
        <a:lstStyle/>
        <a:p>
          <a:endParaRPr lang="ru-RU"/>
        </a:p>
      </dgm:t>
    </dgm:pt>
    <dgm:pt modelId="{5369FB56-CD86-474B-941E-1FF86FD7EDE3}" type="sibTrans" cxnId="{F8F0D5A9-1C54-4BD8-884A-FA7AD2BE5657}">
      <dgm:prSet/>
      <dgm:spPr/>
      <dgm:t>
        <a:bodyPr/>
        <a:lstStyle/>
        <a:p>
          <a:endParaRPr lang="ru-RU"/>
        </a:p>
      </dgm:t>
    </dgm:pt>
    <dgm:pt modelId="{2792C1CD-9746-4849-8446-65641C86ED15}">
      <dgm:prSet/>
      <dgm:spPr/>
      <dgm:t>
        <a:bodyPr anchor="ctr"/>
        <a:lstStyle/>
        <a:p>
          <a:r>
            <a:rPr lang="ru-RU" dirty="0" smtClean="0"/>
            <a:t>Образование</a:t>
          </a:r>
          <a:endParaRPr lang="ru-RU" dirty="0"/>
        </a:p>
      </dgm:t>
    </dgm:pt>
    <dgm:pt modelId="{82244919-C22D-40ED-A2D8-DF7DF343786A}" type="parTrans" cxnId="{BA312B99-4437-4D8E-8D6A-372D0ED560A3}">
      <dgm:prSet/>
      <dgm:spPr/>
      <dgm:t>
        <a:bodyPr/>
        <a:lstStyle/>
        <a:p>
          <a:endParaRPr lang="ru-RU"/>
        </a:p>
      </dgm:t>
    </dgm:pt>
    <dgm:pt modelId="{BB84A24A-401B-475C-996B-045CB8AB8F62}" type="sibTrans" cxnId="{BA312B99-4437-4D8E-8D6A-372D0ED560A3}">
      <dgm:prSet/>
      <dgm:spPr/>
      <dgm:t>
        <a:bodyPr/>
        <a:lstStyle/>
        <a:p>
          <a:endParaRPr lang="ru-RU"/>
        </a:p>
      </dgm:t>
    </dgm:pt>
    <dgm:pt modelId="{FB105E3E-0379-4B46-BE89-20706662AD0C}">
      <dgm:prSet/>
      <dgm:spPr/>
      <dgm:t>
        <a:bodyPr anchor="ctr"/>
        <a:lstStyle/>
        <a:p>
          <a:r>
            <a:rPr lang="ru-RU" dirty="0" smtClean="0"/>
            <a:t>Физическая культура и спорт</a:t>
          </a:r>
          <a:endParaRPr lang="ru-RU" dirty="0"/>
        </a:p>
      </dgm:t>
    </dgm:pt>
    <dgm:pt modelId="{61DF087B-0E26-4211-9FE5-98D1DB6E11CD}" type="parTrans" cxnId="{1A678925-E270-4F7D-B10F-2490FB67DA88}">
      <dgm:prSet/>
      <dgm:spPr/>
      <dgm:t>
        <a:bodyPr/>
        <a:lstStyle/>
        <a:p>
          <a:endParaRPr lang="ru-RU"/>
        </a:p>
      </dgm:t>
    </dgm:pt>
    <dgm:pt modelId="{966E5B90-DE90-4C51-94B2-EFA481EF622D}" type="sibTrans" cxnId="{1A678925-E270-4F7D-B10F-2490FB67DA88}">
      <dgm:prSet/>
      <dgm:spPr/>
      <dgm:t>
        <a:bodyPr/>
        <a:lstStyle/>
        <a:p>
          <a:endParaRPr lang="ru-RU"/>
        </a:p>
      </dgm:t>
    </dgm:pt>
    <dgm:pt modelId="{BB4CB152-55C7-44A9-941D-CAE50746E6A8}" type="pres">
      <dgm:prSet presAssocID="{1457CB6F-D7F3-40A3-B73A-91DDDF658B0C}" presName="Name0" presStyleCnt="0">
        <dgm:presLayoutVars>
          <dgm:dir/>
          <dgm:animLvl val="lvl"/>
          <dgm:resizeHandles/>
        </dgm:presLayoutVars>
      </dgm:prSet>
      <dgm:spPr/>
      <dgm:t>
        <a:bodyPr/>
        <a:lstStyle/>
        <a:p>
          <a:endParaRPr lang="ru-RU"/>
        </a:p>
      </dgm:t>
    </dgm:pt>
    <dgm:pt modelId="{FD064049-E04F-4F11-9481-11661B3F93B5}" type="pres">
      <dgm:prSet presAssocID="{FFA71765-8AB6-4203-A40F-24630C7258EB}" presName="linNode" presStyleCnt="0"/>
      <dgm:spPr/>
    </dgm:pt>
    <dgm:pt modelId="{5D83D3C6-6B62-4A5B-A752-750B2EAB268C}" type="pres">
      <dgm:prSet presAssocID="{FFA71765-8AB6-4203-A40F-24630C7258EB}" presName="parentShp" presStyleLbl="node1" presStyleIdx="0" presStyleCnt="5">
        <dgm:presLayoutVars>
          <dgm:bulletEnabled val="1"/>
        </dgm:presLayoutVars>
      </dgm:prSet>
      <dgm:spPr/>
      <dgm:t>
        <a:bodyPr/>
        <a:lstStyle/>
        <a:p>
          <a:endParaRPr lang="ru-RU"/>
        </a:p>
      </dgm:t>
    </dgm:pt>
    <dgm:pt modelId="{C594CF6C-DCFC-4D0E-90C9-899C4E3C7604}" type="pres">
      <dgm:prSet presAssocID="{FFA71765-8AB6-4203-A40F-24630C7258EB}" presName="childShp" presStyleLbl="bgAccFollowNode1" presStyleIdx="0" presStyleCnt="5">
        <dgm:presLayoutVars>
          <dgm:bulletEnabled val="1"/>
        </dgm:presLayoutVars>
      </dgm:prSet>
      <dgm:spPr/>
      <dgm:t>
        <a:bodyPr/>
        <a:lstStyle/>
        <a:p>
          <a:endParaRPr lang="ru-RU"/>
        </a:p>
      </dgm:t>
    </dgm:pt>
    <dgm:pt modelId="{716D3C63-4694-4B90-9464-977BC9A2DCEF}" type="pres">
      <dgm:prSet presAssocID="{5369FB56-CD86-474B-941E-1FF86FD7EDE3}" presName="spacing" presStyleCnt="0"/>
      <dgm:spPr/>
    </dgm:pt>
    <dgm:pt modelId="{3093D536-2D45-482A-BB48-FE3FF48A587E}" type="pres">
      <dgm:prSet presAssocID="{39FBB969-EE7F-45DA-BF83-5B0663276FD4}" presName="linNode" presStyleCnt="0"/>
      <dgm:spPr/>
    </dgm:pt>
    <dgm:pt modelId="{FC990F77-8EA7-4118-B44B-8EFD5E8AA632}" type="pres">
      <dgm:prSet presAssocID="{39FBB969-EE7F-45DA-BF83-5B0663276FD4}" presName="parentShp" presStyleLbl="node1" presStyleIdx="1" presStyleCnt="5">
        <dgm:presLayoutVars>
          <dgm:bulletEnabled val="1"/>
        </dgm:presLayoutVars>
      </dgm:prSet>
      <dgm:spPr/>
      <dgm:t>
        <a:bodyPr/>
        <a:lstStyle/>
        <a:p>
          <a:endParaRPr lang="ru-RU"/>
        </a:p>
      </dgm:t>
    </dgm:pt>
    <dgm:pt modelId="{A4C73971-7519-4C89-8173-6501F0D2E1D8}" type="pres">
      <dgm:prSet presAssocID="{39FBB969-EE7F-45DA-BF83-5B0663276FD4}" presName="childShp" presStyleLbl="bgAccFollowNode1" presStyleIdx="1" presStyleCnt="5">
        <dgm:presLayoutVars>
          <dgm:bulletEnabled val="1"/>
        </dgm:presLayoutVars>
      </dgm:prSet>
      <dgm:spPr/>
      <dgm:t>
        <a:bodyPr/>
        <a:lstStyle/>
        <a:p>
          <a:endParaRPr lang="ru-RU"/>
        </a:p>
      </dgm:t>
    </dgm:pt>
    <dgm:pt modelId="{B4D4CDCE-89D7-458C-8632-2143E1BE2877}" type="pres">
      <dgm:prSet presAssocID="{DB4EF3B2-8FDC-4034-973C-0DCEF8708A26}" presName="spacing" presStyleCnt="0"/>
      <dgm:spPr/>
    </dgm:pt>
    <dgm:pt modelId="{302EB15E-8A33-4B61-A6D2-594BB7586CB7}" type="pres">
      <dgm:prSet presAssocID="{719983A7-F8E8-4A24-938D-9B2C11F6AB68}" presName="linNode" presStyleCnt="0"/>
      <dgm:spPr/>
    </dgm:pt>
    <dgm:pt modelId="{EB2C69C4-F075-4E9F-B0D1-3129209DFD76}" type="pres">
      <dgm:prSet presAssocID="{719983A7-F8E8-4A24-938D-9B2C11F6AB68}" presName="parentShp" presStyleLbl="node1" presStyleIdx="2" presStyleCnt="5">
        <dgm:presLayoutVars>
          <dgm:bulletEnabled val="1"/>
        </dgm:presLayoutVars>
      </dgm:prSet>
      <dgm:spPr/>
      <dgm:t>
        <a:bodyPr/>
        <a:lstStyle/>
        <a:p>
          <a:endParaRPr lang="ru-RU"/>
        </a:p>
      </dgm:t>
    </dgm:pt>
    <dgm:pt modelId="{7BA05780-F6D5-4168-B222-0D7C4146DFC2}" type="pres">
      <dgm:prSet presAssocID="{719983A7-F8E8-4A24-938D-9B2C11F6AB68}" presName="childShp" presStyleLbl="bgAccFollowNode1" presStyleIdx="2" presStyleCnt="5">
        <dgm:presLayoutVars>
          <dgm:bulletEnabled val="1"/>
        </dgm:presLayoutVars>
      </dgm:prSet>
      <dgm:spPr/>
      <dgm:t>
        <a:bodyPr/>
        <a:lstStyle/>
        <a:p>
          <a:endParaRPr lang="ru-RU"/>
        </a:p>
      </dgm:t>
    </dgm:pt>
    <dgm:pt modelId="{7B7EBC50-DB6E-493F-BA71-9335CFA03D34}" type="pres">
      <dgm:prSet presAssocID="{55F91549-CDD7-42AB-AC45-6529B53E2866}" presName="spacing" presStyleCnt="0"/>
      <dgm:spPr/>
    </dgm:pt>
    <dgm:pt modelId="{E20460CC-57AF-4557-965B-6D716D14C64D}" type="pres">
      <dgm:prSet presAssocID="{C60A9D89-09B3-4813-B88F-E2E4033A6E5D}" presName="linNode" presStyleCnt="0"/>
      <dgm:spPr/>
    </dgm:pt>
    <dgm:pt modelId="{CA4219EB-4A56-4767-8CE1-0CA0F536F887}" type="pres">
      <dgm:prSet presAssocID="{C60A9D89-09B3-4813-B88F-E2E4033A6E5D}" presName="parentShp" presStyleLbl="node1" presStyleIdx="3" presStyleCnt="5">
        <dgm:presLayoutVars>
          <dgm:bulletEnabled val="1"/>
        </dgm:presLayoutVars>
      </dgm:prSet>
      <dgm:spPr/>
      <dgm:t>
        <a:bodyPr/>
        <a:lstStyle/>
        <a:p>
          <a:endParaRPr lang="ru-RU"/>
        </a:p>
      </dgm:t>
    </dgm:pt>
    <dgm:pt modelId="{DA6C67B6-B4A2-4818-9941-62D7A3F2EF09}" type="pres">
      <dgm:prSet presAssocID="{C60A9D89-09B3-4813-B88F-E2E4033A6E5D}" presName="childShp" presStyleLbl="bgAccFollowNode1" presStyleIdx="3" presStyleCnt="5">
        <dgm:presLayoutVars>
          <dgm:bulletEnabled val="1"/>
        </dgm:presLayoutVars>
      </dgm:prSet>
      <dgm:spPr/>
      <dgm:t>
        <a:bodyPr/>
        <a:lstStyle/>
        <a:p>
          <a:endParaRPr lang="ru-RU"/>
        </a:p>
      </dgm:t>
    </dgm:pt>
    <dgm:pt modelId="{08B7EBF0-A8BF-44F9-8A7D-D9C38C563B0A}" type="pres">
      <dgm:prSet presAssocID="{8099B5EB-2551-4133-8D04-36300D3185D6}" presName="spacing" presStyleCnt="0"/>
      <dgm:spPr/>
    </dgm:pt>
    <dgm:pt modelId="{E7192EF7-963B-41B6-87CE-5B9E33B7CA35}" type="pres">
      <dgm:prSet presAssocID="{FAD0635A-CB9E-407A-B92B-3940A4F9BB01}" presName="linNode" presStyleCnt="0"/>
      <dgm:spPr/>
    </dgm:pt>
    <dgm:pt modelId="{02E5F2EF-617F-40C9-85A2-6D77E6CA249A}" type="pres">
      <dgm:prSet presAssocID="{FAD0635A-CB9E-407A-B92B-3940A4F9BB01}" presName="parentShp" presStyleLbl="node1" presStyleIdx="4" presStyleCnt="5">
        <dgm:presLayoutVars>
          <dgm:bulletEnabled val="1"/>
        </dgm:presLayoutVars>
      </dgm:prSet>
      <dgm:spPr/>
      <dgm:t>
        <a:bodyPr/>
        <a:lstStyle/>
        <a:p>
          <a:endParaRPr lang="ru-RU"/>
        </a:p>
      </dgm:t>
    </dgm:pt>
    <dgm:pt modelId="{915F90E8-0D06-45C4-8611-8CA15620656A}" type="pres">
      <dgm:prSet presAssocID="{FAD0635A-CB9E-407A-B92B-3940A4F9BB01}" presName="childShp" presStyleLbl="bgAccFollowNode1" presStyleIdx="4" presStyleCnt="5">
        <dgm:presLayoutVars>
          <dgm:bulletEnabled val="1"/>
        </dgm:presLayoutVars>
      </dgm:prSet>
      <dgm:spPr/>
      <dgm:t>
        <a:bodyPr/>
        <a:lstStyle/>
        <a:p>
          <a:endParaRPr lang="ru-RU"/>
        </a:p>
      </dgm:t>
    </dgm:pt>
  </dgm:ptLst>
  <dgm:cxnLst>
    <dgm:cxn modelId="{39CF8A5B-656F-49EA-806F-80D8101E27AD}" type="presOf" srcId="{719983A7-F8E8-4A24-938D-9B2C11F6AB68}" destId="{EB2C69C4-F075-4E9F-B0D1-3129209DFD76}" srcOrd="0" destOrd="0" presId="urn:microsoft.com/office/officeart/2005/8/layout/vList6"/>
    <dgm:cxn modelId="{065D65AF-6570-413D-83A9-8F7D98FA6003}" type="presOf" srcId="{4E3700FE-A995-44E2-8576-5BBC0AC5C3AD}" destId="{DA6C67B6-B4A2-4818-9941-62D7A3F2EF09}" srcOrd="0" destOrd="0" presId="urn:microsoft.com/office/officeart/2005/8/layout/vList6"/>
    <dgm:cxn modelId="{5A1AC753-D01F-401A-8F53-6FDFC1707E73}" srcId="{1457CB6F-D7F3-40A3-B73A-91DDDF658B0C}" destId="{719983A7-F8E8-4A24-938D-9B2C11F6AB68}" srcOrd="2" destOrd="0" parTransId="{729C6CB4-2680-485B-BE6E-18F1900E4001}" sibTransId="{55F91549-CDD7-42AB-AC45-6529B53E2866}"/>
    <dgm:cxn modelId="{71028199-D790-4053-9A1C-48FA668B32E6}" srcId="{1457CB6F-D7F3-40A3-B73A-91DDDF658B0C}" destId="{C60A9D89-09B3-4813-B88F-E2E4033A6E5D}" srcOrd="3" destOrd="0" parTransId="{87ABE62A-AE38-4CDC-BB5A-A06740560F0A}" sibTransId="{8099B5EB-2551-4133-8D04-36300D3185D6}"/>
    <dgm:cxn modelId="{F8F0D5A9-1C54-4BD8-884A-FA7AD2BE5657}" srcId="{1457CB6F-D7F3-40A3-B73A-91DDDF658B0C}" destId="{FFA71765-8AB6-4203-A40F-24630C7258EB}" srcOrd="0" destOrd="0" parTransId="{5FB5E02D-F705-457B-8AF3-02A1D9CC396B}" sibTransId="{5369FB56-CD86-474B-941E-1FF86FD7EDE3}"/>
    <dgm:cxn modelId="{D6705619-DD62-40D4-8751-1D0EDB6B16FE}" srcId="{1457CB6F-D7F3-40A3-B73A-91DDDF658B0C}" destId="{FAD0635A-CB9E-407A-B92B-3940A4F9BB01}" srcOrd="4" destOrd="0" parTransId="{89E2C207-94C9-46FF-84EE-63D7B4CCE369}" sibTransId="{E50E92BB-0973-43B6-9193-4F1D5772A1DA}"/>
    <dgm:cxn modelId="{BA312B99-4437-4D8E-8D6A-372D0ED560A3}" srcId="{FFA71765-8AB6-4203-A40F-24630C7258EB}" destId="{2792C1CD-9746-4849-8446-65641C86ED15}" srcOrd="0" destOrd="0" parTransId="{82244919-C22D-40ED-A2D8-DF7DF343786A}" sibTransId="{BB84A24A-401B-475C-996B-045CB8AB8F62}"/>
    <dgm:cxn modelId="{D0CC6C85-02C4-4E7B-BEC6-61FEA5067D67}" type="presOf" srcId="{39FBB969-EE7F-45DA-BF83-5B0663276FD4}" destId="{FC990F77-8EA7-4118-B44B-8EFD5E8AA632}" srcOrd="0" destOrd="0" presId="urn:microsoft.com/office/officeart/2005/8/layout/vList6"/>
    <dgm:cxn modelId="{B1196AE0-BCCF-4E8F-8AF1-8DF2382DB542}" type="presOf" srcId="{1457CB6F-D7F3-40A3-B73A-91DDDF658B0C}" destId="{BB4CB152-55C7-44A9-941D-CAE50746E6A8}" srcOrd="0" destOrd="0" presId="urn:microsoft.com/office/officeart/2005/8/layout/vList6"/>
    <dgm:cxn modelId="{5C04BCC9-4CEA-4866-80A9-725BB35E84EA}" type="presOf" srcId="{C60A9D89-09B3-4813-B88F-E2E4033A6E5D}" destId="{CA4219EB-4A56-4767-8CE1-0CA0F536F887}" srcOrd="0" destOrd="0" presId="urn:microsoft.com/office/officeart/2005/8/layout/vList6"/>
    <dgm:cxn modelId="{FB02137B-27C5-4371-88DF-33491FBBB034}" srcId="{1457CB6F-D7F3-40A3-B73A-91DDDF658B0C}" destId="{39FBB969-EE7F-45DA-BF83-5B0663276FD4}" srcOrd="1" destOrd="0" parTransId="{9A0F4D82-D0E8-42C6-9EA0-D57DD300FDE3}" sibTransId="{DB4EF3B2-8FDC-4034-973C-0DCEF8708A26}"/>
    <dgm:cxn modelId="{42F0E754-7249-4606-8E70-0E3E281FA338}" srcId="{719983A7-F8E8-4A24-938D-9B2C11F6AB68}" destId="{8B64DFC2-414D-450C-A08F-7F9EF536A051}" srcOrd="0" destOrd="0" parTransId="{98F87491-A497-48B2-9054-B9C1B810C56A}" sibTransId="{2122CE91-184C-446C-A16D-AB59B4B2A0D0}"/>
    <dgm:cxn modelId="{B01C75A4-3151-4A22-888C-D53CA58900F8}" type="presOf" srcId="{8B64DFC2-414D-450C-A08F-7F9EF536A051}" destId="{7BA05780-F6D5-4168-B222-0D7C4146DFC2}" srcOrd="0" destOrd="0" presId="urn:microsoft.com/office/officeart/2005/8/layout/vList6"/>
    <dgm:cxn modelId="{E219E6B2-1751-4B00-9BEA-AAE46C5E5430}" type="presOf" srcId="{2792C1CD-9746-4849-8446-65641C86ED15}" destId="{C594CF6C-DCFC-4D0E-90C9-899C4E3C7604}" srcOrd="0" destOrd="0" presId="urn:microsoft.com/office/officeart/2005/8/layout/vList6"/>
    <dgm:cxn modelId="{85D1DDF9-95AB-4AC2-A87D-C628ED0853CF}" srcId="{FAD0635A-CB9E-407A-B92B-3940A4F9BB01}" destId="{6A1E965A-636E-43AE-AAC9-4C8CF1F93179}" srcOrd="0" destOrd="0" parTransId="{38ECA56D-DE84-488D-BB3E-0E949A680F6A}" sibTransId="{B2D58391-EF91-4682-899F-F4C0D2E7BB0E}"/>
    <dgm:cxn modelId="{ED823530-F79F-48C3-87CF-D579C338D58C}" type="presOf" srcId="{6A1E965A-636E-43AE-AAC9-4C8CF1F93179}" destId="{915F90E8-0D06-45C4-8611-8CA15620656A}" srcOrd="0" destOrd="0" presId="urn:microsoft.com/office/officeart/2005/8/layout/vList6"/>
    <dgm:cxn modelId="{DC853F7D-27DA-401D-8875-299377F399DD}" type="presOf" srcId="{FB105E3E-0379-4B46-BE89-20706662AD0C}" destId="{A4C73971-7519-4C89-8173-6501F0D2E1D8}" srcOrd="0" destOrd="0" presId="urn:microsoft.com/office/officeart/2005/8/layout/vList6"/>
    <dgm:cxn modelId="{1A678925-E270-4F7D-B10F-2490FB67DA88}" srcId="{39FBB969-EE7F-45DA-BF83-5B0663276FD4}" destId="{FB105E3E-0379-4B46-BE89-20706662AD0C}" srcOrd="0" destOrd="0" parTransId="{61DF087B-0E26-4211-9FE5-98D1DB6E11CD}" sibTransId="{966E5B90-DE90-4C51-94B2-EFA481EF622D}"/>
    <dgm:cxn modelId="{13985BE2-B123-4277-83D1-0F557FCC07ED}" type="presOf" srcId="{FAD0635A-CB9E-407A-B92B-3940A4F9BB01}" destId="{02E5F2EF-617F-40C9-85A2-6D77E6CA249A}" srcOrd="0" destOrd="0" presId="urn:microsoft.com/office/officeart/2005/8/layout/vList6"/>
    <dgm:cxn modelId="{B8C1E60C-8115-4089-BBE8-F4736F6EE115}" type="presOf" srcId="{FFA71765-8AB6-4203-A40F-24630C7258EB}" destId="{5D83D3C6-6B62-4A5B-A752-750B2EAB268C}" srcOrd="0" destOrd="0" presId="urn:microsoft.com/office/officeart/2005/8/layout/vList6"/>
    <dgm:cxn modelId="{70EF32D2-B5CB-48A8-808E-130532F8D8AD}" srcId="{C60A9D89-09B3-4813-B88F-E2E4033A6E5D}" destId="{4E3700FE-A995-44E2-8576-5BBC0AC5C3AD}" srcOrd="0" destOrd="0" parTransId="{DECF1F65-0188-4D1A-B20B-61DD98962E10}" sibTransId="{C342D382-43CF-4403-983F-47AC7E5069FC}"/>
    <dgm:cxn modelId="{5C936D99-6627-4499-8B2E-C206F1457660}" type="presParOf" srcId="{BB4CB152-55C7-44A9-941D-CAE50746E6A8}" destId="{FD064049-E04F-4F11-9481-11661B3F93B5}" srcOrd="0" destOrd="0" presId="urn:microsoft.com/office/officeart/2005/8/layout/vList6"/>
    <dgm:cxn modelId="{B425AB75-9C7E-4D29-9422-5DA00E995501}" type="presParOf" srcId="{FD064049-E04F-4F11-9481-11661B3F93B5}" destId="{5D83D3C6-6B62-4A5B-A752-750B2EAB268C}" srcOrd="0" destOrd="0" presId="urn:microsoft.com/office/officeart/2005/8/layout/vList6"/>
    <dgm:cxn modelId="{4E0A2E12-61A7-49AF-8253-4CD98A149C81}" type="presParOf" srcId="{FD064049-E04F-4F11-9481-11661B3F93B5}" destId="{C594CF6C-DCFC-4D0E-90C9-899C4E3C7604}" srcOrd="1" destOrd="0" presId="urn:microsoft.com/office/officeart/2005/8/layout/vList6"/>
    <dgm:cxn modelId="{8863DE2D-B9AC-46A4-AB3F-5513486FDF7B}" type="presParOf" srcId="{BB4CB152-55C7-44A9-941D-CAE50746E6A8}" destId="{716D3C63-4694-4B90-9464-977BC9A2DCEF}" srcOrd="1" destOrd="0" presId="urn:microsoft.com/office/officeart/2005/8/layout/vList6"/>
    <dgm:cxn modelId="{EBDD7D34-E557-4BCC-938C-903E805C421D}" type="presParOf" srcId="{BB4CB152-55C7-44A9-941D-CAE50746E6A8}" destId="{3093D536-2D45-482A-BB48-FE3FF48A587E}" srcOrd="2" destOrd="0" presId="urn:microsoft.com/office/officeart/2005/8/layout/vList6"/>
    <dgm:cxn modelId="{371F61C6-DBEA-43C9-AF4E-9FB49D6EB362}" type="presParOf" srcId="{3093D536-2D45-482A-BB48-FE3FF48A587E}" destId="{FC990F77-8EA7-4118-B44B-8EFD5E8AA632}" srcOrd="0" destOrd="0" presId="urn:microsoft.com/office/officeart/2005/8/layout/vList6"/>
    <dgm:cxn modelId="{9D938764-BA73-4668-97C0-A8960BA85A83}" type="presParOf" srcId="{3093D536-2D45-482A-BB48-FE3FF48A587E}" destId="{A4C73971-7519-4C89-8173-6501F0D2E1D8}" srcOrd="1" destOrd="0" presId="urn:microsoft.com/office/officeart/2005/8/layout/vList6"/>
    <dgm:cxn modelId="{43CE61BE-D9F0-41E2-AF2C-9292F8A911B2}" type="presParOf" srcId="{BB4CB152-55C7-44A9-941D-CAE50746E6A8}" destId="{B4D4CDCE-89D7-458C-8632-2143E1BE2877}" srcOrd="3" destOrd="0" presId="urn:microsoft.com/office/officeart/2005/8/layout/vList6"/>
    <dgm:cxn modelId="{57F8E735-85E0-42F5-A77A-2C46A8953110}" type="presParOf" srcId="{BB4CB152-55C7-44A9-941D-CAE50746E6A8}" destId="{302EB15E-8A33-4B61-A6D2-594BB7586CB7}" srcOrd="4" destOrd="0" presId="urn:microsoft.com/office/officeart/2005/8/layout/vList6"/>
    <dgm:cxn modelId="{D71FD26B-F227-4D6A-894A-53B961745458}" type="presParOf" srcId="{302EB15E-8A33-4B61-A6D2-594BB7586CB7}" destId="{EB2C69C4-F075-4E9F-B0D1-3129209DFD76}" srcOrd="0" destOrd="0" presId="urn:microsoft.com/office/officeart/2005/8/layout/vList6"/>
    <dgm:cxn modelId="{2C57832E-2DFF-4AAF-B272-85F387C7B601}" type="presParOf" srcId="{302EB15E-8A33-4B61-A6D2-594BB7586CB7}" destId="{7BA05780-F6D5-4168-B222-0D7C4146DFC2}" srcOrd="1" destOrd="0" presId="urn:microsoft.com/office/officeart/2005/8/layout/vList6"/>
    <dgm:cxn modelId="{2D3D5F47-1DB6-421C-955A-5DDD6E1AC4E1}" type="presParOf" srcId="{BB4CB152-55C7-44A9-941D-CAE50746E6A8}" destId="{7B7EBC50-DB6E-493F-BA71-9335CFA03D34}" srcOrd="5" destOrd="0" presId="urn:microsoft.com/office/officeart/2005/8/layout/vList6"/>
    <dgm:cxn modelId="{72F003F4-821A-40B4-8C75-02F120648806}" type="presParOf" srcId="{BB4CB152-55C7-44A9-941D-CAE50746E6A8}" destId="{E20460CC-57AF-4557-965B-6D716D14C64D}" srcOrd="6" destOrd="0" presId="urn:microsoft.com/office/officeart/2005/8/layout/vList6"/>
    <dgm:cxn modelId="{D56CCC74-4B3B-43C1-894D-141C0366C1AE}" type="presParOf" srcId="{E20460CC-57AF-4557-965B-6D716D14C64D}" destId="{CA4219EB-4A56-4767-8CE1-0CA0F536F887}" srcOrd="0" destOrd="0" presId="urn:microsoft.com/office/officeart/2005/8/layout/vList6"/>
    <dgm:cxn modelId="{581C7B63-9D96-4240-912D-5689F22E34C6}" type="presParOf" srcId="{E20460CC-57AF-4557-965B-6D716D14C64D}" destId="{DA6C67B6-B4A2-4818-9941-62D7A3F2EF09}" srcOrd="1" destOrd="0" presId="urn:microsoft.com/office/officeart/2005/8/layout/vList6"/>
    <dgm:cxn modelId="{3456BD31-C184-49F8-A093-B65618CEE260}" type="presParOf" srcId="{BB4CB152-55C7-44A9-941D-CAE50746E6A8}" destId="{08B7EBF0-A8BF-44F9-8A7D-D9C38C563B0A}" srcOrd="7" destOrd="0" presId="urn:microsoft.com/office/officeart/2005/8/layout/vList6"/>
    <dgm:cxn modelId="{F4E23CC7-5894-41CB-A795-2D72898CCB3A}" type="presParOf" srcId="{BB4CB152-55C7-44A9-941D-CAE50746E6A8}" destId="{E7192EF7-963B-41B6-87CE-5B9E33B7CA35}" srcOrd="8" destOrd="0" presId="urn:microsoft.com/office/officeart/2005/8/layout/vList6"/>
    <dgm:cxn modelId="{F158B629-A340-4554-9634-2DDBE4CDAE14}" type="presParOf" srcId="{E7192EF7-963B-41B6-87CE-5B9E33B7CA35}" destId="{02E5F2EF-617F-40C9-85A2-6D77E6CA249A}" srcOrd="0" destOrd="0" presId="urn:microsoft.com/office/officeart/2005/8/layout/vList6"/>
    <dgm:cxn modelId="{76E8EC77-2821-4AB4-9E19-DF0B703966E2}" type="presParOf" srcId="{E7192EF7-963B-41B6-87CE-5B9E33B7CA35}" destId="{915F90E8-0D06-45C4-8611-8CA15620656A}" srcOrd="1" destOrd="0" presId="urn:microsoft.com/office/officeart/2005/8/layout/vList6"/>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2BC826-D123-48AA-8A77-2278957995AA}" type="datetimeFigureOut">
              <a:rPr lang="ru-RU" smtClean="0"/>
              <a:pPr/>
              <a:t>26.12.2024</a:t>
            </a:fld>
            <a:endParaRPr lang="ru-RU"/>
          </a:p>
        </p:txBody>
      </p:sp>
      <p:sp>
        <p:nvSpPr>
          <p:cNvPr id="4" name="Образ слайда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F3BFF6-1F97-43AB-914E-97C3C60536CE}"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293B43D0-CB50-409C-8322-A7E6638BA473}" type="slidenum">
              <a:rPr lang="ru-RU" smtClean="0"/>
              <a:pPr/>
              <a:t>11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293B43D0-CB50-409C-8322-A7E6638BA473}" type="slidenum">
              <a:rPr lang="ru-RU" smtClean="0"/>
              <a:pPr/>
              <a:t>24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228600" y="438913"/>
            <a:ext cx="6399041" cy="8262425"/>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313947" y="578883"/>
            <a:ext cx="6230107" cy="414528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541782" y="2426941"/>
            <a:ext cx="5829300" cy="24384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541782" y="4913376"/>
            <a:ext cx="5829300" cy="12192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C1927476-C110-4796-9B71-D8D0AB1F2342}" type="datetime1">
              <a:rPr lang="ru-RU" smtClean="0"/>
              <a:pPr/>
              <a:t>26.12.2024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7190" y="6644640"/>
            <a:ext cx="6137910" cy="140208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377190" y="707136"/>
            <a:ext cx="6137910" cy="5583936"/>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CDA7004-9F14-4A57-890B-99C31F2F1327}" type="datetime1">
              <a:rPr lang="ru-RU" smtClean="0"/>
              <a:pPr/>
              <a:t>26.12.2024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228600" y="438913"/>
            <a:ext cx="6399041" cy="8262425"/>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313947" y="578883"/>
            <a:ext cx="6230107" cy="578843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351258" y="6571488"/>
            <a:ext cx="6137910" cy="902208"/>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51258" y="7499312"/>
            <a:ext cx="6137910" cy="560832"/>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432263DA-4225-4C91-9FC2-7C5BAFE58B16}" type="datetime1">
              <a:rPr lang="ru-RU" smtClean="0"/>
              <a:pPr/>
              <a:t>26.12.2024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385764" y="707136"/>
            <a:ext cx="2948940" cy="585216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3566520" y="707136"/>
            <a:ext cx="2948940" cy="585216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FB4A1FA0-3EDD-4257-87F5-E2843528A5F9}" type="datetime1">
              <a:rPr lang="ru-RU" smtClean="0"/>
              <a:pPr/>
              <a:t>26.12.2024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7190" y="6644640"/>
            <a:ext cx="6137910" cy="140208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5418" y="772584"/>
            <a:ext cx="2948940" cy="1056216"/>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3489127" y="772584"/>
            <a:ext cx="2948940" cy="1056216"/>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5418" y="1930400"/>
            <a:ext cx="2948940" cy="465328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3489127" y="1930400"/>
            <a:ext cx="2948940" cy="465328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F2340737-BCEF-41FB-8DAA-49F52D613AD0}" type="datetime1">
              <a:rPr lang="ru-RU" smtClean="0"/>
              <a:pPr/>
              <a:t>26.12.2024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6FCB3D67-B7D3-44AD-AFE5-0AFD5E8103D2}" type="datetime1">
              <a:rPr lang="ru-RU" smtClean="0"/>
              <a:pPr/>
              <a:t>26.12.2024</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228600" y="438913"/>
            <a:ext cx="6399041" cy="8262425"/>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727950F5-662A-4351-A8E5-F1DE90013876}" type="datetime1">
              <a:rPr lang="ru-RU" smtClean="0"/>
              <a:pPr/>
              <a:t>26.12.2024</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54088" y="711200"/>
            <a:ext cx="2228850" cy="12192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154135" y="1930403"/>
            <a:ext cx="2228850" cy="5608149"/>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571030" y="1240192"/>
            <a:ext cx="3469619" cy="6299203"/>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6F63AE4-02BA-46FD-8C7F-6CFEA99055F1}" type="datetime1">
              <a:rPr lang="ru-RU" smtClean="0"/>
              <a:pPr/>
              <a:t>26.12.2024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228600" y="438913"/>
            <a:ext cx="6399041" cy="8262425"/>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4800600" y="578883"/>
            <a:ext cx="1743454" cy="57912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342900" y="6682741"/>
            <a:ext cx="6172200" cy="140208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4847034" y="711200"/>
            <a:ext cx="1680210" cy="5615307"/>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C2C76CD-458C-40D4-BD41-32774A4F4803}" type="datetime1">
              <a:rPr lang="ru-RU" smtClean="0"/>
              <a:pPr/>
              <a:t>26.12.2024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3" name="Рисунок 2"/>
          <p:cNvSpPr>
            <a:spLocks noGrp="1"/>
          </p:cNvSpPr>
          <p:nvPr>
            <p:ph type="pic" idx="1"/>
          </p:nvPr>
        </p:nvSpPr>
        <p:spPr>
          <a:xfrm>
            <a:off x="316110" y="581024"/>
            <a:ext cx="4443984" cy="57912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7190" y="6644640"/>
            <a:ext cx="6137910" cy="140208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377190" y="707136"/>
            <a:ext cx="6137910" cy="5583936"/>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DBDBE7A-9D86-41EB-B587-AFF13B1759AF}" type="datetime1">
              <a:rPr lang="ru-RU" smtClean="0"/>
              <a:pPr/>
              <a:t>26.12.2024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711206"/>
            <a:ext cx="1485900" cy="70103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00050" y="711203"/>
            <a:ext cx="4457700" cy="70104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E9A1F4E-50B4-4ED6-BB22-06599ACAA20A}" type="datetime1">
              <a:rPr lang="ru-RU" smtClean="0"/>
              <a:pPr/>
              <a:t>26.12.2024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228600" y="438913"/>
            <a:ext cx="6399041" cy="8262425"/>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313947" y="578883"/>
            <a:ext cx="6230107" cy="73152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377190" y="6647453"/>
            <a:ext cx="6137910" cy="140208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377190" y="707136"/>
            <a:ext cx="6137910" cy="5583936"/>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2832246" y="8149168"/>
            <a:ext cx="1714500" cy="486833"/>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DA7A6A2-87EE-4F77-86A0-7505404D0C83}" type="datetime1">
              <a:rPr lang="ru-RU" smtClean="0"/>
              <a:pPr/>
              <a:t>26.12.2024</a:t>
            </a:fld>
            <a:endParaRPr lang="ru-RU"/>
          </a:p>
        </p:txBody>
      </p:sp>
      <p:sp>
        <p:nvSpPr>
          <p:cNvPr id="18" name="Нижний колонтитул 17"/>
          <p:cNvSpPr>
            <a:spLocks noGrp="1"/>
          </p:cNvSpPr>
          <p:nvPr>
            <p:ph type="ftr" sz="quarter" idx="3"/>
          </p:nvPr>
        </p:nvSpPr>
        <p:spPr>
          <a:xfrm>
            <a:off x="4546746" y="8149168"/>
            <a:ext cx="1714500" cy="486833"/>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6261246" y="8149168"/>
            <a:ext cx="342900" cy="486833"/>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Layout" Target="../diagrams/layout1.xml"/><Relationship Id="rId7" Type="http://schemas.openxmlformats.org/officeDocument/2006/relationships/image" Target="../media/image14.png"/><Relationship Id="rId12" Type="http://schemas.openxmlformats.org/officeDocument/2006/relationships/image" Target="../media/image18.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openxmlformats.org/officeDocument/2006/relationships/image" Target="../media/image17.png"/><Relationship Id="rId5" Type="http://schemas.openxmlformats.org/officeDocument/2006/relationships/diagramColors" Target="../diagrams/colors1.xml"/><Relationship Id="rId10" Type="http://schemas.openxmlformats.org/officeDocument/2006/relationships/hyperlink" Target="https://&#1091;&#1089;&#1090;&#1100;-&#1091;&#1076;&#1072;.&#1088;&#1092;/" TargetMode="External"/><Relationship Id="rId4" Type="http://schemas.openxmlformats.org/officeDocument/2006/relationships/diagramQuickStyle" Target="../diagrams/quickStyle1.xml"/><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19.png"/><Relationship Id="rId7"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chart" Target="../charts/chart3.xml"/><Relationship Id="rId11" Type="http://schemas.openxmlformats.org/officeDocument/2006/relationships/chart" Target="../charts/chart8.xml"/><Relationship Id="rId5" Type="http://schemas.openxmlformats.org/officeDocument/2006/relationships/chart" Target="../charts/chart2.xml"/><Relationship Id="rId10" Type="http://schemas.openxmlformats.org/officeDocument/2006/relationships/chart" Target="../charts/chart7.xml"/><Relationship Id="rId4" Type="http://schemas.openxmlformats.org/officeDocument/2006/relationships/chart" Target="../charts/chart1.xml"/><Relationship Id="rId9" Type="http://schemas.openxmlformats.org/officeDocument/2006/relationships/chart" Target="../charts/chart6.xml"/></Relationships>
</file>

<file path=ppt/slides/_rels/slide12.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chart" Target="../charts/chart10.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7.xml"/><Relationship Id="rId4" Type="http://schemas.openxmlformats.org/officeDocument/2006/relationships/chart" Target="../charts/char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chart" Target="../charts/chart15.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mailto:fin35@govirk.ru" TargetMode="External"/><Relationship Id="rId2" Type="http://schemas.openxmlformats.org/officeDocument/2006/relationships/image" Target="../media/image5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ctrTitle"/>
          </p:nvPr>
        </p:nvSpPr>
        <p:spPr>
          <a:xfrm>
            <a:off x="476672" y="1907704"/>
            <a:ext cx="5901308" cy="2448272"/>
          </a:xfrm>
        </p:spPr>
        <p:txBody>
          <a:bodyPr>
            <a:noAutofit/>
          </a:bodyPr>
          <a:lstStyle/>
          <a:p>
            <a:pPr algn="ctr"/>
            <a:r>
              <a:rPr lang="ru-RU" sz="2400" dirty="0" smtClean="0">
                <a:solidFill>
                  <a:schemeClr val="bg1">
                    <a:lumMod val="20000"/>
                    <a:lumOff val="80000"/>
                  </a:schemeClr>
                </a:solidFill>
                <a:latin typeface="Arial" pitchFamily="34" charset="0"/>
                <a:cs typeface="Arial" pitchFamily="34" charset="0"/>
              </a:rPr>
              <a:t>АДМИНИСТРАЦИЯ </a:t>
            </a:r>
            <a:br>
              <a:rPr lang="ru-RU" sz="2400" dirty="0" smtClean="0">
                <a:solidFill>
                  <a:schemeClr val="bg1">
                    <a:lumMod val="20000"/>
                    <a:lumOff val="80000"/>
                  </a:schemeClr>
                </a:solidFill>
                <a:latin typeface="Arial" pitchFamily="34" charset="0"/>
                <a:cs typeface="Arial" pitchFamily="34" charset="0"/>
              </a:rPr>
            </a:br>
            <a:r>
              <a:rPr lang="ru-RU" sz="2400" dirty="0" smtClean="0">
                <a:solidFill>
                  <a:schemeClr val="bg1">
                    <a:lumMod val="20000"/>
                    <a:lumOff val="80000"/>
                  </a:schemeClr>
                </a:solidFill>
                <a:latin typeface="Arial" pitchFamily="34" charset="0"/>
                <a:cs typeface="Arial" pitchFamily="34" charset="0"/>
              </a:rPr>
              <a:t>УСТЬ-УДИНСКОГО РАЙОНА</a:t>
            </a:r>
            <a:br>
              <a:rPr lang="ru-RU" sz="2400" dirty="0" smtClean="0">
                <a:solidFill>
                  <a:schemeClr val="bg1">
                    <a:lumMod val="20000"/>
                    <a:lumOff val="80000"/>
                  </a:schemeClr>
                </a:solidFill>
                <a:latin typeface="Arial" pitchFamily="34" charset="0"/>
                <a:cs typeface="Arial" pitchFamily="34" charset="0"/>
              </a:rPr>
            </a:br>
            <a:r>
              <a:rPr lang="ru-RU" sz="2400" dirty="0" smtClean="0">
                <a:solidFill>
                  <a:schemeClr val="bg1">
                    <a:lumMod val="20000"/>
                    <a:lumOff val="80000"/>
                  </a:schemeClr>
                </a:solidFill>
                <a:latin typeface="Arial" pitchFamily="34" charset="0"/>
                <a:cs typeface="Arial" pitchFamily="34" charset="0"/>
                <a:sym typeface="Wingdings"/>
              </a:rPr>
              <a:t></a:t>
            </a:r>
            <a:r>
              <a:rPr lang="ru-RU" sz="2400" dirty="0" smtClean="0">
                <a:solidFill>
                  <a:schemeClr val="bg1">
                    <a:lumMod val="20000"/>
                    <a:lumOff val="80000"/>
                  </a:schemeClr>
                </a:solidFill>
                <a:latin typeface="Arial" pitchFamily="34" charset="0"/>
                <a:cs typeface="Arial" pitchFamily="34" charset="0"/>
              </a:rPr>
              <a:t/>
            </a:r>
            <a:br>
              <a:rPr lang="ru-RU" sz="2400" dirty="0" smtClean="0">
                <a:solidFill>
                  <a:schemeClr val="bg1">
                    <a:lumMod val="20000"/>
                    <a:lumOff val="80000"/>
                  </a:schemeClr>
                </a:solidFill>
                <a:latin typeface="Arial" pitchFamily="34" charset="0"/>
                <a:cs typeface="Arial" pitchFamily="34" charset="0"/>
              </a:rPr>
            </a:br>
            <a:r>
              <a:rPr lang="ru-RU" sz="2400" dirty="0" smtClean="0">
                <a:solidFill>
                  <a:schemeClr val="bg1">
                    <a:lumMod val="20000"/>
                    <a:lumOff val="80000"/>
                  </a:schemeClr>
                </a:solidFill>
                <a:latin typeface="Arial" pitchFamily="34" charset="0"/>
                <a:cs typeface="Arial" pitchFamily="34" charset="0"/>
              </a:rPr>
              <a:t>ФИНАНСОВОЕ УПРАВЛЕНИЕ</a:t>
            </a:r>
            <a:br>
              <a:rPr lang="ru-RU" sz="2400" dirty="0" smtClean="0">
                <a:solidFill>
                  <a:schemeClr val="bg1">
                    <a:lumMod val="20000"/>
                    <a:lumOff val="80000"/>
                  </a:schemeClr>
                </a:solidFill>
                <a:latin typeface="Arial" pitchFamily="34" charset="0"/>
                <a:cs typeface="Arial" pitchFamily="34" charset="0"/>
              </a:rPr>
            </a:br>
            <a:r>
              <a:rPr lang="ru-RU" sz="2400" dirty="0" smtClean="0">
                <a:solidFill>
                  <a:schemeClr val="bg1">
                    <a:lumMod val="20000"/>
                    <a:lumOff val="80000"/>
                  </a:schemeClr>
                </a:solidFill>
                <a:latin typeface="Arial" pitchFamily="34" charset="0"/>
                <a:cs typeface="Arial" pitchFamily="34" charset="0"/>
              </a:rPr>
              <a:t>АДМИНИСТРАЦИИ УСТЬ-УДИНСКОГО РАЙОНА</a:t>
            </a:r>
            <a:endParaRPr lang="ru-RU" sz="2400" dirty="0">
              <a:solidFill>
                <a:schemeClr val="bg1">
                  <a:lumMod val="20000"/>
                  <a:lumOff val="80000"/>
                </a:schemeClr>
              </a:solidFill>
              <a:latin typeface="Arial" pitchFamily="34" charset="0"/>
              <a:cs typeface="Arial" pitchFamily="34" charset="0"/>
            </a:endParaRPr>
          </a:p>
        </p:txBody>
      </p:sp>
      <p:pic>
        <p:nvPicPr>
          <p:cNvPr id="5" name="Рисунок 1" descr="ГЕРБ НОВЫЙ"/>
          <p:cNvPicPr>
            <a:picLocks noChangeAspect="1" noChangeArrowheads="1"/>
          </p:cNvPicPr>
          <p:nvPr/>
        </p:nvPicPr>
        <p:blipFill>
          <a:blip r:embed="rId2" cstate="print"/>
          <a:srcRect/>
          <a:stretch>
            <a:fillRect/>
          </a:stretch>
        </p:blipFill>
        <p:spPr bwMode="auto">
          <a:xfrm>
            <a:off x="2996951" y="683568"/>
            <a:ext cx="1017403" cy="1296144"/>
          </a:xfrm>
          <a:prstGeom prst="rect">
            <a:avLst/>
          </a:prstGeom>
          <a:noFill/>
          <a:ln w="9525">
            <a:noFill/>
            <a:miter lim="800000"/>
            <a:headEnd/>
            <a:tailEnd/>
          </a:ln>
        </p:spPr>
      </p:pic>
      <p:sp>
        <p:nvSpPr>
          <p:cNvPr id="6" name="Подзаголовок 2"/>
          <p:cNvSpPr>
            <a:spLocks noGrp="1"/>
          </p:cNvSpPr>
          <p:nvPr>
            <p:ph type="subTitle" idx="1"/>
          </p:nvPr>
        </p:nvSpPr>
        <p:spPr>
          <a:xfrm>
            <a:off x="116632" y="4860032"/>
            <a:ext cx="6552728" cy="3693120"/>
          </a:xfrm>
        </p:spPr>
        <p:txBody>
          <a:bodyPr anchor="ctr">
            <a:noAutofit/>
          </a:bodyPr>
          <a:lstStyle/>
          <a:p>
            <a:pPr algn="ctr"/>
            <a:r>
              <a:rPr lang="ru-RU" sz="2800" dirty="0" smtClean="0">
                <a:solidFill>
                  <a:srgbClr val="1D6D30"/>
                </a:solidFill>
                <a:latin typeface="Arial" pitchFamily="34" charset="0"/>
                <a:cs typeface="Arial" pitchFamily="34" charset="0"/>
              </a:rPr>
              <a:t>Бюджет для граждан</a:t>
            </a:r>
          </a:p>
          <a:p>
            <a:pPr algn="ctr"/>
            <a:r>
              <a:rPr lang="ru-RU" sz="2800" dirty="0" smtClean="0">
                <a:solidFill>
                  <a:srgbClr val="1D6D30"/>
                </a:solidFill>
                <a:latin typeface="Arial" pitchFamily="34" charset="0"/>
                <a:cs typeface="Arial" pitchFamily="34" charset="0"/>
              </a:rPr>
              <a:t>2025-2027</a:t>
            </a:r>
          </a:p>
          <a:p>
            <a:pPr algn="ctr"/>
            <a:endParaRPr lang="ru-RU" sz="2000" b="0" dirty="0" smtClean="0">
              <a:solidFill>
                <a:srgbClr val="1D6D30"/>
              </a:solidFill>
              <a:latin typeface="Arial" pitchFamily="34" charset="0"/>
              <a:cs typeface="Arial" pitchFamily="34" charset="0"/>
            </a:endParaRPr>
          </a:p>
          <a:p>
            <a:pPr algn="ctr"/>
            <a:r>
              <a:rPr lang="ru-RU" sz="2000" b="0" dirty="0" smtClean="0">
                <a:solidFill>
                  <a:srgbClr val="1D6D30"/>
                </a:solidFill>
                <a:latin typeface="Arial" pitchFamily="34" charset="0"/>
                <a:cs typeface="Arial" pitchFamily="34" charset="0"/>
              </a:rPr>
              <a:t>На основании материалов решения Думы РМО «Усть-Удинский район»</a:t>
            </a:r>
            <a:r>
              <a:rPr lang="en-US" sz="2000" b="0" dirty="0" smtClean="0">
                <a:solidFill>
                  <a:srgbClr val="1D6D30"/>
                </a:solidFill>
                <a:latin typeface="Arial" pitchFamily="34" charset="0"/>
                <a:cs typeface="Arial" pitchFamily="34" charset="0"/>
              </a:rPr>
              <a:t> </a:t>
            </a:r>
            <a:r>
              <a:rPr lang="ru-RU" sz="2000" b="0" dirty="0" smtClean="0">
                <a:solidFill>
                  <a:srgbClr val="1D6D30"/>
                </a:solidFill>
                <a:latin typeface="Arial" pitchFamily="34" charset="0"/>
                <a:cs typeface="Arial" pitchFamily="34" charset="0"/>
              </a:rPr>
              <a:t>от 24.12.2024 года №6/3-РД «О районном бюджете на 2025 год и на плановый период 2026 и 2027 годов»</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Picture background"/>
          <p:cNvPicPr>
            <a:picLocks noChangeAspect="1" noChangeArrowheads="1"/>
          </p:cNvPicPr>
          <p:nvPr/>
        </p:nvPicPr>
        <p:blipFill>
          <a:blip r:embed="rId2" cstate="print"/>
          <a:srcRect/>
          <a:stretch>
            <a:fillRect/>
          </a:stretch>
        </p:blipFill>
        <p:spPr bwMode="auto">
          <a:xfrm>
            <a:off x="332657" y="539552"/>
            <a:ext cx="6192688" cy="4320480"/>
          </a:xfrm>
          <a:prstGeom prst="rect">
            <a:avLst/>
          </a:prstGeom>
          <a:noFill/>
        </p:spPr>
      </p:pic>
      <p:sp>
        <p:nvSpPr>
          <p:cNvPr id="3" name="Содержимое 3"/>
          <p:cNvSpPr txBox="1">
            <a:spLocks/>
          </p:cNvSpPr>
          <p:nvPr/>
        </p:nvSpPr>
        <p:spPr>
          <a:xfrm>
            <a:off x="332656" y="4932040"/>
            <a:ext cx="6271598" cy="3672408"/>
          </a:xfrm>
          <a:prstGeom prst="rect">
            <a:avLst/>
          </a:prstGeom>
        </p:spPr>
        <p:txBody>
          <a:bodyPr numCol="1" spcCol="108000" anchor="ctr">
            <a:noAutofit/>
          </a:bodyPr>
          <a:lstStyle/>
          <a:p>
            <a:pPr marR="0" lvl="0" indent="457200" algn="just" defTabSz="914400" rtl="0" eaLnBrk="1" fontAlgn="auto" latinLnBrk="0" hangingPunct="1">
              <a:lnSpc>
                <a:spcPct val="114000"/>
              </a:lnSpc>
              <a:buClr>
                <a:schemeClr val="accent1"/>
              </a:buClr>
              <a:buSzPct val="80000"/>
              <a:buFont typeface="Wingdings 2"/>
              <a:buNone/>
              <a:tabLst/>
              <a:defRPr/>
            </a:pPr>
            <a:r>
              <a:rPr lang="ru-RU" sz="1300" dirty="0" smtClean="0">
                <a:solidFill>
                  <a:srgbClr val="1D6D30"/>
                </a:solidFill>
                <a:latin typeface="Arial" pitchFamily="34" charset="0"/>
                <a:cs typeface="Arial" pitchFamily="34" charset="0"/>
              </a:rPr>
              <a:t>Формирование бюджетов для граждан вошло в практику на всех уровнях управления.  Что такое «бюджет для граждан»?</a:t>
            </a:r>
          </a:p>
          <a:p>
            <a:pPr lvl="0" indent="457200" algn="just">
              <a:lnSpc>
                <a:spcPct val="114000"/>
              </a:lnSpc>
              <a:buClr>
                <a:schemeClr val="accent1"/>
              </a:buClr>
              <a:buSzPct val="80000"/>
            </a:pPr>
            <a:r>
              <a:rPr lang="ru-RU" sz="1300" dirty="0" smtClean="0">
                <a:solidFill>
                  <a:srgbClr val="1D6D30"/>
                </a:solidFill>
                <a:latin typeface="Arial" pitchFamily="34" charset="0"/>
                <a:cs typeface="Arial" pitchFamily="34" charset="0"/>
              </a:rPr>
              <a:t>«Бюджет для граждан» ознакомит Вас с положениями одного из основных документов Усть-Удинского района: проектом решения районной Думы РМО «Усть-Удинский район» «О районном бюджете на 2025 год и на плановый период 2026 и 2027 годов» и дополнительных материалов к нему, в том числе документов, на основе которых сформирован районный бюджет, а также муниципальных программ РМО «Усть-Удинский район». </a:t>
            </a:r>
          </a:p>
          <a:p>
            <a:pPr indent="457200" algn="just">
              <a:lnSpc>
                <a:spcPct val="114000"/>
              </a:lnSpc>
              <a:buClr>
                <a:schemeClr val="accent1"/>
              </a:buClr>
              <a:buSzPct val="80000"/>
            </a:pPr>
            <a:r>
              <a:rPr lang="ru-RU" sz="1300" dirty="0" smtClean="0">
                <a:solidFill>
                  <a:srgbClr val="1D6D30"/>
                </a:solidFill>
                <a:latin typeface="Arial" pitchFamily="34" charset="0"/>
                <a:cs typeface="Arial" pitchFamily="34" charset="0"/>
              </a:rPr>
              <a:t>Представленная информация предназначена для широкого круга пользователей и будет интересна и полезна как студентам, педагогам, молодым семьям, так и взрослому (экономически активному населению), пенсионерам и другим категориям населения, так как районный бюджет затрагивает интересы каждого жителя Усть-Удинского района.</a:t>
            </a:r>
          </a:p>
          <a:p>
            <a:pPr indent="457200" algn="just">
              <a:lnSpc>
                <a:spcPct val="114000"/>
              </a:lnSpc>
              <a:buClr>
                <a:schemeClr val="accent1"/>
              </a:buClr>
              <a:buSzPct val="80000"/>
            </a:pPr>
            <a:r>
              <a:rPr lang="ru-RU" sz="1300" dirty="0" smtClean="0">
                <a:solidFill>
                  <a:srgbClr val="1D6D30"/>
                </a:solidFill>
                <a:latin typeface="Arial" pitchFamily="34" charset="0"/>
                <a:cs typeface="Arial" pitchFamily="34" charset="0"/>
              </a:rPr>
              <a:t>Финансовым управлением администрации Усть-Удинского района проводится работа по совершенствованию формата Бюджета для граждан в целях обеспечения понятности представления и полноты бюджетных данных, а также лучшей визуализации данных.</a:t>
            </a:r>
          </a:p>
        </p:txBody>
      </p:sp>
      <p:sp>
        <p:nvSpPr>
          <p:cNvPr id="4" name="Номер слайда 3"/>
          <p:cNvSpPr>
            <a:spLocks noGrp="1"/>
          </p:cNvSpPr>
          <p:nvPr>
            <p:ph type="sldNum" sz="quarter" idx="12"/>
          </p:nvPr>
        </p:nvSpPr>
        <p:spPr/>
        <p:txBody>
          <a:bodyPr/>
          <a:lstStyle/>
          <a:p>
            <a:fld id="{725C68B6-61C2-468F-89AB-4B9F7531AA68}" type="slidenum">
              <a:rPr lang="ru-RU" smtClean="0"/>
              <a:pPr/>
              <a:t>2</a:t>
            </a:fld>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0250" y="539552"/>
            <a:ext cx="6052875" cy="707886"/>
          </a:xfrm>
          <a:prstGeom prst="rect">
            <a:avLst/>
          </a:prstGeom>
          <a:noFill/>
        </p:spPr>
        <p:txBody>
          <a:bodyPr wrap="none" lIns="91440" tIns="45720" rIns="91440" bIns="45720">
            <a:spAutoFit/>
          </a:bodyPr>
          <a:lstStyle/>
          <a:p>
            <a:pPr algn="ctr"/>
            <a:r>
              <a:rPr lang="ru-RU" sz="2000" b="1" cap="none" spc="0" dirty="0" smtClean="0">
                <a:ln w="12700">
                  <a:solidFill>
                    <a:schemeClr val="tx2">
                      <a:satMod val="155000"/>
                    </a:schemeClr>
                  </a:solidFill>
                  <a:prstDash val="solid"/>
                </a:ln>
                <a:solidFill>
                  <a:srgbClr val="1D6D30"/>
                </a:solidFill>
                <a:effectLst>
                  <a:outerShdw blurRad="41275" dist="20320" dir="1800000" algn="tl" rotWithShape="0">
                    <a:srgbClr val="000000">
                      <a:alpha val="40000"/>
                    </a:srgbClr>
                  </a:outerShdw>
                </a:effectLst>
                <a:latin typeface="Arial" pitchFamily="34" charset="0"/>
                <a:cs typeface="Arial" pitchFamily="34" charset="0"/>
              </a:rPr>
              <a:t>Каждый житель Усть-Удинского района</a:t>
            </a:r>
          </a:p>
          <a:p>
            <a:pPr algn="ctr"/>
            <a:r>
              <a:rPr lang="ru-RU" sz="2000" b="1" cap="none" spc="0" dirty="0" smtClean="0">
                <a:ln w="12700">
                  <a:solidFill>
                    <a:schemeClr val="tx2">
                      <a:satMod val="155000"/>
                    </a:schemeClr>
                  </a:solidFill>
                  <a:prstDash val="solid"/>
                </a:ln>
                <a:solidFill>
                  <a:srgbClr val="1D6D30"/>
                </a:solidFill>
                <a:effectLst>
                  <a:outerShdw blurRad="41275" dist="20320" dir="1800000" algn="tl" rotWithShape="0">
                    <a:srgbClr val="000000">
                      <a:alpha val="40000"/>
                    </a:srgbClr>
                  </a:outerShdw>
                </a:effectLst>
                <a:latin typeface="Arial" pitchFamily="34" charset="0"/>
                <a:cs typeface="Arial" pitchFamily="34" charset="0"/>
              </a:rPr>
              <a:t> является участником бюджетного процесса*:</a:t>
            </a:r>
            <a:endParaRPr lang="ru-RU" sz="2000" b="1" cap="none" spc="0" dirty="0">
              <a:ln w="12700">
                <a:solidFill>
                  <a:schemeClr val="tx2">
                    <a:satMod val="155000"/>
                  </a:schemeClr>
                </a:solidFill>
                <a:prstDash val="solid"/>
              </a:ln>
              <a:solidFill>
                <a:srgbClr val="1D6D30"/>
              </a:solidFill>
              <a:effectLst>
                <a:outerShdw blurRad="41275" dist="20320" dir="1800000" algn="tl" rotWithShape="0">
                  <a:srgbClr val="000000">
                    <a:alpha val="40000"/>
                  </a:srgbClr>
                </a:outerShdw>
              </a:effectLst>
              <a:latin typeface="Arial" pitchFamily="34" charset="0"/>
              <a:cs typeface="Arial" pitchFamily="34" charset="0"/>
            </a:endParaRPr>
          </a:p>
        </p:txBody>
      </p:sp>
      <p:pic>
        <p:nvPicPr>
          <p:cNvPr id="3" name="Рисунок 2" descr="2024-12-04_14-39-12.png"/>
          <p:cNvPicPr>
            <a:picLocks noChangeAspect="1"/>
          </p:cNvPicPr>
          <p:nvPr/>
        </p:nvPicPr>
        <p:blipFill>
          <a:blip r:embed="rId2" cstate="print"/>
          <a:srcRect l="3448"/>
          <a:stretch>
            <a:fillRect/>
          </a:stretch>
        </p:blipFill>
        <p:spPr>
          <a:xfrm>
            <a:off x="332656" y="1403648"/>
            <a:ext cx="6048672" cy="1944216"/>
          </a:xfrm>
          <a:prstGeom prst="rect">
            <a:avLst/>
          </a:prstGeom>
        </p:spPr>
      </p:pic>
      <p:sp>
        <p:nvSpPr>
          <p:cNvPr id="4" name="Прямоугольник 3"/>
          <p:cNvSpPr/>
          <p:nvPr/>
        </p:nvSpPr>
        <p:spPr>
          <a:xfrm>
            <a:off x="404664" y="3275856"/>
            <a:ext cx="3888432" cy="3754874"/>
          </a:xfrm>
          <a:prstGeom prst="rect">
            <a:avLst/>
          </a:prstGeom>
        </p:spPr>
        <p:txBody>
          <a:bodyPr wrap="square">
            <a:spAutoFit/>
          </a:bodyPr>
          <a:lstStyle/>
          <a:p>
            <a:pPr indent="457200" algn="just"/>
            <a:r>
              <a:rPr lang="ru-RU" sz="1400" b="1" dirty="0" smtClean="0">
                <a:solidFill>
                  <a:srgbClr val="FF0000"/>
                </a:solidFill>
                <a:latin typeface="Arial" pitchFamily="34" charset="0"/>
                <a:cs typeface="Arial" pitchFamily="34" charset="0"/>
              </a:rPr>
              <a:t>«Бюджет для граждан» </a:t>
            </a:r>
            <a:r>
              <a:rPr lang="ru-RU" sz="1400" dirty="0" smtClean="0">
                <a:solidFill>
                  <a:srgbClr val="1D6D30"/>
                </a:solidFill>
                <a:latin typeface="Arial" pitchFamily="34" charset="0"/>
                <a:cs typeface="Arial" pitchFamily="34" charset="0"/>
              </a:rPr>
              <a:t>нацелен на получение обратной связи от граждан, которым интересны современные тенденции, проблемы и пути развития муниципальных финансов Усть-Удинского района. </a:t>
            </a:r>
          </a:p>
          <a:p>
            <a:pPr indent="457200" algn="just"/>
            <a:r>
              <a:rPr lang="ru-RU" sz="1400" dirty="0" smtClean="0">
                <a:solidFill>
                  <a:srgbClr val="1D6D30"/>
                </a:solidFill>
                <a:latin typeface="Arial" pitchFamily="34" charset="0"/>
                <a:cs typeface="Arial" pitchFamily="34" charset="0"/>
              </a:rPr>
              <a:t>На официальном сайте Администрации Усть-Удинского района </a:t>
            </a:r>
            <a:r>
              <a:rPr lang="en-US" sz="1400" dirty="0" smtClean="0">
                <a:solidFill>
                  <a:srgbClr val="1D6D30"/>
                </a:solidFill>
                <a:latin typeface="Arial" pitchFamily="34" charset="0"/>
                <a:cs typeface="Arial" pitchFamily="34" charset="0"/>
              </a:rPr>
              <a:t>https://</a:t>
            </a:r>
            <a:r>
              <a:rPr lang="ru-RU" sz="1400" dirty="0" err="1" smtClean="0">
                <a:solidFill>
                  <a:srgbClr val="1D6D30"/>
                </a:solidFill>
                <a:latin typeface="Arial" pitchFamily="34" charset="0"/>
                <a:cs typeface="Arial" pitchFamily="34" charset="0"/>
              </a:rPr>
              <a:t>усть-уда.рф</a:t>
            </a:r>
            <a:r>
              <a:rPr lang="ru-RU" sz="1400" dirty="0" smtClean="0">
                <a:solidFill>
                  <a:srgbClr val="1D6D30"/>
                </a:solidFill>
                <a:latin typeface="Arial" pitchFamily="34" charset="0"/>
                <a:cs typeface="Arial" pitchFamily="34" charset="0"/>
              </a:rPr>
              <a:t> создан подраздел </a:t>
            </a:r>
            <a:r>
              <a:rPr lang="ru-RU" sz="1400" b="1" dirty="0" smtClean="0">
                <a:solidFill>
                  <a:srgbClr val="FF0000"/>
                </a:solidFill>
                <a:latin typeface="Arial" pitchFamily="34" charset="0"/>
                <a:cs typeface="Arial" pitchFamily="34" charset="0"/>
              </a:rPr>
              <a:t>«Бюджет для граждан» </a:t>
            </a:r>
            <a:r>
              <a:rPr lang="ru-RU" sz="1400" dirty="0" smtClean="0">
                <a:solidFill>
                  <a:srgbClr val="1D6D30"/>
                </a:solidFill>
                <a:latin typeface="Arial" pitchFamily="34" charset="0"/>
                <a:cs typeface="Arial" pitchFamily="34" charset="0"/>
              </a:rPr>
              <a:t>в разделе </a:t>
            </a:r>
            <a:r>
              <a:rPr lang="ru-RU" sz="1400" b="1" dirty="0" smtClean="0">
                <a:solidFill>
                  <a:srgbClr val="FF0000"/>
                </a:solidFill>
                <a:latin typeface="Arial" pitchFamily="34" charset="0"/>
                <a:cs typeface="Arial" pitchFamily="34" charset="0"/>
              </a:rPr>
              <a:t>«Финансы»</a:t>
            </a:r>
            <a:r>
              <a:rPr lang="ru-RU" sz="1400" dirty="0" smtClean="0">
                <a:solidFill>
                  <a:srgbClr val="1D6D30"/>
                </a:solidFill>
                <a:latin typeface="Arial" pitchFamily="34" charset="0"/>
                <a:cs typeface="Arial" pitchFamily="34" charset="0"/>
              </a:rPr>
              <a:t>, где можно получать информацию о бюджете Усть-Удинского района, а в нашем сообществе </a:t>
            </a:r>
            <a:r>
              <a:rPr lang="ru-RU" sz="1400" b="1" dirty="0" smtClean="0">
                <a:solidFill>
                  <a:srgbClr val="FF0000"/>
                </a:solidFill>
                <a:latin typeface="Arial" pitchFamily="34" charset="0"/>
                <a:cs typeface="Arial" pitchFamily="34" charset="0"/>
              </a:rPr>
              <a:t>«</a:t>
            </a:r>
            <a:r>
              <a:rPr lang="ru-RU" sz="1400" b="1" dirty="0" err="1" smtClean="0">
                <a:solidFill>
                  <a:srgbClr val="FF0000"/>
                </a:solidFill>
                <a:latin typeface="Arial" pitchFamily="34" charset="0"/>
                <a:cs typeface="Arial" pitchFamily="34" charset="0"/>
              </a:rPr>
              <a:t>Вконтакте</a:t>
            </a:r>
            <a:r>
              <a:rPr lang="ru-RU" sz="1400" b="1" dirty="0" smtClean="0">
                <a:solidFill>
                  <a:srgbClr val="FF0000"/>
                </a:solidFill>
                <a:latin typeface="Arial" pitchFamily="34" charset="0"/>
                <a:cs typeface="Arial" pitchFamily="34" charset="0"/>
              </a:rPr>
              <a:t>» - «Финансовая Грамотность - Усть-Удинский район.» </a:t>
            </a:r>
            <a:r>
              <a:rPr lang="ru-RU" sz="1400" dirty="0" smtClean="0">
                <a:solidFill>
                  <a:srgbClr val="1D6D30"/>
                </a:solidFill>
                <a:latin typeface="Arial" pitchFamily="34" charset="0"/>
                <a:cs typeface="Arial" pitchFamily="34" charset="0"/>
              </a:rPr>
              <a:t>создана ссылка </a:t>
            </a:r>
            <a:r>
              <a:rPr lang="ru-RU" sz="1400" b="1" dirty="0" smtClean="0">
                <a:solidFill>
                  <a:srgbClr val="FF0000"/>
                </a:solidFill>
                <a:latin typeface="Arial" pitchFamily="34" charset="0"/>
                <a:cs typeface="Arial" pitchFamily="34" charset="0"/>
              </a:rPr>
              <a:t>«Написать»</a:t>
            </a:r>
            <a:r>
              <a:rPr lang="ru-RU" sz="1400" b="1" dirty="0" smtClean="0">
                <a:solidFill>
                  <a:srgbClr val="1D6D30"/>
                </a:solidFill>
                <a:latin typeface="Arial" pitchFamily="34" charset="0"/>
                <a:cs typeface="Arial" pitchFamily="34" charset="0"/>
              </a:rPr>
              <a:t>, </a:t>
            </a:r>
            <a:r>
              <a:rPr lang="ru-RU" sz="1400" dirty="0" smtClean="0">
                <a:solidFill>
                  <a:srgbClr val="1D6D30"/>
                </a:solidFill>
                <a:latin typeface="Arial" pitchFamily="34" charset="0"/>
                <a:cs typeface="Arial" pitchFamily="34" charset="0"/>
              </a:rPr>
              <a:t>где </a:t>
            </a:r>
            <a:r>
              <a:rPr lang="ru-RU" sz="1400" b="1" dirty="0" smtClean="0">
                <a:solidFill>
                  <a:srgbClr val="FF0000"/>
                </a:solidFill>
                <a:latin typeface="Arial" pitchFamily="34" charset="0"/>
                <a:cs typeface="Arial" pitchFamily="34" charset="0"/>
              </a:rPr>
              <a:t>Вы можете обратиться </a:t>
            </a:r>
            <a:r>
              <a:rPr lang="ru-RU" sz="1400" dirty="0" smtClean="0">
                <a:solidFill>
                  <a:srgbClr val="1D6D30"/>
                </a:solidFill>
                <a:latin typeface="Arial" pitchFamily="34" charset="0"/>
                <a:cs typeface="Arial" pitchFamily="34" charset="0"/>
              </a:rPr>
              <a:t>за интересующими сведениями. </a:t>
            </a:r>
            <a:endParaRPr lang="ru-RU" sz="1400" dirty="0">
              <a:solidFill>
                <a:srgbClr val="1D6D30"/>
              </a:solidFill>
              <a:latin typeface="Arial" pitchFamily="34" charset="0"/>
              <a:cs typeface="Arial" pitchFamily="34" charset="0"/>
            </a:endParaRPr>
          </a:p>
        </p:txBody>
      </p:sp>
      <p:sp>
        <p:nvSpPr>
          <p:cNvPr id="5" name="Прямоугольник 4"/>
          <p:cNvSpPr/>
          <p:nvPr/>
        </p:nvSpPr>
        <p:spPr>
          <a:xfrm>
            <a:off x="404664" y="7092280"/>
            <a:ext cx="6120680" cy="1292662"/>
          </a:xfrm>
          <a:prstGeom prst="rect">
            <a:avLst/>
          </a:prstGeom>
          <a:solidFill>
            <a:schemeClr val="accent5">
              <a:lumMod val="40000"/>
              <a:lumOff val="60000"/>
            </a:schemeClr>
          </a:solidFill>
        </p:spPr>
        <p:txBody>
          <a:bodyPr wrap="square">
            <a:spAutoFit/>
          </a:bodyPr>
          <a:lstStyle/>
          <a:p>
            <a:pPr algn="just"/>
            <a:r>
              <a:rPr lang="ru-RU" sz="1300" b="1" dirty="0" smtClean="0">
                <a:solidFill>
                  <a:srgbClr val="1D6D30"/>
                </a:solidFill>
                <a:latin typeface="Arial" pitchFamily="34" charset="0"/>
                <a:cs typeface="Arial" pitchFamily="34" charset="0"/>
              </a:rPr>
              <a:t>*Бюджетный процесс в российском законодательстве</a:t>
            </a:r>
            <a:r>
              <a:rPr lang="ru-RU" sz="1300" dirty="0" smtClean="0">
                <a:latin typeface="Arial" pitchFamily="34" charset="0"/>
                <a:cs typeface="Arial" pitchFamily="34" charset="0"/>
              </a:rPr>
              <a:t> — деятельность государственных органов власти, органов местного самоуправления и иных участников по составлению и рассмотрению проектов бюджетов, утверждению и исполнению бюджетов, контролю за их исполнением, осуществлению бюджетного учёта, составлению, внешней проверке, рассмотрению и утверждению бюджетной отчётности.</a:t>
            </a:r>
          </a:p>
        </p:txBody>
      </p:sp>
      <p:pic>
        <p:nvPicPr>
          <p:cNvPr id="6" name="Picture 2" descr="https://www.uni-los.ru/assets/manager/images/raioni/38/ust_udinskyi_raion/karta_ust_udinskogo_raiona%D1%86.png"/>
          <p:cNvPicPr>
            <a:picLocks noChangeAspect="1" noChangeArrowheads="1"/>
          </p:cNvPicPr>
          <p:nvPr/>
        </p:nvPicPr>
        <p:blipFill>
          <a:blip r:embed="rId3" cstate="print"/>
          <a:srcRect/>
          <a:stretch>
            <a:fillRect/>
          </a:stretch>
        </p:blipFill>
        <p:spPr bwMode="auto">
          <a:xfrm>
            <a:off x="4293096" y="3275856"/>
            <a:ext cx="2362907" cy="3744416"/>
          </a:xfrm>
          <a:prstGeom prst="rect">
            <a:avLst/>
          </a:prstGeom>
          <a:noFill/>
        </p:spPr>
      </p:pic>
      <p:sp>
        <p:nvSpPr>
          <p:cNvPr id="7" name="Номер слайда 6"/>
          <p:cNvSpPr>
            <a:spLocks noGrp="1"/>
          </p:cNvSpPr>
          <p:nvPr>
            <p:ph type="sldNum" sz="quarter" idx="12"/>
          </p:nvPr>
        </p:nvSpPr>
        <p:spPr/>
        <p:txBody>
          <a:bodyPr/>
          <a:lstStyle/>
          <a:p>
            <a:fld id="{725C68B6-61C2-468F-89AB-4B9F7531AA68}" type="slidenum">
              <a:rPr lang="ru-RU" smtClean="0"/>
              <a:pPr/>
              <a:t>3</a:t>
            </a:fld>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endParaRPr lang="ru-RU" dirty="0" smtClean="0"/>
          </a:p>
          <a:p>
            <a:endParaRPr lang="ru-RU" dirty="0"/>
          </a:p>
        </p:txBody>
      </p:sp>
      <p:sp>
        <p:nvSpPr>
          <p:cNvPr id="2" name="Заголовок 1"/>
          <p:cNvSpPr>
            <a:spLocks noGrp="1"/>
          </p:cNvSpPr>
          <p:nvPr>
            <p:ph type="title" idx="4294967295"/>
          </p:nvPr>
        </p:nvSpPr>
        <p:spPr>
          <a:xfrm>
            <a:off x="0" y="0"/>
            <a:ext cx="6858000" cy="1387475"/>
          </a:xfrm>
        </p:spPr>
        <p:txBody>
          <a:bodyPr anchor="t">
            <a:normAutofit/>
          </a:bodyPr>
          <a:lstStyle/>
          <a:p>
            <a:pPr algn="ctr"/>
            <a:r>
              <a:rPr lang="ru-RU" sz="2800" dirty="0" smtClean="0">
                <a:solidFill>
                  <a:srgbClr val="002060"/>
                </a:solidFill>
                <a:latin typeface="Arial" pitchFamily="34" charset="0"/>
                <a:cs typeface="Arial" pitchFamily="34" charset="0"/>
              </a:rPr>
              <a:t>ОГЛАВЛЕНИЕ</a:t>
            </a:r>
            <a:endParaRPr lang="ru-RU" sz="2800" dirty="0">
              <a:solidFill>
                <a:srgbClr val="002060"/>
              </a:solidFill>
              <a:latin typeface="Arial" pitchFamily="34" charset="0"/>
              <a:cs typeface="Arial" pitchFamily="34" charset="0"/>
            </a:endParaRPr>
          </a:p>
        </p:txBody>
      </p:sp>
      <p:graphicFrame>
        <p:nvGraphicFramePr>
          <p:cNvPr id="5" name="Таблица 4"/>
          <p:cNvGraphicFramePr>
            <a:graphicFrameLocks noGrp="1"/>
          </p:cNvGraphicFramePr>
          <p:nvPr/>
        </p:nvGraphicFramePr>
        <p:xfrm>
          <a:off x="260648" y="539552"/>
          <a:ext cx="6336703" cy="7976222"/>
        </p:xfrm>
        <a:graphic>
          <a:graphicData uri="http://schemas.openxmlformats.org/drawingml/2006/table">
            <a:tbl>
              <a:tblPr firstRow="1">
                <a:tableStyleId>{0E3FDE45-AF77-4B5C-9715-49D594BDF05E}</a:tableStyleId>
              </a:tblPr>
              <a:tblGrid>
                <a:gridCol w="521846"/>
                <a:gridCol w="5241349"/>
                <a:gridCol w="573508"/>
              </a:tblGrid>
              <a:tr h="402992">
                <a:tc>
                  <a:txBody>
                    <a:bodyPr/>
                    <a:lstStyle/>
                    <a:p>
                      <a:endParaRPr lang="ru-RU" sz="12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200" dirty="0" smtClean="0"/>
                        <a:t>Раздел</a:t>
                      </a:r>
                      <a:endParaRPr lang="ru-RU" sz="12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200" dirty="0" smtClean="0"/>
                        <a:t>Стр.</a:t>
                      </a:r>
                      <a:endParaRPr lang="ru-RU" sz="12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r>
              <a:tr h="402992">
                <a:tc>
                  <a:txBody>
                    <a:bodyPr/>
                    <a:lstStyle/>
                    <a:p>
                      <a:pPr algn="ctr"/>
                      <a:r>
                        <a:rPr lang="ru-RU" sz="1200" dirty="0" smtClean="0"/>
                        <a:t>1</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Основные понятия</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6</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402992">
                <a:tc>
                  <a:txBody>
                    <a:bodyPr/>
                    <a:lstStyle/>
                    <a:p>
                      <a:pPr algn="ctr"/>
                      <a:r>
                        <a:rPr lang="ru-RU" sz="1200" dirty="0" smtClean="0"/>
                        <a:t>1</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Информация о РМО «Усть-Удинский район»</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8</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402992">
                <a:tc>
                  <a:txBody>
                    <a:bodyPr/>
                    <a:lstStyle/>
                    <a:p>
                      <a:pPr algn="ctr"/>
                      <a:r>
                        <a:rPr lang="ru-RU" sz="1200" dirty="0" smtClean="0"/>
                        <a:t>2</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Бюджетный процесс в </a:t>
                      </a:r>
                      <a:r>
                        <a:rPr lang="ru-RU" sz="1200" dirty="0" err="1" smtClean="0"/>
                        <a:t>Усть-Удинском</a:t>
                      </a:r>
                      <a:r>
                        <a:rPr lang="ru-RU" sz="1200" dirty="0" smtClean="0"/>
                        <a:t> районе</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10</a:t>
                      </a:r>
                      <a:endParaRPr lang="ru-RU" sz="1200" dirty="0" smtClean="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445298">
                <a:tc>
                  <a:txBody>
                    <a:bodyPr/>
                    <a:lstStyle/>
                    <a:p>
                      <a:pPr algn="ctr"/>
                      <a:r>
                        <a:rPr lang="ru-RU" sz="1200" dirty="0" smtClean="0"/>
                        <a:t>3</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Основные показатели прогноза социально-экономического развития Усть-Удинского района на 2025-2027 годы</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11</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623417">
                <a:tc>
                  <a:txBody>
                    <a:bodyPr/>
                    <a:lstStyle/>
                    <a:p>
                      <a:pPr algn="ctr"/>
                      <a:r>
                        <a:rPr lang="ru-RU" sz="1200" dirty="0" smtClean="0"/>
                        <a:t>4</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Основные направления бюджетной и налоговой политики РМО «Усть-Удинский район» на 2025 год и на плановый период 2026 и 2027 годов</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13</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564191">
                <a:tc>
                  <a:txBody>
                    <a:bodyPr/>
                    <a:lstStyle/>
                    <a:p>
                      <a:pPr algn="ctr"/>
                      <a:r>
                        <a:rPr lang="ru-RU" sz="1200" dirty="0" smtClean="0"/>
                        <a:t>5</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Показатели проекта бюджета РМО «Усть-Удинский район» на 2025 год и на плановый период 2026 и 2027 годов</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14</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402992">
                <a:tc>
                  <a:txBody>
                    <a:bodyPr/>
                    <a:lstStyle/>
                    <a:p>
                      <a:pPr algn="ctr"/>
                      <a:r>
                        <a:rPr lang="ru-RU" sz="1200" dirty="0" smtClean="0"/>
                        <a:t>6</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Доходы районного бюджета</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15</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6.1</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Налоговые доходы районного бюджета</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16</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6.2</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Неналоговые доходы районного бюджета</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17</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6.3</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Безвозмездные поступления районного бюджета</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18</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7</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Расходы районного бюджета</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20</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445298">
                <a:tc>
                  <a:txBody>
                    <a:bodyPr/>
                    <a:lstStyle/>
                    <a:p>
                      <a:pPr algn="ctr"/>
                      <a:r>
                        <a:rPr lang="ru-RU" sz="1200" dirty="0" smtClean="0"/>
                        <a:t>7.1</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Структура расходов районного бюджета по разделам (подразделам) классификации расходов бюджетов</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21</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445298">
                <a:tc>
                  <a:txBody>
                    <a:bodyPr/>
                    <a:lstStyle/>
                    <a:p>
                      <a:pPr algn="ctr"/>
                      <a:r>
                        <a:rPr lang="ru-RU" sz="1200" dirty="0" smtClean="0"/>
                        <a:t>7.2</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Расходы районного бюджета по видам расходов классификации расходов бюджетов</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22</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7.3</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Инвестиционные расходы бюджета Усть-Удинского района</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en-US" sz="1200" dirty="0" smtClean="0"/>
                        <a:t>2</a:t>
                      </a:r>
                      <a:r>
                        <a:rPr lang="ru-RU" sz="1200" dirty="0" smtClean="0"/>
                        <a:t>3</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7.4</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Расходы муниципального дорожного фонда Усть-Удинского района </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25</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7.5</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Расходы по целевым группам</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en-US" sz="1200" dirty="0" smtClean="0"/>
                        <a:t>2</a:t>
                      </a:r>
                      <a:r>
                        <a:rPr lang="ru-RU" sz="1200" dirty="0" smtClean="0"/>
                        <a:t>6</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7.6</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Инициативное бюджетирование</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en-US" sz="1200" dirty="0" smtClean="0"/>
                        <a:t>2</a:t>
                      </a:r>
                      <a:r>
                        <a:rPr lang="ru-RU" sz="1200" dirty="0" smtClean="0"/>
                        <a:t>7</a:t>
                      </a:r>
                      <a:endParaRPr lang="ru-RU" sz="1200" dirty="0">
                        <a:latin typeface="Arial" pitchFamily="34" charset="0"/>
                        <a:cs typeface="Arial" pitchFamily="34" charset="0"/>
                      </a:endParaRPr>
                    </a:p>
                  </a:txBody>
                  <a:tcPr anchor="ctr">
                    <a:lnR w="12700" cap="flat" cmpd="sng" algn="ctr">
                      <a:no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623417">
                <a:tc>
                  <a:txBody>
                    <a:bodyPr/>
                    <a:lstStyle/>
                    <a:p>
                      <a:pPr algn="ctr"/>
                      <a:r>
                        <a:rPr lang="ru-RU" sz="1200" dirty="0" smtClean="0"/>
                        <a:t>7.7</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just"/>
                      <a:r>
                        <a:rPr lang="ru-RU" sz="1200" dirty="0" smtClean="0"/>
                        <a:t>Расходы бюджета Усть-Удинского района по целевым статьям (муниципальным программам и </a:t>
                      </a:r>
                      <a:r>
                        <a:rPr lang="ru-RU" sz="1200" dirty="0" err="1" smtClean="0"/>
                        <a:t>непрограммным</a:t>
                      </a:r>
                      <a:r>
                        <a:rPr lang="ru-RU" sz="1200" dirty="0" smtClean="0"/>
                        <a:t> направлениям деятельности) классификации расходов бюджетов</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ctr"/>
                      <a:r>
                        <a:rPr lang="ru-RU" sz="1200" dirty="0" smtClean="0"/>
                        <a:t>30</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25C68B6-61C2-468F-89AB-4B9F7531AA68}" type="slidenum">
              <a:rPr lang="ru-RU" smtClean="0"/>
              <a:pPr/>
              <a:t>5</a:t>
            </a:fld>
            <a:endParaRPr lang="ru-RU"/>
          </a:p>
        </p:txBody>
      </p:sp>
      <p:sp>
        <p:nvSpPr>
          <p:cNvPr id="6" name="Заголовок 1"/>
          <p:cNvSpPr>
            <a:spLocks noGrp="1"/>
          </p:cNvSpPr>
          <p:nvPr>
            <p:ph type="title"/>
          </p:nvPr>
        </p:nvSpPr>
        <p:spPr>
          <a:xfrm>
            <a:off x="260648" y="179512"/>
            <a:ext cx="6400800" cy="432048"/>
          </a:xfrm>
        </p:spPr>
        <p:txBody>
          <a:bodyPr anchor="t">
            <a:normAutofit fontScale="90000"/>
          </a:bodyPr>
          <a:lstStyle/>
          <a:p>
            <a:r>
              <a:rPr lang="ru-RU" sz="2400" dirty="0" smtClean="0">
                <a:latin typeface="Arial" pitchFamily="34" charset="0"/>
                <a:cs typeface="Arial" pitchFamily="34" charset="0"/>
              </a:rPr>
              <a:t>Оглавление</a:t>
            </a:r>
            <a:endParaRPr lang="ru-RU" sz="2400" dirty="0">
              <a:latin typeface="Arial" pitchFamily="34" charset="0"/>
              <a:cs typeface="Arial" pitchFamily="34" charset="0"/>
            </a:endParaRPr>
          </a:p>
        </p:txBody>
      </p:sp>
      <p:graphicFrame>
        <p:nvGraphicFramePr>
          <p:cNvPr id="7" name="Таблица 6"/>
          <p:cNvGraphicFramePr>
            <a:graphicFrameLocks noGrp="1"/>
          </p:cNvGraphicFramePr>
          <p:nvPr/>
        </p:nvGraphicFramePr>
        <p:xfrm>
          <a:off x="0" y="539553"/>
          <a:ext cx="6858000" cy="8769176"/>
        </p:xfrm>
        <a:graphic>
          <a:graphicData uri="http://schemas.openxmlformats.org/drawingml/2006/table">
            <a:tbl>
              <a:tblPr firstRow="1">
                <a:tableStyleId>{F5AB1C69-6EDB-4FF4-983F-18BD219EF322}</a:tableStyleId>
              </a:tblPr>
              <a:tblGrid>
                <a:gridCol w="548679"/>
                <a:gridCol w="5688633"/>
                <a:gridCol w="620688"/>
              </a:tblGrid>
              <a:tr h="240304">
                <a:tc>
                  <a:txBody>
                    <a:bodyPr/>
                    <a:lstStyle/>
                    <a:p>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Раздел</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Стр.</a:t>
                      </a:r>
                      <a:endParaRPr lang="ru-RU" sz="1050" dirty="0">
                        <a:latin typeface="Arial" pitchFamily="34" charset="0"/>
                        <a:cs typeface="Arial" pitchFamily="34" charset="0"/>
                      </a:endParaRPr>
                    </a:p>
                  </a:txBody>
                  <a:tcPr anchor="ctr"/>
                </a:tc>
              </a:tr>
              <a:tr h="235513">
                <a:tc>
                  <a:txBody>
                    <a:bodyPr/>
                    <a:lstStyle/>
                    <a:p>
                      <a:pPr algn="ctr"/>
                      <a:r>
                        <a:rPr lang="ru-RU" sz="1050" dirty="0" smtClean="0">
                          <a:latin typeface="Arial" pitchFamily="34" charset="0"/>
                          <a:cs typeface="Arial" pitchFamily="34" charset="0"/>
                        </a:rPr>
                        <a:t>8</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Муниципальные программы РМО «</a:t>
                      </a:r>
                      <a:r>
                        <a:rPr lang="ru-RU" sz="1050" dirty="0" err="1" smtClean="0">
                          <a:latin typeface="Arial" pitchFamily="34" charset="0"/>
                          <a:cs typeface="Arial" pitchFamily="34" charset="0"/>
                        </a:rPr>
                        <a:t>Усть-Удинский</a:t>
                      </a:r>
                      <a:r>
                        <a:rPr lang="ru-RU" sz="1050" dirty="0" smtClean="0">
                          <a:latin typeface="Arial" pitchFamily="34" charset="0"/>
                          <a:cs typeface="Arial" pitchFamily="34" charset="0"/>
                        </a:rPr>
                        <a:t> район</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32</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8.1</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Муниципальная программа «Развитие системы образования РМО «Усть-Удинский район» на 2022-2027 годы»</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32</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8.2</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Муниципальная программа «Развитие культуры районного муниципального образования «</a:t>
                      </a:r>
                      <a:r>
                        <a:rPr lang="ru-RU" sz="1050" dirty="0" err="1" smtClean="0">
                          <a:latin typeface="Arial" pitchFamily="34" charset="0"/>
                          <a:cs typeface="Arial" pitchFamily="34" charset="0"/>
                        </a:rPr>
                        <a:t>Усть-Удинский</a:t>
                      </a:r>
                      <a:r>
                        <a:rPr lang="ru-RU" sz="1050" dirty="0" smtClean="0">
                          <a:latin typeface="Arial" pitchFamily="34" charset="0"/>
                          <a:cs typeface="Arial" pitchFamily="34" charset="0"/>
                        </a:rPr>
                        <a:t> район» на 2022-2026 годы</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33</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8.3</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Муниципальная программа «Развитие физической культуры и спорта в РМО «</a:t>
                      </a:r>
                      <a:r>
                        <a:rPr lang="ru-RU" sz="1050" dirty="0" err="1" smtClean="0">
                          <a:latin typeface="Arial" pitchFamily="34" charset="0"/>
                          <a:cs typeface="Arial" pitchFamily="34" charset="0"/>
                        </a:rPr>
                        <a:t>Усть-Удинский</a:t>
                      </a:r>
                      <a:r>
                        <a:rPr lang="ru-RU" sz="1050" dirty="0" smtClean="0">
                          <a:latin typeface="Arial" pitchFamily="34" charset="0"/>
                          <a:cs typeface="Arial" pitchFamily="34" charset="0"/>
                        </a:rPr>
                        <a:t> район» на 2015-2027 годы</a:t>
                      </a:r>
                    </a:p>
                  </a:txBody>
                  <a:tcPr anchor="ctr"/>
                </a:tc>
                <a:tc>
                  <a:txBody>
                    <a:bodyPr/>
                    <a:lstStyle/>
                    <a:p>
                      <a:pPr algn="ctr"/>
                      <a:r>
                        <a:rPr lang="ru-RU" sz="1050" dirty="0" smtClean="0">
                          <a:latin typeface="Arial" pitchFamily="34" charset="0"/>
                          <a:cs typeface="Arial" pitchFamily="34" charset="0"/>
                        </a:rPr>
                        <a:t>34</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8.4</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Муниципальная программа «Молодежная политика» </a:t>
                      </a:r>
                    </a:p>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на 2020-2026 годы</a:t>
                      </a:r>
                    </a:p>
                  </a:txBody>
                  <a:tcPr anchor="ctr"/>
                </a:tc>
                <a:tc>
                  <a:txBody>
                    <a:bodyPr/>
                    <a:lstStyle/>
                    <a:p>
                      <a:pPr algn="ctr"/>
                      <a:r>
                        <a:rPr lang="ru-RU" sz="1050" dirty="0" smtClean="0">
                          <a:latin typeface="Arial" pitchFamily="34" charset="0"/>
                          <a:cs typeface="Arial" pitchFamily="34" charset="0"/>
                        </a:rPr>
                        <a:t>31</a:t>
                      </a:r>
                      <a:endParaRPr lang="ru-RU" sz="1050" dirty="0">
                        <a:latin typeface="Arial" pitchFamily="34" charset="0"/>
                        <a:cs typeface="Arial" pitchFamily="34" charset="0"/>
                      </a:endParaRPr>
                    </a:p>
                  </a:txBody>
                  <a:tcPr anchor="ctr"/>
                </a:tc>
              </a:tr>
              <a:tr h="685128">
                <a:tc>
                  <a:txBody>
                    <a:bodyPr/>
                    <a:lstStyle/>
                    <a:p>
                      <a:pPr algn="ctr"/>
                      <a:r>
                        <a:rPr lang="ru-RU" sz="1050" dirty="0" smtClean="0">
                          <a:latin typeface="Arial" pitchFamily="34" charset="0"/>
                          <a:cs typeface="Arial" pitchFamily="34" charset="0"/>
                        </a:rPr>
                        <a:t>8.5</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Муниципальная программа «Комплексные меры профилактики злоупотребления наркотическими средствами, токсическими и психотропными веществами, профилактики распространения ВИЧ- инфекции и других социально-негативных явлений» на 2020-2026 годы</a:t>
                      </a:r>
                    </a:p>
                  </a:txBody>
                  <a:tcPr anchor="ctr"/>
                </a:tc>
                <a:tc>
                  <a:txBody>
                    <a:bodyPr/>
                    <a:lstStyle/>
                    <a:p>
                      <a:pPr algn="ctr"/>
                      <a:r>
                        <a:rPr lang="ru-RU" sz="1050" dirty="0" smtClean="0">
                          <a:latin typeface="Arial" pitchFamily="34" charset="0"/>
                          <a:cs typeface="Arial" pitchFamily="34" charset="0"/>
                        </a:rPr>
                        <a:t>31</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8.6</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РМО «</a:t>
                      </a:r>
                      <a:r>
                        <a:rPr lang="ru-RU" sz="1050" dirty="0" err="1" smtClean="0">
                          <a:latin typeface="Arial" pitchFamily="34" charset="0"/>
                          <a:cs typeface="Arial" pitchFamily="34" charset="0"/>
                        </a:rPr>
                        <a:t>Усть-Удинский</a:t>
                      </a:r>
                      <a:r>
                        <a:rPr lang="ru-RU" sz="1050" dirty="0" smtClean="0">
                          <a:latin typeface="Arial" pitchFamily="34" charset="0"/>
                          <a:cs typeface="Arial" pitchFamily="34" charset="0"/>
                        </a:rPr>
                        <a:t> район» «Молодым семьям – доступное жилье» на 2023-2027 годы</a:t>
                      </a:r>
                    </a:p>
                  </a:txBody>
                  <a:tcPr anchor="ctr"/>
                </a:tc>
                <a:tc>
                  <a:txBody>
                    <a:bodyPr/>
                    <a:lstStyle/>
                    <a:p>
                      <a:pPr algn="ctr"/>
                      <a:r>
                        <a:rPr lang="ru-RU" sz="1050" dirty="0" smtClean="0">
                          <a:latin typeface="Arial" pitchFamily="34" charset="0"/>
                          <a:cs typeface="Arial" pitchFamily="34" charset="0"/>
                        </a:rPr>
                        <a:t>32</a:t>
                      </a:r>
                      <a:endParaRPr lang="ru-RU" sz="1050" dirty="0">
                        <a:latin typeface="Arial" pitchFamily="34" charset="0"/>
                        <a:cs typeface="Arial" pitchFamily="34" charset="0"/>
                      </a:endParaRPr>
                    </a:p>
                  </a:txBody>
                  <a:tcPr anchor="ctr"/>
                </a:tc>
              </a:tr>
              <a:tr h="428496">
                <a:tc>
                  <a:txBody>
                    <a:bodyPr/>
                    <a:lstStyle/>
                    <a:p>
                      <a:pPr algn="ctr"/>
                      <a:r>
                        <a:rPr lang="ru-RU" sz="1050" dirty="0" smtClean="0">
                          <a:latin typeface="Arial" pitchFamily="34" charset="0"/>
                          <a:cs typeface="Arial" pitchFamily="34" charset="0"/>
                        </a:rPr>
                        <a:t>8.7</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«Профилактика правонарушений и безопасности дорожного движения на территории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 на 2020-2026 годы</a:t>
                      </a:r>
                    </a:p>
                  </a:txBody>
                  <a:tcPr anchor="ctr"/>
                </a:tc>
                <a:tc>
                  <a:txBody>
                    <a:bodyPr/>
                    <a:lstStyle/>
                    <a:p>
                      <a:pPr algn="ctr"/>
                      <a:r>
                        <a:rPr lang="ru-RU" sz="1050" dirty="0" smtClean="0">
                          <a:latin typeface="Arial" pitchFamily="34" charset="0"/>
                          <a:cs typeface="Arial" pitchFamily="34" charset="0"/>
                        </a:rPr>
                        <a:t>32</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8.8</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«Организация летнего отдыха и занятости детей в </a:t>
                      </a:r>
                      <a:r>
                        <a:rPr lang="ru-RU" sz="1050" dirty="0" err="1" smtClean="0">
                          <a:latin typeface="Arial" pitchFamily="34" charset="0"/>
                          <a:cs typeface="Arial" pitchFamily="34" charset="0"/>
                        </a:rPr>
                        <a:t>Усть-Удинском</a:t>
                      </a:r>
                      <a:r>
                        <a:rPr lang="ru-RU" sz="1050" dirty="0" smtClean="0">
                          <a:latin typeface="Arial" pitchFamily="34" charset="0"/>
                          <a:cs typeface="Arial" pitchFamily="34" charset="0"/>
                        </a:rPr>
                        <a:t> районе» на 2020-2026 годы</a:t>
                      </a:r>
                    </a:p>
                  </a:txBody>
                  <a:tcPr anchor="ctr"/>
                </a:tc>
                <a:tc>
                  <a:txBody>
                    <a:bodyPr/>
                    <a:lstStyle/>
                    <a:p>
                      <a:pPr algn="ctr"/>
                      <a:r>
                        <a:rPr lang="ru-RU" sz="1050" dirty="0" smtClean="0">
                          <a:latin typeface="Arial" pitchFamily="34" charset="0"/>
                          <a:cs typeface="Arial" pitchFamily="34" charset="0"/>
                        </a:rPr>
                        <a:t>33</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8.9</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«Социальная поддержка отдельных категорий граждан на территории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 на 2020-2026 годы</a:t>
                      </a:r>
                    </a:p>
                  </a:txBody>
                  <a:tcPr anchor="ctr"/>
                </a:tc>
                <a:tc>
                  <a:txBody>
                    <a:bodyPr/>
                    <a:lstStyle/>
                    <a:p>
                      <a:pPr algn="ctr"/>
                      <a:r>
                        <a:rPr lang="ru-RU" sz="1050" dirty="0" smtClean="0">
                          <a:latin typeface="Arial" pitchFamily="34" charset="0"/>
                          <a:cs typeface="Arial" pitchFamily="34" charset="0"/>
                        </a:rPr>
                        <a:t>33</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8.10</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«Комплексное развитие сельских территорий на период 2020-2026 годы»</a:t>
                      </a:r>
                    </a:p>
                  </a:txBody>
                  <a:tcPr anchor="ctr"/>
                </a:tc>
                <a:tc>
                  <a:txBody>
                    <a:bodyPr/>
                    <a:lstStyle/>
                    <a:p>
                      <a:pPr algn="ctr"/>
                      <a:r>
                        <a:rPr lang="ru-RU" sz="1050" dirty="0" smtClean="0">
                          <a:latin typeface="Arial" pitchFamily="34" charset="0"/>
                          <a:cs typeface="Arial" pitchFamily="34" charset="0"/>
                        </a:rPr>
                        <a:t>34</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8.11</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«Создание благоприятных условий для обеспечения жизнедеятельности населения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 на 2015-2026 годы</a:t>
                      </a:r>
                    </a:p>
                  </a:txBody>
                  <a:tcPr anchor="ctr"/>
                </a:tc>
                <a:tc>
                  <a:txBody>
                    <a:bodyPr/>
                    <a:lstStyle/>
                    <a:p>
                      <a:pPr algn="ctr"/>
                      <a:r>
                        <a:rPr lang="ru-RU" sz="1050" dirty="0" smtClean="0">
                          <a:latin typeface="Arial" pitchFamily="34" charset="0"/>
                          <a:cs typeface="Arial" pitchFamily="34" charset="0"/>
                        </a:rPr>
                        <a:t>34</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8.12</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«Обеспечение комплексных мер по гражданской обороне» на  2021-2026 годы</a:t>
                      </a:r>
                    </a:p>
                  </a:txBody>
                  <a:tcPr anchor="ctr"/>
                </a:tc>
                <a:tc>
                  <a:txBody>
                    <a:bodyPr/>
                    <a:lstStyle/>
                    <a:p>
                      <a:pPr algn="ctr"/>
                      <a:r>
                        <a:rPr lang="ru-RU" sz="1050" dirty="0" smtClean="0">
                          <a:latin typeface="Arial" pitchFamily="34" charset="0"/>
                          <a:cs typeface="Arial" pitchFamily="34" charset="0"/>
                        </a:rPr>
                        <a:t>35</a:t>
                      </a:r>
                      <a:endParaRPr lang="ru-RU" sz="1050" dirty="0">
                        <a:latin typeface="Arial" pitchFamily="34" charset="0"/>
                        <a:cs typeface="Arial" pitchFamily="34" charset="0"/>
                      </a:endParaRPr>
                    </a:p>
                  </a:txBody>
                  <a:tcPr anchor="ctr"/>
                </a:tc>
              </a:tr>
              <a:tr h="535256">
                <a:tc>
                  <a:txBody>
                    <a:bodyPr/>
                    <a:lstStyle/>
                    <a:p>
                      <a:pPr algn="ctr"/>
                      <a:r>
                        <a:rPr lang="ru-RU" sz="1050" dirty="0" smtClean="0">
                          <a:latin typeface="Arial" pitchFamily="34" charset="0"/>
                          <a:cs typeface="Arial" pitchFamily="34" charset="0"/>
                        </a:rPr>
                        <a:t>8.13</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«Повышение эффективности проводимой муниципальной политики в области земельно-имущественных отношений и управления муниципальной собственностью» на 2017-2026 годы</a:t>
                      </a:r>
                    </a:p>
                  </a:txBody>
                  <a:tcPr anchor="ctr"/>
                </a:tc>
                <a:tc>
                  <a:txBody>
                    <a:bodyPr/>
                    <a:lstStyle/>
                    <a:p>
                      <a:pPr algn="ctr"/>
                      <a:r>
                        <a:rPr lang="ru-RU" sz="1050" dirty="0" smtClean="0">
                          <a:latin typeface="Arial" pitchFamily="34" charset="0"/>
                          <a:cs typeface="Arial" pitchFamily="34" charset="0"/>
                        </a:rPr>
                        <a:t>35</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8.14</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«Управление муниципальными финансами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 на 2017-2026 годы</a:t>
                      </a:r>
                    </a:p>
                  </a:txBody>
                  <a:tcPr anchor="ctr"/>
                </a:tc>
                <a:tc>
                  <a:txBody>
                    <a:bodyPr/>
                    <a:lstStyle/>
                    <a:p>
                      <a:pPr algn="ctr"/>
                      <a:r>
                        <a:rPr lang="ru-RU" sz="1050" dirty="0" smtClean="0">
                          <a:latin typeface="Arial" pitchFamily="34" charset="0"/>
                          <a:cs typeface="Arial" pitchFamily="34" charset="0"/>
                        </a:rPr>
                        <a:t>36</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8.15</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«Обеспечение деятельности мэра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 и администрации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 на 2017-2026 годы</a:t>
                      </a:r>
                    </a:p>
                  </a:txBody>
                  <a:tcPr anchor="ctr"/>
                </a:tc>
                <a:tc>
                  <a:txBody>
                    <a:bodyPr/>
                    <a:lstStyle/>
                    <a:p>
                      <a:pPr algn="ctr"/>
                      <a:r>
                        <a:rPr lang="ru-RU" sz="1050" dirty="0" smtClean="0">
                          <a:latin typeface="Arial" pitchFamily="34" charset="0"/>
                          <a:cs typeface="Arial" pitchFamily="34" charset="0"/>
                        </a:rPr>
                        <a:t>37</a:t>
                      </a:r>
                      <a:endParaRPr lang="ru-RU" sz="1050" dirty="0">
                        <a:latin typeface="Arial" pitchFamily="34" charset="0"/>
                        <a:cs typeface="Arial" pitchFamily="34" charset="0"/>
                      </a:endParaRPr>
                    </a:p>
                  </a:txBody>
                  <a:tcPr anchor="ctr"/>
                </a:tc>
              </a:tr>
              <a:tr h="235513">
                <a:tc>
                  <a:txBody>
                    <a:bodyPr/>
                    <a:lstStyle/>
                    <a:p>
                      <a:pPr algn="ctr"/>
                      <a:r>
                        <a:rPr lang="ru-RU" sz="1050" dirty="0" smtClean="0">
                          <a:latin typeface="Arial" pitchFamily="34" charset="0"/>
                          <a:cs typeface="Arial" pitchFamily="34" charset="0"/>
                        </a:rPr>
                        <a:t>9</a:t>
                      </a:r>
                      <a:endParaRPr lang="ru-RU" sz="1050" dirty="0">
                        <a:latin typeface="Arial" pitchFamily="34" charset="0"/>
                        <a:cs typeface="Arial" pitchFamily="34" charset="0"/>
                      </a:endParaRPr>
                    </a:p>
                  </a:txBody>
                  <a:tcPr anchor="ctr"/>
                </a:tc>
                <a:tc>
                  <a:txBody>
                    <a:bodyPr/>
                    <a:lstStyle/>
                    <a:p>
                      <a:pPr algn="just"/>
                      <a:r>
                        <a:rPr lang="ru-RU" sz="1050" dirty="0" err="1" smtClean="0">
                          <a:latin typeface="Arial" pitchFamily="34" charset="0"/>
                          <a:cs typeface="Arial" pitchFamily="34" charset="0"/>
                        </a:rPr>
                        <a:t>Непрограммные</a:t>
                      </a:r>
                      <a:r>
                        <a:rPr lang="ru-RU" sz="1050" dirty="0" smtClean="0">
                          <a:latin typeface="Arial" pitchFamily="34" charset="0"/>
                          <a:cs typeface="Arial" pitchFamily="34" charset="0"/>
                        </a:rPr>
                        <a:t> расходы</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38</a:t>
                      </a:r>
                      <a:endParaRPr lang="ru-RU" sz="1050" dirty="0">
                        <a:latin typeface="Arial" pitchFamily="34" charset="0"/>
                        <a:cs typeface="Arial" pitchFamily="34" charset="0"/>
                      </a:endParaRPr>
                    </a:p>
                  </a:txBody>
                  <a:tcPr anchor="ctr"/>
                </a:tc>
              </a:tr>
              <a:tr h="244076">
                <a:tc>
                  <a:txBody>
                    <a:bodyPr/>
                    <a:lstStyle/>
                    <a:p>
                      <a:pPr algn="ctr"/>
                      <a:r>
                        <a:rPr lang="ru-RU" sz="1050" dirty="0" smtClean="0">
                          <a:latin typeface="Arial" pitchFamily="34" charset="0"/>
                          <a:cs typeface="Arial" pitchFamily="34" charset="0"/>
                        </a:rPr>
                        <a:t>10</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Муниципальный долг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38</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11</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Запланированные в бюджете средства для устранения нарушений по требованиям суда и </a:t>
                      </a:r>
                      <a:r>
                        <a:rPr lang="ru-RU" sz="1050" dirty="0" err="1" smtClean="0">
                          <a:latin typeface="Arial" pitchFamily="34" charset="0"/>
                          <a:cs typeface="Arial" pitchFamily="34" charset="0"/>
                        </a:rPr>
                        <a:t>Роспотребнадзора</a:t>
                      </a:r>
                      <a:endParaRPr lang="ru-RU" sz="1050" dirty="0" smtClean="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39</a:t>
                      </a:r>
                      <a:endParaRPr lang="ru-RU" sz="1050" dirty="0">
                        <a:latin typeface="Arial" pitchFamily="34" charset="0"/>
                        <a:cs typeface="Arial" pitchFamily="34" charset="0"/>
                      </a:endParaRPr>
                    </a:p>
                  </a:txBody>
                  <a:tcPr anchor="ctr"/>
                </a:tc>
              </a:tr>
              <a:tr h="235513">
                <a:tc>
                  <a:txBody>
                    <a:bodyPr/>
                    <a:lstStyle/>
                    <a:p>
                      <a:pPr algn="ctr"/>
                      <a:r>
                        <a:rPr lang="ru-RU" sz="1050" dirty="0" smtClean="0">
                          <a:latin typeface="Arial" pitchFamily="34" charset="0"/>
                          <a:cs typeface="Arial" pitchFamily="34" charset="0"/>
                        </a:rPr>
                        <a:t>12</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Глоссарий</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40</a:t>
                      </a:r>
                      <a:endParaRPr lang="ru-RU" sz="1050" dirty="0">
                        <a:latin typeface="Arial" pitchFamily="34" charset="0"/>
                        <a:cs typeface="Arial" pitchFamily="34" charset="0"/>
                      </a:endParaRPr>
                    </a:p>
                  </a:txBody>
                  <a:tcPr anchor="ctr"/>
                </a:tc>
              </a:tr>
              <a:tr h="431120">
                <a:tc>
                  <a:txBody>
                    <a:bodyPr/>
                    <a:lstStyle/>
                    <a:p>
                      <a:pPr algn="ctr"/>
                      <a:r>
                        <a:rPr lang="ru-RU" sz="1050" dirty="0" smtClean="0">
                          <a:latin typeface="Arial" pitchFamily="34" charset="0"/>
                          <a:cs typeface="Arial" pitchFamily="34" charset="0"/>
                        </a:rPr>
                        <a:t>13</a:t>
                      </a:r>
                      <a:endParaRPr lang="ru-RU" sz="1050" dirty="0">
                        <a:latin typeface="Arial" pitchFamily="34" charset="0"/>
                        <a:cs typeface="Arial" pitchFamily="34" charset="0"/>
                      </a:endParaRPr>
                    </a:p>
                  </a:txBody>
                  <a:tcPr/>
                </a:tc>
                <a:tc>
                  <a:txBody>
                    <a:bodyPr/>
                    <a:lstStyle/>
                    <a:p>
                      <a:pPr algn="just"/>
                      <a:r>
                        <a:rPr lang="ru-RU" sz="1050" dirty="0" smtClean="0">
                          <a:latin typeface="Arial" pitchFamily="34" charset="0"/>
                          <a:cs typeface="Arial" pitchFamily="34" charset="0"/>
                        </a:rPr>
                        <a:t>Контактная информация</a:t>
                      </a:r>
                      <a:endParaRPr lang="ru-RU" sz="1050" dirty="0">
                        <a:latin typeface="Arial" pitchFamily="34" charset="0"/>
                        <a:cs typeface="Arial" pitchFamily="34" charset="0"/>
                      </a:endParaRPr>
                    </a:p>
                  </a:txBody>
                  <a:tcPr/>
                </a:tc>
                <a:tc>
                  <a:txBody>
                    <a:bodyPr/>
                    <a:lstStyle/>
                    <a:p>
                      <a:pPr algn="ctr"/>
                      <a:r>
                        <a:rPr lang="ru-RU" sz="1050" dirty="0" smtClean="0">
                          <a:latin typeface="Arial" pitchFamily="34" charset="0"/>
                          <a:cs typeface="Arial" pitchFamily="34" charset="0"/>
                        </a:rPr>
                        <a:t>41</a:t>
                      </a:r>
                      <a:endParaRPr lang="ru-RU" sz="105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6858000" cy="369332"/>
          </a:xfrm>
          <a:prstGeom prst="rect">
            <a:avLst/>
          </a:prstGeom>
        </p:spPr>
        <p:txBody>
          <a:bodyPr wrap="square" anchor="ctr">
            <a:spAutoFit/>
          </a:bodyPr>
          <a:lstStyle/>
          <a:p>
            <a:pPr algn="ctr"/>
            <a:r>
              <a:rPr lang="ru-RU" b="1" dirty="0" smtClean="0">
                <a:solidFill>
                  <a:srgbClr val="002060"/>
                </a:solidFill>
                <a:latin typeface="Arial" pitchFamily="34" charset="0"/>
                <a:cs typeface="Arial" pitchFamily="34" charset="0"/>
              </a:rPr>
              <a:t>ОСНОВНЫЕ ПОНЯТИЯ</a:t>
            </a:r>
            <a:endParaRPr lang="ru-RU" sz="800" dirty="0">
              <a:latin typeface="Arial" pitchFamily="34" charset="0"/>
              <a:cs typeface="Arial" pitchFamily="34" charset="0"/>
            </a:endParaRPr>
          </a:p>
        </p:txBody>
      </p:sp>
      <p:sp>
        <p:nvSpPr>
          <p:cNvPr id="4" name="Rectangle 1"/>
          <p:cNvSpPr>
            <a:spLocks noChangeArrowheads="1"/>
          </p:cNvSpPr>
          <p:nvPr/>
        </p:nvSpPr>
        <p:spPr bwMode="auto">
          <a:xfrm>
            <a:off x="188640" y="395536"/>
            <a:ext cx="6480720" cy="8424937"/>
          </a:xfrm>
          <a:prstGeom prst="rect">
            <a:avLst/>
          </a:prstGeom>
          <a:solidFill>
            <a:sysClr val="window" lastClr="FFFFFF"/>
          </a:solidFill>
          <a:ln w="11429" cap="flat" cmpd="sng" algn="ctr">
            <a:solidFill>
              <a:srgbClr val="8FB08C"/>
            </a:solidFill>
            <a:prstDash val="sysDash"/>
            <a:headEnd/>
            <a:tailEnd/>
          </a:ln>
          <a:effectLst/>
        </p:spPr>
        <p:txBody>
          <a:bodyPr vert="horz" wrap="square" lIns="91440" tIns="45720" rIns="91440" bIns="45720" numCol="2" spcCol="180000" anchor="ctr" anchorCtr="0" compatLnSpc="1">
            <a:prstTxWarp prst="textNoShape">
              <a:avLst/>
            </a:prstTxWarp>
            <a:spAutoFit/>
          </a:bodyPr>
          <a:lstStyle/>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БЮДЖЕТ</a:t>
            </a:r>
            <a:r>
              <a:rPr lang="ru-RU" sz="1050" dirty="0" smtClean="0">
                <a:latin typeface="Arial" pitchFamily="34" charset="0"/>
                <a:cs typeface="Arial" pitchFamily="34" charset="0"/>
              </a:rPr>
              <a:t> – форма образования и расходования денежных средств, предназначенных для финансового обеспечения задач и функций государства и местного самоуправления. Представляет собой главный финансовый документ страны (региона, муниципального образования), утверждаемый органом </a:t>
            </a:r>
            <a:r>
              <a:rPr lang="ru-RU" sz="1050" dirty="0" err="1" smtClean="0">
                <a:latin typeface="Arial" pitchFamily="34" charset="0"/>
                <a:cs typeface="Arial" pitchFamily="34" charset="0"/>
              </a:rPr>
              <a:t>законо-дательной</a:t>
            </a:r>
            <a:r>
              <a:rPr lang="ru-RU" sz="1050" dirty="0" smtClean="0">
                <a:latin typeface="Arial" pitchFamily="34" charset="0"/>
                <a:cs typeface="Arial" pitchFamily="34" charset="0"/>
              </a:rPr>
              <a:t> власти соответствующего управления;</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БЮДЖЕТНАЯ ПОЛИТИКА </a:t>
            </a:r>
            <a:r>
              <a:rPr lang="ru-RU" sz="1050" dirty="0" smtClean="0">
                <a:latin typeface="Arial" pitchFamily="34" charset="0"/>
                <a:cs typeface="Arial" pitchFamily="34" charset="0"/>
              </a:rPr>
              <a:t>– совокупность принимаемых органами власти решений, связанных с определением основных направлений развития бюджетных отношений и выработкой конкретных путей их использования в интересах граждан, общества и государства;</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algn="just" fontAlgn="base">
              <a:spcBef>
                <a:spcPct val="0"/>
              </a:spcBef>
              <a:spcAft>
                <a:spcPct val="0"/>
              </a:spcAft>
            </a:pPr>
            <a:r>
              <a:rPr lang="ru-RU" sz="1050" b="1" dirty="0" smtClean="0">
                <a:solidFill>
                  <a:srgbClr val="FF0000"/>
                </a:solidFill>
                <a:latin typeface="Arial" pitchFamily="34" charset="0"/>
                <a:cs typeface="Arial" pitchFamily="34" charset="0"/>
              </a:rPr>
              <a:t>БЮДЖЕТНЫЕ АССИГНОВАНИЯ </a:t>
            </a:r>
            <a:r>
              <a:rPr lang="ru-RU" sz="1050" dirty="0" smtClean="0">
                <a:latin typeface="Arial" pitchFamily="34" charset="0"/>
                <a:cs typeface="Arial" pitchFamily="34" charset="0"/>
              </a:rPr>
              <a:t>-   предельные объемы денежных средств, бюджетных обязательств;</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БЮДЖЕТНЫЕ ИНВЕСТИЦИИ </a:t>
            </a:r>
            <a:r>
              <a:rPr lang="ru-RU" sz="1050" dirty="0" smtClean="0">
                <a:latin typeface="Arial" pitchFamily="34" charset="0"/>
                <a:cs typeface="Arial" pitchFamily="34" charset="0"/>
              </a:rPr>
              <a:t>– бюджетные средства, направляемые на создание или увеличение за счет средств бюджета стоимости государственного(муниципального) имущества;</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algn="just" fontAlgn="base">
              <a:spcBef>
                <a:spcPct val="0"/>
              </a:spcBef>
              <a:spcAft>
                <a:spcPct val="0"/>
              </a:spcAft>
            </a:pPr>
            <a:r>
              <a:rPr lang="ru-RU" sz="1050" b="1" dirty="0" smtClean="0">
                <a:solidFill>
                  <a:srgbClr val="FF0000"/>
                </a:solidFill>
                <a:latin typeface="Arial" pitchFamily="34" charset="0"/>
                <a:cs typeface="Arial" pitchFamily="34" charset="0"/>
              </a:rPr>
              <a:t>БЮДЖЕТНЫЕ ОБЯЗАТЕЛЬСТВА </a:t>
            </a:r>
            <a:r>
              <a:rPr lang="ru-RU" sz="1050" dirty="0" smtClean="0">
                <a:latin typeface="Arial" pitchFamily="34" charset="0"/>
                <a:cs typeface="Arial" pitchFamily="34" charset="0"/>
              </a:rPr>
              <a:t>- расходные обязательства, подлежащие исполнению в соответствующем финансовом году;</a:t>
            </a:r>
          </a:p>
          <a:p>
            <a:pPr algn="just" fontAlgn="base">
              <a:spcBef>
                <a:spcPct val="0"/>
              </a:spcBef>
              <a:spcAft>
                <a:spcPct val="0"/>
              </a:spcAft>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БЮДЖЕТНЫЙ КРЕДИТ </a:t>
            </a:r>
            <a:r>
              <a:rPr lang="ru-RU" sz="1050" dirty="0" smtClean="0">
                <a:latin typeface="Arial" pitchFamily="34" charset="0"/>
                <a:cs typeface="Arial" pitchFamily="34" charset="0"/>
              </a:rPr>
              <a:t>- денежные средства, предоставляемые одним бюджетом другому бюджету бюджетной системы Российской</a:t>
            </a:r>
            <a:br>
              <a:rPr lang="ru-RU" sz="1050" dirty="0" smtClean="0">
                <a:latin typeface="Arial" pitchFamily="34" charset="0"/>
                <a:cs typeface="Arial" pitchFamily="34" charset="0"/>
              </a:rPr>
            </a:br>
            <a:r>
              <a:rPr lang="ru-RU" sz="1050" dirty="0" smtClean="0">
                <a:latin typeface="Arial" pitchFamily="34" charset="0"/>
                <a:cs typeface="Arial" pitchFamily="34" charset="0"/>
              </a:rPr>
              <a:t>Федерации, юридическому лицу (за исключением государственных (муниципальных) учреждений), иностранному государству, иностранному юридическому лицу на возвратной и возмездной основе; </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ИСТОЧНИКИ ФИНАНСИРОВАНИЯ ДЕФИЦИТА </a:t>
            </a:r>
            <a:r>
              <a:rPr lang="ru-RU" sz="1050" dirty="0" smtClean="0">
                <a:latin typeface="Arial" pitchFamily="34" charset="0"/>
                <a:cs typeface="Arial" pitchFamily="34" charset="0"/>
              </a:rPr>
              <a:t>- средства, привлекаемые для покрытия бюджетного дефицита; </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algn="just" fontAlgn="base">
              <a:spcBef>
                <a:spcPct val="0"/>
              </a:spcBef>
              <a:spcAft>
                <a:spcPct val="0"/>
              </a:spcAft>
            </a:pPr>
            <a:r>
              <a:rPr lang="ru-RU" sz="1050" b="1" dirty="0" smtClean="0">
                <a:solidFill>
                  <a:srgbClr val="FF0000"/>
                </a:solidFill>
                <a:latin typeface="Arial" pitchFamily="34" charset="0"/>
                <a:cs typeface="Arial" pitchFamily="34" charset="0"/>
              </a:rPr>
              <a:t>КОНСОЛИДИРОВАННЫЙ БЮДЖЕТ </a:t>
            </a:r>
            <a:r>
              <a:rPr lang="ru-RU" sz="1050" dirty="0" smtClean="0">
                <a:latin typeface="Arial" pitchFamily="34" charset="0"/>
                <a:cs typeface="Arial" pitchFamily="34" charset="0"/>
              </a:rPr>
              <a:t>- свод бюджетов бюджетной системы Российской Федерации на соответствующей территории (за исключением бюджетов государственных внебюджетных фондов) без учета межбюджетных трансфертов между этими бюджетами;</a:t>
            </a:r>
          </a:p>
          <a:p>
            <a:pPr algn="just" fontAlgn="base">
              <a:spcBef>
                <a:spcPct val="0"/>
              </a:spcBef>
              <a:spcAft>
                <a:spcPct val="0"/>
              </a:spcAft>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МУНИЦИПАЛЬНОЕ ОБРАЗОВАНИЕ </a:t>
            </a:r>
            <a:r>
              <a:rPr lang="ru-RU" sz="1050" dirty="0" smtClean="0">
                <a:latin typeface="Arial" pitchFamily="34" charset="0"/>
                <a:cs typeface="Arial" pitchFamily="34" charset="0"/>
              </a:rPr>
              <a:t>– населённая территория, на которой осуществляется местное самоуправление, то есть решаются преимущественно вопросы местного значения;</a:t>
            </a:r>
          </a:p>
          <a:p>
            <a:pPr marL="0" marR="0" lvl="0" indent="0" algn="just" defTabSz="914400" eaLnBrk="1" fontAlgn="base" latinLnBrk="0" hangingPunct="1">
              <a:spcBef>
                <a:spcPct val="0"/>
              </a:spcBef>
              <a:spcAft>
                <a:spcPct val="0"/>
              </a:spcAft>
              <a:buClrTx/>
              <a:buSzTx/>
              <a:buFontTx/>
              <a:buNone/>
              <a:tabLst/>
              <a:defRPr/>
            </a:pPr>
            <a:endParaRPr lang="ru-RU" sz="400" b="1"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МУНИЦИПАЛЬНЫЕ ЗАИМСТВОВАНИЯ </a:t>
            </a:r>
            <a:r>
              <a:rPr lang="ru-RU" sz="1050" dirty="0" smtClean="0">
                <a:latin typeface="Arial" pitchFamily="34" charset="0"/>
                <a:cs typeface="Arial" pitchFamily="34" charset="0"/>
              </a:rPr>
              <a:t>- муниципальные займы, осуществляемые</a:t>
            </a:r>
            <a:br>
              <a:rPr lang="ru-RU" sz="1050" dirty="0" smtClean="0">
                <a:latin typeface="Arial" pitchFamily="34" charset="0"/>
                <a:cs typeface="Arial" pitchFamily="34" charset="0"/>
              </a:rPr>
            </a:br>
            <a:r>
              <a:rPr lang="ru-RU" sz="1050" dirty="0" smtClean="0">
                <a:latin typeface="Arial" pitchFamily="34" charset="0"/>
                <a:cs typeface="Arial" pitchFamily="34" charset="0"/>
              </a:rPr>
              <a:t>путем выпуска ценных бумаг от имени</a:t>
            </a:r>
            <a:br>
              <a:rPr lang="ru-RU" sz="1050" dirty="0" smtClean="0">
                <a:latin typeface="Arial" pitchFamily="34" charset="0"/>
                <a:cs typeface="Arial" pitchFamily="34" charset="0"/>
              </a:rPr>
            </a:br>
            <a:r>
              <a:rPr lang="ru-RU" sz="1050" dirty="0" smtClean="0">
                <a:latin typeface="Arial" pitchFamily="34" charset="0"/>
                <a:cs typeface="Arial" pitchFamily="34" charset="0"/>
              </a:rPr>
              <a:t>муниципального образования, размещаемых на внутреннем рынке в валюте Российской Федерации, и кредиты, привлекаемые в местный бюджет от других бюджетов бюджетной системы Российской Федерации и от кредитных организаций, по которым возникают муниципальные долговые обязательства;</a:t>
            </a:r>
          </a:p>
          <a:p>
            <a:pPr algn="just" fontAlgn="base">
              <a:spcBef>
                <a:spcPct val="0"/>
              </a:spcBef>
              <a:spcAft>
                <a:spcPct val="0"/>
              </a:spcAft>
            </a:pPr>
            <a:endParaRPr lang="ru-RU" sz="400" b="1" dirty="0" smtClean="0">
              <a:latin typeface="Arial" pitchFamily="34" charset="0"/>
              <a:cs typeface="Arial" pitchFamily="34" charset="0"/>
            </a:endParaRPr>
          </a:p>
          <a:p>
            <a:pPr algn="just" fontAlgn="base">
              <a:spcBef>
                <a:spcPct val="0"/>
              </a:spcBef>
              <a:spcAft>
                <a:spcPct val="0"/>
              </a:spcAft>
            </a:pPr>
            <a:r>
              <a:rPr lang="ru-RU" sz="1050" b="1" dirty="0" smtClean="0">
                <a:solidFill>
                  <a:srgbClr val="FF0000"/>
                </a:solidFill>
                <a:latin typeface="Arial" pitchFamily="34" charset="0"/>
                <a:cs typeface="Arial" pitchFamily="34" charset="0"/>
              </a:rPr>
              <a:t>МУНИЦИПАЛЬНЫЕ УСЛУГИ (РАБОТЫ)</a:t>
            </a:r>
            <a:r>
              <a:rPr lang="ru-RU" sz="1050" dirty="0" smtClean="0">
                <a:solidFill>
                  <a:srgbClr val="FF0000"/>
                </a:solidFill>
                <a:latin typeface="Arial" pitchFamily="34" charset="0"/>
                <a:cs typeface="Arial" pitchFamily="34" charset="0"/>
              </a:rPr>
              <a:t> </a:t>
            </a:r>
            <a:r>
              <a:rPr lang="ru-RU" sz="1050" dirty="0" smtClean="0">
                <a:latin typeface="Arial" pitchFamily="34" charset="0"/>
                <a:cs typeface="Arial" pitchFamily="34" charset="0"/>
              </a:rPr>
              <a:t>- услуги (работы), оказываемые (выполняемые) органами местного самоуправления, муниципальными учреждениями и в случаях, установленных законодательством Российской Федерации, иными юридическими лицами;</a:t>
            </a:r>
          </a:p>
          <a:p>
            <a:pPr algn="just" fontAlgn="base">
              <a:spcBef>
                <a:spcPct val="0"/>
              </a:spcBef>
              <a:spcAft>
                <a:spcPct val="0"/>
              </a:spcAft>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ОРГАНЫ МЕСТНОГО САМОУПРАВЛЕНИЯ</a:t>
            </a:r>
            <a:r>
              <a:rPr lang="ru-RU" sz="1050" dirty="0" smtClean="0">
                <a:latin typeface="Arial" pitchFamily="34" charset="0"/>
                <a:cs typeface="Arial" pitchFamily="34" charset="0"/>
              </a:rPr>
              <a:t/>
            </a:r>
            <a:br>
              <a:rPr lang="ru-RU" sz="1050" dirty="0" smtClean="0">
                <a:latin typeface="Arial" pitchFamily="34" charset="0"/>
                <a:cs typeface="Arial" pitchFamily="34" charset="0"/>
              </a:rPr>
            </a:br>
            <a:r>
              <a:rPr lang="ru-RU" sz="1050" dirty="0" smtClean="0">
                <a:latin typeface="Arial" pitchFamily="34" charset="0"/>
                <a:cs typeface="Arial" pitchFamily="34" charset="0"/>
              </a:rPr>
              <a:t>- избираемые непосредственно населением</a:t>
            </a:r>
            <a:br>
              <a:rPr lang="ru-RU" sz="1050" dirty="0" smtClean="0">
                <a:latin typeface="Arial" pitchFamily="34" charset="0"/>
                <a:cs typeface="Arial" pitchFamily="34" charset="0"/>
              </a:rPr>
            </a:br>
            <a:r>
              <a:rPr lang="ru-RU" sz="1050" dirty="0" smtClean="0">
                <a:latin typeface="Arial" pitchFamily="34" charset="0"/>
                <a:cs typeface="Arial" pitchFamily="34" charset="0"/>
              </a:rPr>
              <a:t>и (или) образуемые представительным</a:t>
            </a:r>
            <a:br>
              <a:rPr lang="ru-RU" sz="1050" dirty="0" smtClean="0">
                <a:latin typeface="Arial" pitchFamily="34" charset="0"/>
                <a:cs typeface="Arial" pitchFamily="34" charset="0"/>
              </a:rPr>
            </a:br>
            <a:r>
              <a:rPr lang="ru-RU" sz="1050" dirty="0" smtClean="0">
                <a:latin typeface="Arial" pitchFamily="34" charset="0"/>
                <a:cs typeface="Arial" pitchFamily="34" charset="0"/>
              </a:rPr>
              <a:t>органом муниципального образования</a:t>
            </a:r>
            <a:br>
              <a:rPr lang="ru-RU" sz="1050" dirty="0" smtClean="0">
                <a:latin typeface="Arial" pitchFamily="34" charset="0"/>
                <a:cs typeface="Arial" pitchFamily="34" charset="0"/>
              </a:rPr>
            </a:br>
            <a:r>
              <a:rPr lang="ru-RU" sz="1050" dirty="0" smtClean="0">
                <a:latin typeface="Arial" pitchFamily="34" charset="0"/>
                <a:cs typeface="Arial" pitchFamily="34" charset="0"/>
              </a:rPr>
              <a:t>органы, наделенные собственными</a:t>
            </a:r>
            <a:br>
              <a:rPr lang="ru-RU" sz="1050" dirty="0" smtClean="0">
                <a:latin typeface="Arial" pitchFamily="34" charset="0"/>
                <a:cs typeface="Arial" pitchFamily="34" charset="0"/>
              </a:rPr>
            </a:br>
            <a:r>
              <a:rPr lang="ru-RU" sz="1050" dirty="0" smtClean="0">
                <a:latin typeface="Arial" pitchFamily="34" charset="0"/>
                <a:cs typeface="Arial" pitchFamily="34" charset="0"/>
              </a:rPr>
              <a:t>полномочиями по решению вопросов</a:t>
            </a:r>
            <a:br>
              <a:rPr lang="ru-RU" sz="1050" dirty="0" smtClean="0">
                <a:latin typeface="Arial" pitchFamily="34" charset="0"/>
                <a:cs typeface="Arial" pitchFamily="34" charset="0"/>
              </a:rPr>
            </a:br>
            <a:r>
              <a:rPr lang="ru-RU" sz="1050" dirty="0" smtClean="0">
                <a:latin typeface="Arial" pitchFamily="34" charset="0"/>
                <a:cs typeface="Arial" pitchFamily="34" charset="0"/>
              </a:rPr>
              <a:t>местного значения (к органам местного</a:t>
            </a:r>
            <a:br>
              <a:rPr lang="ru-RU" sz="1050" dirty="0" smtClean="0">
                <a:latin typeface="Arial" pitchFamily="34" charset="0"/>
                <a:cs typeface="Arial" pitchFamily="34" charset="0"/>
              </a:rPr>
            </a:br>
            <a:r>
              <a:rPr lang="ru-RU" sz="1050" dirty="0" smtClean="0">
                <a:latin typeface="Arial" pitchFamily="34" charset="0"/>
                <a:cs typeface="Arial" pitchFamily="34" charset="0"/>
              </a:rPr>
              <a:t>самоуправления Усть-Удинского района</a:t>
            </a:r>
            <a:br>
              <a:rPr lang="ru-RU" sz="1050" dirty="0" smtClean="0">
                <a:latin typeface="Arial" pitchFamily="34" charset="0"/>
                <a:cs typeface="Arial" pitchFamily="34" charset="0"/>
              </a:rPr>
            </a:br>
            <a:r>
              <a:rPr lang="ru-RU" sz="1050" dirty="0" smtClean="0">
                <a:latin typeface="Arial" pitchFamily="34" charset="0"/>
                <a:cs typeface="Arial" pitchFamily="34" charset="0"/>
              </a:rPr>
              <a:t>относятся: мэр района, районная Дума, администрация Усть-Удинского района</a:t>
            </a:r>
            <a:br>
              <a:rPr lang="ru-RU" sz="1050" dirty="0" smtClean="0">
                <a:latin typeface="Arial" pitchFamily="34" charset="0"/>
                <a:cs typeface="Arial" pitchFamily="34" charset="0"/>
              </a:rPr>
            </a:br>
            <a:r>
              <a:rPr lang="ru-RU" sz="1050" dirty="0" smtClean="0">
                <a:latin typeface="Arial" pitchFamily="34" charset="0"/>
                <a:cs typeface="Arial" pitchFamily="34" charset="0"/>
              </a:rPr>
              <a:t>и Контрольно-счетный орган района) ;</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algn="just" fontAlgn="base">
              <a:spcBef>
                <a:spcPct val="0"/>
              </a:spcBef>
              <a:spcAft>
                <a:spcPct val="0"/>
              </a:spcAft>
            </a:pPr>
            <a:endParaRPr lang="ru-RU" sz="400" dirty="0" smtClean="0">
              <a:latin typeface="Arial" pitchFamily="34" charset="0"/>
              <a:cs typeface="Arial" pitchFamily="34" charset="0"/>
            </a:endParaRPr>
          </a:p>
          <a:p>
            <a:pPr algn="just" fontAlgn="base">
              <a:spcBef>
                <a:spcPct val="0"/>
              </a:spcBef>
              <a:spcAft>
                <a:spcPct val="0"/>
              </a:spcAft>
            </a:pPr>
            <a:r>
              <a:rPr lang="ru-RU" sz="1050" b="1" dirty="0" smtClean="0">
                <a:solidFill>
                  <a:srgbClr val="FF0000"/>
                </a:solidFill>
                <a:latin typeface="Arial" pitchFamily="34" charset="0"/>
                <a:cs typeface="Arial" pitchFamily="34" charset="0"/>
              </a:rPr>
              <a:t>СВОДНАЯ БЮДЖЕТНАЯ РОСПИСЬ</a:t>
            </a:r>
            <a:r>
              <a:rPr lang="ru-RU" sz="1050" b="1" dirty="0" smtClean="0">
                <a:latin typeface="Arial" pitchFamily="34" charset="0"/>
                <a:cs typeface="Arial" pitchFamily="34" charset="0"/>
              </a:rPr>
              <a:t> </a:t>
            </a:r>
            <a:r>
              <a:rPr lang="ru-RU" sz="1050" dirty="0" smtClean="0">
                <a:latin typeface="Arial" pitchFamily="34" charset="0"/>
                <a:cs typeface="Arial" pitchFamily="34" charset="0"/>
              </a:rPr>
              <a:t>- документ, который составляется и ведется финансовым органом в целях организации исполнения</a:t>
            </a:r>
            <a:br>
              <a:rPr lang="ru-RU" sz="1050" dirty="0" smtClean="0">
                <a:latin typeface="Arial" pitchFamily="34" charset="0"/>
                <a:cs typeface="Arial" pitchFamily="34" charset="0"/>
              </a:rPr>
            </a:br>
            <a:r>
              <a:rPr lang="ru-RU" sz="1050" dirty="0" smtClean="0">
                <a:latin typeface="Arial" pitchFamily="34" charset="0"/>
                <a:cs typeface="Arial" pitchFamily="34" charset="0"/>
              </a:rPr>
              <a:t>бюджета по расходам бюджета и источникам финансирования дефицита бюджета;</a:t>
            </a:r>
          </a:p>
          <a:p>
            <a:pPr algn="just" fontAlgn="base">
              <a:spcBef>
                <a:spcPct val="0"/>
              </a:spcBef>
              <a:spcAft>
                <a:spcPct val="0"/>
              </a:spcAft>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СОБСТВЕННЫЕ СРЕДСТВА РАЙОННОГО БЮДЖЕТА </a:t>
            </a:r>
            <a:r>
              <a:rPr lang="ru-RU" sz="1050" dirty="0" smtClean="0">
                <a:latin typeface="Arial" pitchFamily="34" charset="0"/>
                <a:cs typeface="Arial" pitchFamily="34" charset="0"/>
              </a:rPr>
              <a:t>- налоговые, неналоговые доходы</a:t>
            </a:r>
            <a:br>
              <a:rPr lang="ru-RU" sz="1050" dirty="0" smtClean="0">
                <a:latin typeface="Arial" pitchFamily="34" charset="0"/>
                <a:cs typeface="Arial" pitchFamily="34" charset="0"/>
              </a:rPr>
            </a:br>
            <a:r>
              <a:rPr lang="ru-RU" sz="1050" dirty="0" smtClean="0">
                <a:latin typeface="Arial" pitchFamily="34" charset="0"/>
                <a:cs typeface="Arial" pitchFamily="34" charset="0"/>
              </a:rPr>
              <a:t>и нецелевая финансовая помощь из других</a:t>
            </a:r>
            <a:br>
              <a:rPr lang="ru-RU" sz="1050" dirty="0" smtClean="0">
                <a:latin typeface="Arial" pitchFamily="34" charset="0"/>
                <a:cs typeface="Arial" pitchFamily="34" charset="0"/>
              </a:rPr>
            </a:br>
            <a:r>
              <a:rPr lang="ru-RU" sz="1050" dirty="0" smtClean="0">
                <a:latin typeface="Arial" pitchFamily="34" charset="0"/>
                <a:cs typeface="Arial" pitchFamily="34" charset="0"/>
              </a:rPr>
              <a:t>бюджетов бюджетной системы Российской</a:t>
            </a:r>
            <a:br>
              <a:rPr lang="ru-RU" sz="1050" dirty="0" smtClean="0">
                <a:latin typeface="Arial" pitchFamily="34" charset="0"/>
                <a:cs typeface="Arial" pitchFamily="34" charset="0"/>
              </a:rPr>
            </a:br>
            <a:r>
              <a:rPr lang="ru-RU" sz="1050" dirty="0" smtClean="0">
                <a:latin typeface="Arial" pitchFamily="34" charset="0"/>
                <a:cs typeface="Arial" pitchFamily="34" charset="0"/>
              </a:rPr>
              <a:t>Федерации ;</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algn="just" fontAlgn="base">
              <a:spcBef>
                <a:spcPct val="0"/>
              </a:spcBef>
              <a:spcAft>
                <a:spcPct val="0"/>
              </a:spcAft>
            </a:pPr>
            <a:r>
              <a:rPr lang="ru-RU" sz="1050" b="1" dirty="0" smtClean="0">
                <a:solidFill>
                  <a:srgbClr val="FF0000"/>
                </a:solidFill>
                <a:latin typeface="Arial" pitchFamily="34" charset="0"/>
                <a:cs typeface="Arial" pitchFamily="34" charset="0"/>
              </a:rPr>
              <a:t>УСЛОВНО УТВЕРЖДЕННЫЕ РАСХОДЫ </a:t>
            </a:r>
            <a:r>
              <a:rPr lang="ru-RU" sz="1050" dirty="0" smtClean="0">
                <a:latin typeface="Arial" pitchFamily="34" charset="0"/>
                <a:cs typeface="Arial" pitchFamily="34" charset="0"/>
              </a:rPr>
              <a:t>- не распределенные в плановом периоде в соответствии с классификацией расходов бюджетов бюджетные ассигнования;</a:t>
            </a:r>
          </a:p>
          <a:p>
            <a:pPr algn="just" fontAlgn="base">
              <a:spcBef>
                <a:spcPct val="0"/>
              </a:spcBef>
              <a:spcAft>
                <a:spcPct val="0"/>
              </a:spcAft>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ФИНАНСОВЫЕ ОРГАНЫ МУНИЦИ-ПАЛЬНЫХ ОБРАЗОВАНИЙ </a:t>
            </a:r>
            <a:r>
              <a:rPr lang="ru-RU" sz="1050" dirty="0" smtClean="0">
                <a:latin typeface="Arial" pitchFamily="34" charset="0"/>
                <a:cs typeface="Arial" pitchFamily="34" charset="0"/>
              </a:rPr>
              <a:t>- органы (должностные лица) местных администраций муниципальных образований, осуществляющие составление и организацию исполнения местных бюджетов.</a:t>
            </a:r>
          </a:p>
        </p:txBody>
      </p:sp>
      <p:sp>
        <p:nvSpPr>
          <p:cNvPr id="5" name="Номер слайда 4"/>
          <p:cNvSpPr>
            <a:spLocks noGrp="1"/>
          </p:cNvSpPr>
          <p:nvPr>
            <p:ph type="sldNum" sz="quarter" idx="12"/>
          </p:nvPr>
        </p:nvSpPr>
        <p:spPr/>
        <p:txBody>
          <a:bodyPr/>
          <a:lstStyle/>
          <a:p>
            <a:fld id="{725C68B6-61C2-468F-89AB-4B9F7531AA68}" type="slidenum">
              <a:rPr lang="ru-RU" smtClean="0"/>
              <a:pPr/>
              <a:t>6</a:t>
            </a:fld>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4664" y="4644008"/>
            <a:ext cx="6048672" cy="1369606"/>
          </a:xfrm>
          <a:prstGeom prst="rect">
            <a:avLst/>
          </a:prstGeom>
        </p:spPr>
        <p:txBody>
          <a:bodyPr wrap="square">
            <a:spAutoFit/>
          </a:bodyPr>
          <a:lstStyle/>
          <a:p>
            <a:pPr algn="ctr"/>
            <a:r>
              <a:rPr lang="ru-RU" sz="1600" b="1" dirty="0" smtClean="0">
                <a:solidFill>
                  <a:srgbClr val="002060"/>
                </a:solidFill>
                <a:latin typeface="Arial" pitchFamily="34" charset="0"/>
                <a:cs typeface="Arial" pitchFamily="34" charset="0"/>
              </a:rPr>
              <a:t>Виды межбюджетных трансфертов</a:t>
            </a:r>
          </a:p>
          <a:p>
            <a:pPr algn="ctr"/>
            <a:r>
              <a:rPr lang="ru-RU" sz="1400" dirty="0" smtClean="0">
                <a:solidFill>
                  <a:srgbClr val="002060"/>
                </a:solidFill>
                <a:latin typeface="Arial" pitchFamily="34" charset="0"/>
                <a:cs typeface="Arial" pitchFamily="34" charset="0"/>
              </a:rPr>
              <a:t/>
            </a:r>
            <a:br>
              <a:rPr lang="ru-RU" sz="1400" dirty="0" smtClean="0">
                <a:solidFill>
                  <a:srgbClr val="002060"/>
                </a:solidFill>
                <a:latin typeface="Arial" pitchFamily="34" charset="0"/>
                <a:cs typeface="Arial" pitchFamily="34" charset="0"/>
              </a:rPr>
            </a:br>
            <a:r>
              <a:rPr lang="ru-RU" sz="1300" b="1" dirty="0" smtClean="0">
                <a:solidFill>
                  <a:srgbClr val="E82C4C"/>
                </a:solidFill>
                <a:latin typeface="Arial" pitchFamily="34" charset="0"/>
                <a:cs typeface="Arial" pitchFamily="34" charset="0"/>
              </a:rPr>
              <a:t>Межбюджетные трансферты – </a:t>
            </a:r>
            <a:r>
              <a:rPr lang="ru-RU" sz="1300" dirty="0" smtClean="0">
                <a:solidFill>
                  <a:srgbClr val="002060"/>
                </a:solidFill>
                <a:latin typeface="Arial" pitchFamily="34" charset="0"/>
                <a:cs typeface="Arial" pitchFamily="34" charset="0"/>
              </a:rPr>
              <a:t>средства, предоставляемые одним бюджетом бюджетной системы Российской Федерации другому бюджету бюджетной системы Российской Федерации</a:t>
            </a:r>
            <a:r>
              <a:rPr lang="ru-RU" sz="1400" dirty="0" smtClean="0">
                <a:latin typeface="Arial" pitchFamily="34" charset="0"/>
                <a:cs typeface="Arial" pitchFamily="34" charset="0"/>
              </a:rPr>
              <a:t/>
            </a:r>
            <a:br>
              <a:rPr lang="ru-RU" sz="1400" dirty="0" smtClean="0">
                <a:latin typeface="Arial" pitchFamily="34" charset="0"/>
                <a:cs typeface="Arial" pitchFamily="34" charset="0"/>
              </a:rPr>
            </a:br>
            <a:endParaRPr lang="ru-RU" sz="1400" dirty="0">
              <a:latin typeface="Arial" pitchFamily="34" charset="0"/>
              <a:cs typeface="Arial" pitchFamily="34" charset="0"/>
            </a:endParaRPr>
          </a:p>
        </p:txBody>
      </p:sp>
      <p:sp>
        <p:nvSpPr>
          <p:cNvPr id="4" name="Прямоугольник 3"/>
          <p:cNvSpPr/>
          <p:nvPr/>
        </p:nvSpPr>
        <p:spPr>
          <a:xfrm>
            <a:off x="692696" y="6660232"/>
            <a:ext cx="3429000" cy="646331"/>
          </a:xfrm>
          <a:prstGeom prst="rect">
            <a:avLst/>
          </a:prstGeom>
        </p:spPr>
        <p:txBody>
          <a:bodyPr>
            <a:spAutoFit/>
          </a:bodyPr>
          <a:lstStyle/>
          <a:p>
            <a:r>
              <a:rPr lang="ru-RU" dirty="0" smtClean="0"/>
              <a:t/>
            </a:r>
            <a:br>
              <a:rPr lang="ru-RU" dirty="0" smtClean="0"/>
            </a:br>
            <a:endParaRPr lang="ru-RU" dirty="0"/>
          </a:p>
        </p:txBody>
      </p:sp>
      <p:pic>
        <p:nvPicPr>
          <p:cNvPr id="5" name="Рисунок 4" descr="2024-12-09_17-05-39.png"/>
          <p:cNvPicPr>
            <a:picLocks noChangeAspect="1"/>
          </p:cNvPicPr>
          <p:nvPr/>
        </p:nvPicPr>
        <p:blipFill>
          <a:blip r:embed="rId2" cstate="print"/>
          <a:srcRect l="10000" r="10000"/>
          <a:stretch>
            <a:fillRect/>
          </a:stretch>
        </p:blipFill>
        <p:spPr>
          <a:xfrm>
            <a:off x="260648" y="5652120"/>
            <a:ext cx="1008112" cy="2910534"/>
          </a:xfrm>
          <a:prstGeom prst="rect">
            <a:avLst/>
          </a:prstGeom>
        </p:spPr>
      </p:pic>
      <p:sp>
        <p:nvSpPr>
          <p:cNvPr id="3" name="Прямоугольник 2"/>
          <p:cNvSpPr/>
          <p:nvPr/>
        </p:nvSpPr>
        <p:spPr>
          <a:xfrm>
            <a:off x="1268760" y="5436096"/>
            <a:ext cx="5283968" cy="3393237"/>
          </a:xfrm>
          <a:prstGeom prst="rect">
            <a:avLst/>
          </a:prstGeom>
        </p:spPr>
        <p:txBody>
          <a:bodyPr wrap="square">
            <a:spAutoFit/>
          </a:bodyPr>
          <a:lstStyle/>
          <a:p>
            <a:r>
              <a:rPr lang="ru-RU" sz="1200" b="1" dirty="0" smtClean="0">
                <a:solidFill>
                  <a:srgbClr val="002060"/>
                </a:solidFill>
                <a:latin typeface="RF Rufo"/>
              </a:rPr>
              <a:t/>
            </a:r>
            <a:br>
              <a:rPr lang="ru-RU" sz="1200" b="1" dirty="0" smtClean="0">
                <a:solidFill>
                  <a:srgbClr val="002060"/>
                </a:solidFill>
                <a:latin typeface="RF Rufo"/>
              </a:rPr>
            </a:br>
            <a:endParaRPr lang="ru-RU" sz="1200" b="1" dirty="0" smtClean="0">
              <a:solidFill>
                <a:srgbClr val="002060"/>
              </a:solidFill>
              <a:latin typeface="RF Rufo"/>
            </a:endParaRPr>
          </a:p>
          <a:p>
            <a:pPr algn="just"/>
            <a:r>
              <a:rPr lang="ru-RU" sz="1200" b="1" dirty="0" smtClean="0">
                <a:solidFill>
                  <a:srgbClr val="002060"/>
                </a:solidFill>
                <a:latin typeface="RF Rufo"/>
              </a:rPr>
              <a:t>Субсидии</a:t>
            </a:r>
          </a:p>
          <a:p>
            <a:pPr algn="just"/>
            <a:r>
              <a:rPr lang="ru-RU" sz="1200" dirty="0" smtClean="0">
                <a:solidFill>
                  <a:srgbClr val="002060"/>
                </a:solidFill>
                <a:latin typeface="RF Rufo"/>
              </a:rPr>
              <a:t>предоставляются на условиях </a:t>
            </a:r>
            <a:r>
              <a:rPr lang="ru-RU" sz="1200" b="1" dirty="0" smtClean="0">
                <a:solidFill>
                  <a:srgbClr val="E82C4C"/>
                </a:solidFill>
                <a:latin typeface="RF Rufo"/>
              </a:rPr>
              <a:t>долевого софинансирования </a:t>
            </a:r>
            <a:r>
              <a:rPr lang="ru-RU" sz="1200" dirty="0" smtClean="0">
                <a:solidFill>
                  <a:srgbClr val="002060"/>
                </a:solidFill>
                <a:latin typeface="RF Rufo"/>
              </a:rPr>
              <a:t>расходов других бюджетов (от лат. «</a:t>
            </a:r>
            <a:r>
              <a:rPr lang="ru-RU" sz="1200" dirty="0" err="1" smtClean="0">
                <a:solidFill>
                  <a:srgbClr val="002060"/>
                </a:solidFill>
                <a:latin typeface="RF Rufo"/>
              </a:rPr>
              <a:t>Subsidium</a:t>
            </a:r>
            <a:r>
              <a:rPr lang="ru-RU" sz="1200" dirty="0" smtClean="0">
                <a:solidFill>
                  <a:srgbClr val="002060"/>
                </a:solidFill>
                <a:latin typeface="RF Rufo"/>
              </a:rPr>
              <a:t>» - поддержка)</a:t>
            </a:r>
            <a:br>
              <a:rPr lang="ru-RU" sz="1200" dirty="0" smtClean="0">
                <a:solidFill>
                  <a:srgbClr val="002060"/>
                </a:solidFill>
                <a:latin typeface="RF Rufo"/>
              </a:rPr>
            </a:br>
            <a:endParaRPr lang="ru-RU" sz="1200" dirty="0" smtClean="0">
              <a:solidFill>
                <a:srgbClr val="002060"/>
              </a:solidFill>
              <a:latin typeface="RF Rufo"/>
            </a:endParaRPr>
          </a:p>
          <a:p>
            <a:endParaRPr lang="ru-RU" sz="1200" dirty="0" smtClean="0">
              <a:solidFill>
                <a:srgbClr val="002060"/>
              </a:solidFill>
              <a:latin typeface="RF Rufo"/>
            </a:endParaRPr>
          </a:p>
          <a:p>
            <a:r>
              <a:rPr lang="ru-RU" sz="1200" b="1" dirty="0" smtClean="0">
                <a:solidFill>
                  <a:srgbClr val="002060"/>
                </a:solidFill>
                <a:latin typeface="RF Rufo"/>
              </a:rPr>
              <a:t>Субвенции</a:t>
            </a:r>
            <a:endParaRPr lang="ru-RU" sz="1200" dirty="0" smtClean="0">
              <a:solidFill>
                <a:srgbClr val="002060"/>
              </a:solidFill>
              <a:latin typeface="RF Rufo"/>
            </a:endParaRPr>
          </a:p>
          <a:p>
            <a:pPr algn="just"/>
            <a:r>
              <a:rPr lang="ru-RU" sz="1200" dirty="0" smtClean="0">
                <a:solidFill>
                  <a:srgbClr val="002060"/>
                </a:solidFill>
                <a:latin typeface="RF Rufo"/>
              </a:rPr>
              <a:t>предоставляются </a:t>
            </a:r>
            <a:r>
              <a:rPr lang="ru-RU" sz="1200" b="1" dirty="0" smtClean="0">
                <a:solidFill>
                  <a:srgbClr val="E82C4C"/>
                </a:solidFill>
                <a:latin typeface="RF Rufo"/>
              </a:rPr>
              <a:t>на финансирование </a:t>
            </a:r>
            <a:r>
              <a:rPr lang="ru-RU" sz="1200" dirty="0" smtClean="0">
                <a:solidFill>
                  <a:srgbClr val="002060"/>
                </a:solidFill>
                <a:latin typeface="RF Rufo"/>
              </a:rPr>
              <a:t>«переданных» другим публично-правовым образованиям </a:t>
            </a:r>
            <a:r>
              <a:rPr lang="ru-RU" sz="1200" b="1" dirty="0" smtClean="0">
                <a:solidFill>
                  <a:srgbClr val="E82C4C"/>
                </a:solidFill>
                <a:latin typeface="RF Rufo"/>
              </a:rPr>
              <a:t>полномочий </a:t>
            </a:r>
            <a:r>
              <a:rPr lang="ru-RU" sz="1200" dirty="0" smtClean="0">
                <a:solidFill>
                  <a:srgbClr val="002060"/>
                </a:solidFill>
                <a:latin typeface="RF Rufo"/>
              </a:rPr>
              <a:t>(от лат. «</a:t>
            </a:r>
            <a:r>
              <a:rPr lang="ru-RU" sz="1200" dirty="0" err="1" smtClean="0">
                <a:solidFill>
                  <a:srgbClr val="002060"/>
                </a:solidFill>
                <a:latin typeface="RF Rufo"/>
              </a:rPr>
              <a:t>Subvenire</a:t>
            </a:r>
            <a:r>
              <a:rPr lang="ru-RU" sz="1200" dirty="0" smtClean="0">
                <a:solidFill>
                  <a:srgbClr val="002060"/>
                </a:solidFill>
                <a:latin typeface="RF Rufo"/>
              </a:rPr>
              <a:t>» - приходить на помощь)</a:t>
            </a:r>
            <a:r>
              <a:rPr lang="ru-RU" sz="1200" dirty="0" smtClean="0"/>
              <a:t> </a:t>
            </a:r>
          </a:p>
          <a:p>
            <a:endParaRPr lang="ru-RU" sz="1200" b="1" dirty="0" smtClean="0">
              <a:solidFill>
                <a:srgbClr val="002060"/>
              </a:solidFill>
              <a:latin typeface="RF Rufo"/>
            </a:endParaRPr>
          </a:p>
          <a:p>
            <a:endParaRPr lang="ru-RU" sz="1200" b="1" dirty="0" smtClean="0">
              <a:solidFill>
                <a:srgbClr val="002060"/>
              </a:solidFill>
              <a:latin typeface="RF Rufo"/>
            </a:endParaRPr>
          </a:p>
          <a:p>
            <a:pPr algn="just"/>
            <a:r>
              <a:rPr lang="ru-RU" sz="1200" b="1" dirty="0" smtClean="0">
                <a:solidFill>
                  <a:srgbClr val="002060"/>
                </a:solidFill>
                <a:latin typeface="RF Rufo"/>
              </a:rPr>
              <a:t>Дотации</a:t>
            </a:r>
          </a:p>
          <a:p>
            <a:pPr algn="just"/>
            <a:r>
              <a:rPr lang="ru-RU" sz="1200" dirty="0" smtClean="0">
                <a:solidFill>
                  <a:srgbClr val="002060"/>
                </a:solidFill>
                <a:latin typeface="RF Rufo"/>
              </a:rPr>
              <a:t>предоставляются </a:t>
            </a:r>
            <a:r>
              <a:rPr lang="ru-RU" sz="1200" b="1" dirty="0" smtClean="0">
                <a:solidFill>
                  <a:srgbClr val="E82C4C"/>
                </a:solidFill>
                <a:latin typeface="RF Rufo"/>
              </a:rPr>
              <a:t>без определения конкретной цели </a:t>
            </a:r>
            <a:r>
              <a:rPr lang="ru-RU" sz="1200" dirty="0" smtClean="0">
                <a:solidFill>
                  <a:srgbClr val="002060"/>
                </a:solidFill>
                <a:latin typeface="RF Rufo"/>
              </a:rPr>
              <a:t>их </a:t>
            </a:r>
            <a:r>
              <a:rPr lang="ru-RU" sz="1200" dirty="0" err="1" smtClean="0">
                <a:solidFill>
                  <a:srgbClr val="002060"/>
                </a:solidFill>
                <a:latin typeface="RF Rufo"/>
              </a:rPr>
              <a:t>использо-вания</a:t>
            </a:r>
            <a:r>
              <a:rPr lang="ru-RU" sz="1200" dirty="0" smtClean="0">
                <a:solidFill>
                  <a:srgbClr val="002060"/>
                </a:solidFill>
                <a:latin typeface="RF Rufo"/>
              </a:rPr>
              <a:t> (от лат. «</a:t>
            </a:r>
            <a:r>
              <a:rPr lang="ru-RU" sz="1200" dirty="0" err="1" smtClean="0">
                <a:solidFill>
                  <a:srgbClr val="002060"/>
                </a:solidFill>
                <a:latin typeface="RF Rufo"/>
              </a:rPr>
              <a:t>Dotatio</a:t>
            </a:r>
            <a:r>
              <a:rPr lang="ru-RU" sz="1200" dirty="0" smtClean="0">
                <a:solidFill>
                  <a:srgbClr val="002060"/>
                </a:solidFill>
                <a:latin typeface="RF Rufo"/>
              </a:rPr>
              <a:t>» - дар, пожертвование)</a:t>
            </a:r>
          </a:p>
          <a:p>
            <a:pPr algn="just"/>
            <a:r>
              <a:rPr lang="ru-RU" sz="1200" dirty="0" smtClean="0"/>
              <a:t> </a:t>
            </a:r>
            <a:r>
              <a:rPr lang="ru-RU" sz="1050" dirty="0" smtClean="0"/>
              <a:t/>
            </a:r>
            <a:br>
              <a:rPr lang="ru-RU" sz="1050" dirty="0" smtClean="0"/>
            </a:br>
            <a:endParaRPr lang="ru-RU" sz="1050" dirty="0"/>
          </a:p>
        </p:txBody>
      </p:sp>
      <p:sp>
        <p:nvSpPr>
          <p:cNvPr id="6" name="Прямоугольник 5"/>
          <p:cNvSpPr/>
          <p:nvPr/>
        </p:nvSpPr>
        <p:spPr>
          <a:xfrm>
            <a:off x="332656" y="539552"/>
            <a:ext cx="6192688" cy="2523768"/>
          </a:xfrm>
          <a:prstGeom prst="rect">
            <a:avLst/>
          </a:prstGeom>
        </p:spPr>
        <p:txBody>
          <a:bodyPr wrap="square">
            <a:spAutoFit/>
          </a:bodyPr>
          <a:lstStyle/>
          <a:p>
            <a:pPr algn="ctr"/>
            <a:r>
              <a:rPr lang="ru-RU" sz="1400" b="1" dirty="0" smtClean="0">
                <a:solidFill>
                  <a:srgbClr val="002060"/>
                </a:solidFill>
                <a:latin typeface="RF Rufo"/>
                <a:cs typeface="Arial" pitchFamily="34" charset="0"/>
              </a:rPr>
              <a:t>ОСНОВНЫЕ ПОНЯТИЯ</a:t>
            </a:r>
          </a:p>
          <a:p>
            <a:pPr algn="just"/>
            <a:r>
              <a:rPr lang="ru-RU" sz="1200" b="1" dirty="0" smtClean="0">
                <a:solidFill>
                  <a:srgbClr val="002060"/>
                </a:solidFill>
                <a:latin typeface="RF Rufo"/>
                <a:cs typeface="Arial" pitchFamily="34" charset="0"/>
              </a:rPr>
              <a:t>БЮДЖЕТ: </a:t>
            </a:r>
            <a:r>
              <a:rPr lang="ru-RU" sz="1200" dirty="0" smtClean="0">
                <a:latin typeface="RF Rufo"/>
                <a:cs typeface="Arial" pitchFamily="34" charset="0"/>
              </a:rPr>
              <a:t>Форма образования и расходования </a:t>
            </a:r>
            <a:r>
              <a:rPr lang="ru-RU" sz="1200" b="1" dirty="0" smtClean="0">
                <a:latin typeface="RF Rufo"/>
                <a:cs typeface="Arial" pitchFamily="34" charset="0"/>
              </a:rPr>
              <a:t>денежных средств, </a:t>
            </a:r>
            <a:r>
              <a:rPr lang="ru-RU" sz="1200" dirty="0" smtClean="0">
                <a:latin typeface="RF Rufo"/>
                <a:cs typeface="Arial" pitchFamily="34" charset="0"/>
              </a:rPr>
              <a:t>предназначенных для </a:t>
            </a:r>
            <a:r>
              <a:rPr lang="ru-RU" sz="1200" b="1" dirty="0" smtClean="0">
                <a:latin typeface="RF Rufo"/>
                <a:cs typeface="Arial" pitchFamily="34" charset="0"/>
              </a:rPr>
              <a:t>финансового обеспечения задач и функций </a:t>
            </a:r>
            <a:r>
              <a:rPr lang="ru-RU" sz="1200" dirty="0" smtClean="0">
                <a:latin typeface="RF Rufo"/>
                <a:cs typeface="Arial" pitchFamily="34" charset="0"/>
              </a:rPr>
              <a:t>государства и местного самоуправления.</a:t>
            </a:r>
          </a:p>
          <a:p>
            <a:pPr algn="just"/>
            <a:r>
              <a:rPr lang="ru-RU" sz="1200" dirty="0" smtClean="0">
                <a:latin typeface="RF Rufo"/>
                <a:cs typeface="Arial" pitchFamily="34" charset="0"/>
              </a:rPr>
              <a:t/>
            </a:r>
            <a:br>
              <a:rPr lang="ru-RU" sz="1200" dirty="0" smtClean="0">
                <a:latin typeface="RF Rufo"/>
                <a:cs typeface="Arial" pitchFamily="34" charset="0"/>
              </a:rPr>
            </a:br>
            <a:r>
              <a:rPr lang="ru-RU" sz="1200" b="1" dirty="0" smtClean="0">
                <a:solidFill>
                  <a:srgbClr val="002060"/>
                </a:solidFill>
                <a:latin typeface="RF Rufo"/>
                <a:cs typeface="Arial" pitchFamily="34" charset="0"/>
              </a:rPr>
              <a:t>РАСХОДЫ БЮДЖЕТА:</a:t>
            </a:r>
            <a:endParaRPr lang="ru-RU" sz="1200" dirty="0" smtClean="0">
              <a:solidFill>
                <a:srgbClr val="002060"/>
              </a:solidFill>
              <a:latin typeface="RF Rufo"/>
              <a:cs typeface="Arial" pitchFamily="34" charset="0"/>
            </a:endParaRPr>
          </a:p>
          <a:p>
            <a:pPr algn="just"/>
            <a:r>
              <a:rPr lang="ru-RU" sz="1200" b="1" dirty="0" smtClean="0">
                <a:latin typeface="RF Rufo"/>
                <a:cs typeface="Arial" pitchFamily="34" charset="0"/>
              </a:rPr>
              <a:t>Выплачиваемые из бюджета денежные средства, </a:t>
            </a:r>
            <a:r>
              <a:rPr lang="ru-RU" sz="1200" dirty="0" smtClean="0">
                <a:latin typeface="RF Rufo"/>
                <a:cs typeface="Arial" pitchFamily="34" charset="0"/>
              </a:rPr>
              <a:t>за исключением средств, являющихся в соответствии с Бюджетным кодексом Российской Федерации</a:t>
            </a:r>
            <a:br>
              <a:rPr lang="ru-RU" sz="1200" dirty="0" smtClean="0">
                <a:latin typeface="RF Rufo"/>
                <a:cs typeface="Arial" pitchFamily="34" charset="0"/>
              </a:rPr>
            </a:br>
            <a:r>
              <a:rPr lang="ru-RU" sz="1200" dirty="0" smtClean="0">
                <a:latin typeface="RF Rufo"/>
                <a:cs typeface="Arial" pitchFamily="34" charset="0"/>
              </a:rPr>
              <a:t>источниками финансирования дефицита бюджета</a:t>
            </a:r>
            <a:br>
              <a:rPr lang="ru-RU" sz="1200" dirty="0" smtClean="0">
                <a:latin typeface="RF Rufo"/>
                <a:cs typeface="Arial" pitchFamily="34" charset="0"/>
              </a:rPr>
            </a:br>
            <a:r>
              <a:rPr lang="ru-RU" sz="1200" b="1" dirty="0" smtClean="0">
                <a:solidFill>
                  <a:srgbClr val="002060"/>
                </a:solidFill>
                <a:latin typeface="RF Rufo"/>
                <a:cs typeface="Arial" pitchFamily="34" charset="0"/>
              </a:rPr>
              <a:t>ДОХОДЫ БЮДЖЕТА: </a:t>
            </a:r>
            <a:endParaRPr lang="ru-RU" sz="1200" dirty="0" smtClean="0">
              <a:solidFill>
                <a:srgbClr val="002060"/>
              </a:solidFill>
              <a:latin typeface="RF Rufo"/>
              <a:cs typeface="Arial" pitchFamily="34" charset="0"/>
            </a:endParaRPr>
          </a:p>
          <a:p>
            <a:pPr algn="just"/>
            <a:r>
              <a:rPr lang="ru-RU" sz="1200" b="1" dirty="0" smtClean="0">
                <a:latin typeface="RF Rufo"/>
                <a:cs typeface="Arial" pitchFamily="34" charset="0"/>
              </a:rPr>
              <a:t>Поступающие в бюджет денежные средства, </a:t>
            </a:r>
            <a:r>
              <a:rPr lang="ru-RU" sz="1200" dirty="0" smtClean="0">
                <a:latin typeface="RF Rufo"/>
                <a:cs typeface="Arial" pitchFamily="34" charset="0"/>
              </a:rPr>
              <a:t>за исключением средств, являющихся в соответствии с Бюджетным кодексом Российской Федерации</a:t>
            </a:r>
            <a:br>
              <a:rPr lang="ru-RU" sz="1200" dirty="0" smtClean="0">
                <a:latin typeface="RF Rufo"/>
                <a:cs typeface="Arial" pitchFamily="34" charset="0"/>
              </a:rPr>
            </a:br>
            <a:r>
              <a:rPr lang="ru-RU" sz="1200" dirty="0" smtClean="0">
                <a:latin typeface="RF Rufo"/>
                <a:cs typeface="Arial" pitchFamily="34" charset="0"/>
              </a:rPr>
              <a:t>источниками финансирования дефицита бюджета</a:t>
            </a:r>
            <a:endParaRPr lang="ru-RU" sz="1200" dirty="0">
              <a:latin typeface="RF Rufo"/>
              <a:cs typeface="Arial" pitchFamily="34" charset="0"/>
            </a:endParaRPr>
          </a:p>
        </p:txBody>
      </p:sp>
      <p:sp>
        <p:nvSpPr>
          <p:cNvPr id="7" name="Прямоугольник 6"/>
          <p:cNvSpPr/>
          <p:nvPr/>
        </p:nvSpPr>
        <p:spPr>
          <a:xfrm>
            <a:off x="3573016" y="3707904"/>
            <a:ext cx="2952328" cy="83099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ru-RU" sz="1200" dirty="0" smtClean="0">
                <a:latin typeface="Arial" pitchFamily="34" charset="0"/>
                <a:cs typeface="Arial" pitchFamily="34" charset="0"/>
              </a:rPr>
              <a:t>Принимается решение об </a:t>
            </a:r>
            <a:r>
              <a:rPr lang="ru-RU" sz="1200" b="1" dirty="0" smtClean="0">
                <a:latin typeface="Arial" pitchFamily="34" charset="0"/>
                <a:cs typeface="Arial" pitchFamily="34" charset="0"/>
              </a:rPr>
              <a:t>источниках</a:t>
            </a:r>
            <a:br>
              <a:rPr lang="ru-RU" sz="1200" b="1" dirty="0" smtClean="0">
                <a:latin typeface="Arial" pitchFamily="34" charset="0"/>
                <a:cs typeface="Arial" pitchFamily="34" charset="0"/>
              </a:rPr>
            </a:br>
            <a:r>
              <a:rPr lang="ru-RU" sz="1200" b="1" dirty="0" smtClean="0">
                <a:latin typeface="Arial" pitchFamily="34" charset="0"/>
                <a:cs typeface="Arial" pitchFamily="34" charset="0"/>
              </a:rPr>
              <a:t>покрытия дефицита </a:t>
            </a:r>
            <a:r>
              <a:rPr lang="ru-RU" sz="1200" dirty="0" smtClean="0">
                <a:latin typeface="Arial" pitchFamily="34" charset="0"/>
                <a:cs typeface="Arial" pitchFamily="34" charset="0"/>
              </a:rPr>
              <a:t>(например, использовать имеющиеся накопления, остатки, взять в долг) </a:t>
            </a:r>
            <a:endParaRPr lang="ru-RU" sz="1200" dirty="0"/>
          </a:p>
        </p:txBody>
      </p:sp>
      <p:sp>
        <p:nvSpPr>
          <p:cNvPr id="8" name="Прямоугольник 7"/>
          <p:cNvSpPr/>
          <p:nvPr/>
        </p:nvSpPr>
        <p:spPr>
          <a:xfrm>
            <a:off x="404664" y="3059832"/>
            <a:ext cx="3024336"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ru-RU" sz="1600" b="1" dirty="0" err="1" smtClean="0">
                <a:latin typeface="Arial" pitchFamily="34" charset="0"/>
                <a:cs typeface="Arial" pitchFamily="34" charset="0"/>
              </a:rPr>
              <a:t>Профицит</a:t>
            </a:r>
            <a:r>
              <a:rPr lang="ru-RU" sz="1600" b="1" dirty="0" smtClean="0">
                <a:latin typeface="Arial" pitchFamily="34" charset="0"/>
                <a:cs typeface="Arial" pitchFamily="34" charset="0"/>
              </a:rPr>
              <a:t> </a:t>
            </a:r>
          </a:p>
          <a:p>
            <a:pPr algn="ctr"/>
            <a:r>
              <a:rPr lang="ru-RU" sz="1600" b="1" dirty="0" smtClean="0">
                <a:latin typeface="Arial" pitchFamily="34" charset="0"/>
                <a:cs typeface="Arial" pitchFamily="34" charset="0"/>
              </a:rPr>
              <a:t>( доходы&gt;расходы ) </a:t>
            </a:r>
            <a:endParaRPr lang="ru-RU" sz="1600" dirty="0"/>
          </a:p>
        </p:txBody>
      </p:sp>
      <p:sp>
        <p:nvSpPr>
          <p:cNvPr id="9" name="Прямоугольник 8"/>
          <p:cNvSpPr/>
          <p:nvPr/>
        </p:nvSpPr>
        <p:spPr>
          <a:xfrm>
            <a:off x="3573016" y="3059832"/>
            <a:ext cx="2952328"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ru-RU" sz="1600" b="1" dirty="0" smtClean="0">
                <a:latin typeface="Arial" pitchFamily="34" charset="0"/>
                <a:cs typeface="Arial" pitchFamily="34" charset="0"/>
              </a:rPr>
              <a:t>Дефицит</a:t>
            </a:r>
          </a:p>
          <a:p>
            <a:pPr algn="ctr"/>
            <a:r>
              <a:rPr lang="ru-RU" sz="1600" b="1" dirty="0" smtClean="0">
                <a:latin typeface="Arial" pitchFamily="34" charset="0"/>
                <a:cs typeface="Arial" pitchFamily="34" charset="0"/>
              </a:rPr>
              <a:t> ( расходы&gt;доходы )</a:t>
            </a:r>
            <a:endParaRPr lang="ru-RU" sz="1600" dirty="0"/>
          </a:p>
        </p:txBody>
      </p:sp>
      <p:sp>
        <p:nvSpPr>
          <p:cNvPr id="10" name="Прямоугольник 9"/>
          <p:cNvSpPr/>
          <p:nvPr/>
        </p:nvSpPr>
        <p:spPr>
          <a:xfrm>
            <a:off x="404664" y="3707904"/>
            <a:ext cx="3024336" cy="83099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ru-RU" sz="1200" dirty="0" smtClean="0">
                <a:latin typeface="Arial" pitchFamily="34" charset="0"/>
                <a:cs typeface="Arial" pitchFamily="34" charset="0"/>
              </a:rPr>
              <a:t>Принимается решение, </a:t>
            </a:r>
            <a:r>
              <a:rPr lang="ru-RU" sz="1200" b="1" dirty="0" smtClean="0">
                <a:latin typeface="Arial" pitchFamily="34" charset="0"/>
                <a:cs typeface="Arial" pitchFamily="34" charset="0"/>
              </a:rPr>
              <a:t>как использовать имеющиеся средства </a:t>
            </a:r>
            <a:r>
              <a:rPr lang="ru-RU" sz="1200" dirty="0" smtClean="0">
                <a:latin typeface="Arial" pitchFamily="34" charset="0"/>
                <a:cs typeface="Arial" pitchFamily="34" charset="0"/>
              </a:rPr>
              <a:t>(например, накапливать резервы, остатки, погашать долг)</a:t>
            </a:r>
            <a:endParaRPr lang="ru-RU" sz="1200" dirty="0"/>
          </a:p>
        </p:txBody>
      </p:sp>
      <p:sp>
        <p:nvSpPr>
          <p:cNvPr id="11" name="Номер слайда 10"/>
          <p:cNvSpPr>
            <a:spLocks noGrp="1"/>
          </p:cNvSpPr>
          <p:nvPr>
            <p:ph type="sldNum" sz="quarter" idx="12"/>
          </p:nvPr>
        </p:nvSpPr>
        <p:spPr/>
        <p:txBody>
          <a:bodyPr/>
          <a:lstStyle/>
          <a:p>
            <a:fld id="{725C68B6-61C2-468F-89AB-4B9F7531AA68}" type="slidenum">
              <a:rPr lang="ru-RU" smtClean="0"/>
              <a:pPr/>
              <a:t>7</a:t>
            </a:fld>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2656" y="539552"/>
            <a:ext cx="6192688" cy="707886"/>
          </a:xfrm>
          <a:prstGeom prst="rect">
            <a:avLst/>
          </a:prstGeom>
          <a:ln>
            <a:noFill/>
          </a:ln>
        </p:spPr>
        <p:style>
          <a:lnRef idx="1">
            <a:schemeClr val="accent5"/>
          </a:lnRef>
          <a:fillRef idx="1003">
            <a:schemeClr val="lt2"/>
          </a:fillRef>
          <a:effectRef idx="1">
            <a:schemeClr val="accent5"/>
          </a:effectRef>
          <a:fontRef idx="minor">
            <a:schemeClr val="dk1"/>
          </a:fontRef>
        </p:style>
        <p:txBody>
          <a:bodyPr wrap="square" rtlCol="0">
            <a:spAutoFit/>
          </a:bodyPr>
          <a:lstStyle/>
          <a:p>
            <a:pPr algn="ctr"/>
            <a:r>
              <a:rPr lang="ru-RU" sz="2000" dirty="0" smtClean="0">
                <a:latin typeface="Arial" pitchFamily="34" charset="0"/>
                <a:cs typeface="Arial" pitchFamily="34" charset="0"/>
              </a:rPr>
              <a:t>Информация о районном муниципальном образовании «Усть-Удинский район»</a:t>
            </a:r>
            <a:endParaRPr lang="ru-RU" sz="2000" dirty="0">
              <a:latin typeface="Arial" pitchFamily="34" charset="0"/>
              <a:cs typeface="Arial" pitchFamily="34" charset="0"/>
            </a:endParaRPr>
          </a:p>
        </p:txBody>
      </p:sp>
      <p:pic>
        <p:nvPicPr>
          <p:cNvPr id="3" name="Picture 16" descr="http://irkutsk.izbirkom.ru/etc/060812_b.jpg"/>
          <p:cNvPicPr>
            <a:picLocks noChangeAspect="1" noChangeArrowheads="1"/>
          </p:cNvPicPr>
          <p:nvPr/>
        </p:nvPicPr>
        <p:blipFill>
          <a:blip r:embed="rId2" cstate="print"/>
          <a:srcRect/>
          <a:stretch>
            <a:fillRect/>
          </a:stretch>
        </p:blipFill>
        <p:spPr bwMode="auto">
          <a:xfrm>
            <a:off x="116632" y="1331640"/>
            <a:ext cx="6624736" cy="7632848"/>
          </a:xfrm>
          <a:prstGeom prst="rect">
            <a:avLst/>
          </a:prstGeom>
          <a:ln>
            <a:noFill/>
          </a:ln>
          <a:effectLst>
            <a:glow rad="63500">
              <a:schemeClr val="accent2">
                <a:satMod val="175000"/>
                <a:alpha val="40000"/>
              </a:schemeClr>
            </a:glow>
            <a:outerShdw blurRad="65500" dist="38100" dir="5400000" rotWithShape="0">
              <a:srgbClr val="000000">
                <a:alpha val="40000"/>
              </a:srgbClr>
            </a:outerShdw>
          </a:effectLst>
        </p:spPr>
        <p:style>
          <a:lnRef idx="3">
            <a:schemeClr val="lt1"/>
          </a:lnRef>
          <a:fillRef idx="1">
            <a:schemeClr val="accent5"/>
          </a:fillRef>
          <a:effectRef idx="1">
            <a:schemeClr val="accent5"/>
          </a:effectRef>
          <a:fontRef idx="minor">
            <a:schemeClr val="lt1"/>
          </a:fontRef>
        </p:style>
      </p:pic>
      <p:sp>
        <p:nvSpPr>
          <p:cNvPr id="4" name="Rectangle 1"/>
          <p:cNvSpPr>
            <a:spLocks noChangeArrowheads="1"/>
          </p:cNvSpPr>
          <p:nvPr/>
        </p:nvSpPr>
        <p:spPr bwMode="auto">
          <a:xfrm>
            <a:off x="188640" y="1403648"/>
            <a:ext cx="2664296" cy="249222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a:lnSpc>
                <a:spcPct val="115000"/>
              </a:lnSpc>
              <a:spcAft>
                <a:spcPts val="0"/>
              </a:spcAft>
            </a:pPr>
            <a:r>
              <a:rPr lang="ru-RU" sz="1050" dirty="0" smtClean="0">
                <a:latin typeface="Arial" pitchFamily="34" charset="0"/>
                <a:ea typeface="Calibri"/>
                <a:cs typeface="Arial" pitchFamily="34" charset="0"/>
              </a:rPr>
              <a:t>         Усть-Удинский район расположен в центре Иркутской области, на правобережье Ангары и в верхнем течении Илима. Граничит на юге с </a:t>
            </a:r>
            <a:r>
              <a:rPr lang="ru-RU" sz="1050" dirty="0" err="1" smtClean="0">
                <a:latin typeface="Arial" pitchFamily="34" charset="0"/>
                <a:ea typeface="Calibri"/>
                <a:cs typeface="Arial" pitchFamily="34" charset="0"/>
              </a:rPr>
              <a:t>Осинским</a:t>
            </a:r>
            <a:r>
              <a:rPr lang="ru-RU" sz="1050" dirty="0" smtClean="0">
                <a:latin typeface="Arial" pitchFamily="34" charset="0"/>
                <a:ea typeface="Calibri"/>
                <a:cs typeface="Arial" pitchFamily="34" charset="0"/>
              </a:rPr>
              <a:t>, на юго-западе с </a:t>
            </a:r>
            <a:r>
              <a:rPr lang="ru-RU" sz="1050" dirty="0" err="1" smtClean="0">
                <a:latin typeface="Arial" pitchFamily="34" charset="0"/>
                <a:ea typeface="Calibri"/>
                <a:cs typeface="Arial" pitchFamily="34" charset="0"/>
              </a:rPr>
              <a:t>Нукутским</a:t>
            </a:r>
            <a:r>
              <a:rPr lang="ru-RU" sz="1050" dirty="0" smtClean="0">
                <a:latin typeface="Arial" pitchFamily="34" charset="0"/>
                <a:ea typeface="Calibri"/>
                <a:cs typeface="Arial" pitchFamily="34" charset="0"/>
              </a:rPr>
              <a:t>, на западе с </a:t>
            </a:r>
            <a:r>
              <a:rPr lang="ru-RU" sz="1050" dirty="0" err="1" smtClean="0">
                <a:latin typeface="Arial" pitchFamily="34" charset="0"/>
                <a:ea typeface="Calibri"/>
                <a:cs typeface="Arial" pitchFamily="34" charset="0"/>
              </a:rPr>
              <a:t>Балаганским</a:t>
            </a:r>
            <a:r>
              <a:rPr lang="ru-RU" sz="1050" dirty="0" smtClean="0">
                <a:latin typeface="Arial" pitchFamily="34" charset="0"/>
                <a:ea typeface="Calibri"/>
                <a:cs typeface="Arial" pitchFamily="34" charset="0"/>
              </a:rPr>
              <a:t>, на северо-западе с Братским, на севере с </a:t>
            </a:r>
            <a:r>
              <a:rPr lang="ru-RU" sz="1050" dirty="0" err="1" smtClean="0">
                <a:latin typeface="Arial" pitchFamily="34" charset="0"/>
                <a:ea typeface="Calibri"/>
                <a:cs typeface="Arial" pitchFamily="34" charset="0"/>
              </a:rPr>
              <a:t>Нижнеилимским</a:t>
            </a:r>
            <a:r>
              <a:rPr lang="ru-RU" sz="1050" dirty="0" smtClean="0">
                <a:latin typeface="Arial" pitchFamily="34" charset="0"/>
                <a:ea typeface="Calibri"/>
                <a:cs typeface="Arial" pitchFamily="34" charset="0"/>
              </a:rPr>
              <a:t>, на северо-востоке с </a:t>
            </a:r>
            <a:r>
              <a:rPr lang="ru-RU" sz="1050" dirty="0" err="1" smtClean="0">
                <a:latin typeface="Arial" pitchFamily="34" charset="0"/>
                <a:ea typeface="Calibri"/>
                <a:cs typeface="Arial" pitchFamily="34" charset="0"/>
              </a:rPr>
              <a:t>Усть-Кутским</a:t>
            </a:r>
            <a:r>
              <a:rPr lang="ru-RU" sz="1050" dirty="0" smtClean="0">
                <a:latin typeface="Arial" pitchFamily="34" charset="0"/>
                <a:ea typeface="Calibri"/>
                <a:cs typeface="Arial" pitchFamily="34" charset="0"/>
              </a:rPr>
              <a:t>, на востоке с </a:t>
            </a:r>
            <a:r>
              <a:rPr lang="ru-RU" sz="1050" dirty="0" err="1" smtClean="0">
                <a:latin typeface="Arial" pitchFamily="34" charset="0"/>
                <a:ea typeface="Calibri"/>
                <a:cs typeface="Arial" pitchFamily="34" charset="0"/>
              </a:rPr>
              <a:t>Жигаловским</a:t>
            </a:r>
            <a:r>
              <a:rPr lang="ru-RU" sz="1050" dirty="0" smtClean="0">
                <a:latin typeface="Arial" pitchFamily="34" charset="0"/>
                <a:ea typeface="Calibri"/>
                <a:cs typeface="Arial" pitchFamily="34" charset="0"/>
              </a:rPr>
              <a:t> районами. Территория Усть-Удинского района раскинулась на 300 с лишним километров с юга на север.        </a:t>
            </a:r>
            <a:endParaRPr kumimoji="0" lang="ru-RU" sz="3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Таблица 4"/>
          <p:cNvGraphicFramePr>
            <a:graphicFrameLocks noGrp="1"/>
          </p:cNvGraphicFramePr>
          <p:nvPr/>
        </p:nvGraphicFramePr>
        <p:xfrm>
          <a:off x="2996953" y="1403648"/>
          <a:ext cx="3645024" cy="1426249"/>
        </p:xfrm>
        <a:graphic>
          <a:graphicData uri="http://schemas.openxmlformats.org/drawingml/2006/table">
            <a:tbl>
              <a:tblPr firstRow="1" bandRow="1">
                <a:tableStyleId>{22838BEF-8BB2-4498-84A7-C5851F593DF1}</a:tableStyleId>
              </a:tblPr>
              <a:tblGrid>
                <a:gridCol w="576063"/>
                <a:gridCol w="720080"/>
                <a:gridCol w="2348881"/>
              </a:tblGrid>
              <a:tr h="475201">
                <a:tc>
                  <a:txBody>
                    <a:bodyPr/>
                    <a:lstStyle/>
                    <a:p>
                      <a:pPr algn="ctr"/>
                      <a:endParaRPr lang="ru-RU" sz="1050" dirty="0"/>
                    </a:p>
                  </a:txBody>
                  <a:tcPr anchor="ctr"/>
                </a:tc>
                <a:tc>
                  <a:txBody>
                    <a:bodyPr/>
                    <a:lstStyle/>
                    <a:p>
                      <a:pPr algn="ctr"/>
                      <a:r>
                        <a:rPr lang="ru-RU" sz="1050" b="0" dirty="0" smtClean="0">
                          <a:latin typeface="Arial" pitchFamily="34" charset="0"/>
                          <a:cs typeface="Arial" pitchFamily="34" charset="0"/>
                        </a:rPr>
                        <a:t>8 281,5</a:t>
                      </a:r>
                      <a:endParaRPr lang="ru-RU" sz="1050" b="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b="0" dirty="0" smtClean="0">
                          <a:latin typeface="Arial" pitchFamily="34" charset="0"/>
                          <a:cs typeface="Arial" pitchFamily="34" charset="0"/>
                        </a:rPr>
                        <a:t>Кв. км. площадь района.</a:t>
                      </a:r>
                      <a:endParaRPr lang="ru-RU" sz="1050" b="0" dirty="0">
                        <a:latin typeface="Arial" pitchFamily="34" charset="0"/>
                        <a:cs typeface="Arial" pitchFamily="34" charset="0"/>
                      </a:endParaRPr>
                    </a:p>
                  </a:txBody>
                  <a:tcPr anchor="ctr"/>
                </a:tc>
              </a:tr>
              <a:tr h="475201">
                <a:tc>
                  <a:txBody>
                    <a:bodyPr/>
                    <a:lstStyle/>
                    <a:p>
                      <a:pPr algn="ctr"/>
                      <a:endParaRPr lang="ru-RU" sz="1050" dirty="0"/>
                    </a:p>
                  </a:txBody>
                  <a:tcPr anchor="ctr"/>
                </a:tc>
                <a:tc>
                  <a:txBody>
                    <a:bodyPr/>
                    <a:lstStyle/>
                    <a:p>
                      <a:pPr algn="ctr"/>
                      <a:r>
                        <a:rPr lang="ru-RU" sz="1050" b="0" dirty="0" smtClean="0">
                          <a:latin typeface="Arial" pitchFamily="34" charset="0"/>
                          <a:cs typeface="Arial" pitchFamily="34" charset="0"/>
                        </a:rPr>
                        <a:t>13,2</a:t>
                      </a:r>
                      <a:endParaRPr lang="ru-RU" sz="1050" b="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b="0" dirty="0" smtClean="0">
                          <a:latin typeface="Arial" pitchFamily="34" charset="0"/>
                          <a:cs typeface="Arial" pitchFamily="34" charset="0"/>
                        </a:rPr>
                        <a:t>Тыс. чел. </a:t>
                      </a:r>
                      <a:r>
                        <a:rPr lang="ru-RU" sz="1050" b="0" baseline="0" dirty="0" smtClean="0">
                          <a:latin typeface="Arial" pitchFamily="34" charset="0"/>
                          <a:cs typeface="Arial" pitchFamily="34" charset="0"/>
                        </a:rPr>
                        <a:t>постоянное население района прогноз на 01.01.2025 г.</a:t>
                      </a:r>
                      <a:endParaRPr lang="ru-RU" sz="1050" b="0" dirty="0">
                        <a:latin typeface="Arial" pitchFamily="34" charset="0"/>
                        <a:cs typeface="Arial" pitchFamily="34" charset="0"/>
                      </a:endParaRPr>
                    </a:p>
                  </a:txBody>
                  <a:tcPr anchor="ctr"/>
                </a:tc>
              </a:tr>
              <a:tr h="475847">
                <a:tc>
                  <a:txBody>
                    <a:bodyPr/>
                    <a:lstStyle/>
                    <a:p>
                      <a:pPr algn="ctr"/>
                      <a:endParaRPr lang="ru-RU" sz="1050" dirty="0"/>
                    </a:p>
                  </a:txBody>
                  <a:tcPr anchor="ctr"/>
                </a:tc>
                <a:tc>
                  <a:txBody>
                    <a:bodyPr/>
                    <a:lstStyle/>
                    <a:p>
                      <a:pPr algn="ctr"/>
                      <a:r>
                        <a:rPr lang="ru-RU" sz="1050" b="0" dirty="0" smtClean="0">
                          <a:latin typeface="Arial" pitchFamily="34" charset="0"/>
                          <a:cs typeface="Arial" pitchFamily="34" charset="0"/>
                        </a:rPr>
                        <a:t>14</a:t>
                      </a:r>
                      <a:endParaRPr lang="ru-RU" sz="1050" b="0" dirty="0">
                        <a:latin typeface="Arial" pitchFamily="34" charset="0"/>
                        <a:cs typeface="Arial" pitchFamily="34" charset="0"/>
                      </a:endParaRPr>
                    </a:p>
                  </a:txBody>
                  <a:tcPr anchor="ctr"/>
                </a:tc>
                <a:tc>
                  <a:txBody>
                    <a:bodyPr/>
                    <a:lstStyle/>
                    <a:p>
                      <a:r>
                        <a:rPr lang="ru-RU" sz="1050" b="0" dirty="0" smtClean="0">
                          <a:latin typeface="Arial" pitchFamily="34" charset="0"/>
                          <a:cs typeface="Arial" pitchFamily="34" charset="0"/>
                        </a:rPr>
                        <a:t>Муниципальных образования входит в состав района.</a:t>
                      </a:r>
                      <a:endParaRPr lang="ru-RU" sz="1050" b="0" dirty="0">
                        <a:latin typeface="Arial" pitchFamily="34" charset="0"/>
                        <a:cs typeface="Arial" pitchFamily="34" charset="0"/>
                      </a:endParaRPr>
                    </a:p>
                  </a:txBody>
                  <a:tcPr anchor="ctr"/>
                </a:tc>
              </a:tr>
            </a:tbl>
          </a:graphicData>
        </a:graphic>
      </p:graphicFrame>
      <p:pic>
        <p:nvPicPr>
          <p:cNvPr id="6" name="Picture 4" descr="https://www.loscachitos.com/media/widgetkit/contacto-ubicacion-524336da3d4e9d3a5205d4db4d83f96e.png"/>
          <p:cNvPicPr>
            <a:picLocks noChangeAspect="1" noChangeArrowheads="1"/>
          </p:cNvPicPr>
          <p:nvPr/>
        </p:nvPicPr>
        <p:blipFill>
          <a:blip r:embed="rId3" cstate="print"/>
          <a:srcRect/>
          <a:stretch>
            <a:fillRect/>
          </a:stretch>
        </p:blipFill>
        <p:spPr bwMode="auto">
          <a:xfrm>
            <a:off x="2996952" y="1331640"/>
            <a:ext cx="576064" cy="576064"/>
          </a:xfrm>
          <a:prstGeom prst="rect">
            <a:avLst/>
          </a:prstGeom>
          <a:noFill/>
        </p:spPr>
      </p:pic>
      <p:pic>
        <p:nvPicPr>
          <p:cNvPr id="7" name="Picture 14" descr="https://www.pinclipart.com/picdir/big/387-3871839_persuade-clipart.png"/>
          <p:cNvPicPr>
            <a:picLocks noChangeAspect="1" noChangeArrowheads="1"/>
          </p:cNvPicPr>
          <p:nvPr/>
        </p:nvPicPr>
        <p:blipFill>
          <a:blip r:embed="rId4" cstate="print"/>
          <a:srcRect/>
          <a:stretch>
            <a:fillRect/>
          </a:stretch>
        </p:blipFill>
        <p:spPr bwMode="auto">
          <a:xfrm>
            <a:off x="3068960" y="1907704"/>
            <a:ext cx="432048" cy="432048"/>
          </a:xfrm>
          <a:prstGeom prst="rect">
            <a:avLst/>
          </a:prstGeom>
          <a:noFill/>
        </p:spPr>
      </p:pic>
      <p:pic>
        <p:nvPicPr>
          <p:cNvPr id="8" name="Picture 2" descr="https://www.uni-los.ru/assets/manager/images/raioni/38/ust_udinskyi_raion/karta_ust_udinskogo_raiona%D1%86.png"/>
          <p:cNvPicPr>
            <a:picLocks noChangeAspect="1" noChangeArrowheads="1"/>
          </p:cNvPicPr>
          <p:nvPr/>
        </p:nvPicPr>
        <p:blipFill>
          <a:blip r:embed="rId5" cstate="print"/>
          <a:srcRect/>
          <a:stretch>
            <a:fillRect/>
          </a:stretch>
        </p:blipFill>
        <p:spPr bwMode="auto">
          <a:xfrm rot="1622400">
            <a:off x="3156609" y="2409086"/>
            <a:ext cx="286860" cy="454576"/>
          </a:xfrm>
          <a:prstGeom prst="rect">
            <a:avLst/>
          </a:prstGeom>
          <a:noFill/>
        </p:spPr>
      </p:pic>
      <p:sp>
        <p:nvSpPr>
          <p:cNvPr id="10" name="Прямоугольник 9"/>
          <p:cNvSpPr/>
          <p:nvPr/>
        </p:nvSpPr>
        <p:spPr>
          <a:xfrm>
            <a:off x="188640" y="3995936"/>
            <a:ext cx="2664296" cy="1393074"/>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a:spAutoFit/>
          </a:bodyPr>
          <a:lstStyle/>
          <a:p>
            <a:pPr indent="457200" algn="just">
              <a:lnSpc>
                <a:spcPct val="115000"/>
              </a:lnSpc>
              <a:spcAft>
                <a:spcPts val="0"/>
              </a:spcAft>
            </a:pPr>
            <a:r>
              <a:rPr lang="ru-RU" sz="1050" dirty="0" smtClean="0">
                <a:latin typeface="Arial" pitchFamily="34" charset="0"/>
                <a:ea typeface="Calibri"/>
                <a:cs typeface="Arial" pitchFamily="34" charset="0"/>
              </a:rPr>
              <a:t>В Усть-Удинском </a:t>
            </a:r>
            <a:r>
              <a:rPr lang="ru-RU" sz="1050" dirty="0" err="1" smtClean="0">
                <a:latin typeface="Arial" pitchFamily="34" charset="0"/>
                <a:ea typeface="Calibri"/>
                <a:cs typeface="Arial" pitchFamily="34" charset="0"/>
              </a:rPr>
              <a:t>муниципаль-ном</a:t>
            </a:r>
            <a:r>
              <a:rPr lang="ru-RU" sz="1050" dirty="0" smtClean="0">
                <a:latin typeface="Arial" pitchFamily="34" charset="0"/>
                <a:ea typeface="Calibri"/>
                <a:cs typeface="Arial" pitchFamily="34" charset="0"/>
              </a:rPr>
              <a:t> районе административный центр - поселок Усть-Уда. В рамках организации местного самоуправления в Усть-Удинском районе образовано 14 муниципальных образований (МО) со статусом сельских поселений. </a:t>
            </a:r>
            <a:endParaRPr lang="ru-RU" sz="300" dirty="0" smtClean="0">
              <a:latin typeface="Arial" pitchFamily="34" charset="0"/>
              <a:cs typeface="Arial" pitchFamily="34" charset="0"/>
            </a:endParaRPr>
          </a:p>
        </p:txBody>
      </p:sp>
      <p:graphicFrame>
        <p:nvGraphicFramePr>
          <p:cNvPr id="11" name="Таблица 10"/>
          <p:cNvGraphicFramePr>
            <a:graphicFrameLocks noGrp="1"/>
          </p:cNvGraphicFramePr>
          <p:nvPr/>
        </p:nvGraphicFramePr>
        <p:xfrm>
          <a:off x="3861048" y="4211960"/>
          <a:ext cx="2808312" cy="4392482"/>
        </p:xfrm>
        <a:graphic>
          <a:graphicData uri="http://schemas.openxmlformats.org/drawingml/2006/table">
            <a:tbl>
              <a:tblPr firstRow="1" bandRow="1">
                <a:tableStyleId>{7DF18680-E054-41AD-8BC1-D1AEF772440D}</a:tableStyleId>
              </a:tblPr>
              <a:tblGrid>
                <a:gridCol w="1214405"/>
                <a:gridCol w="986704"/>
                <a:gridCol w="607203"/>
              </a:tblGrid>
              <a:tr h="564981">
                <a:tc>
                  <a:txBody>
                    <a:bodyPr/>
                    <a:lstStyle/>
                    <a:p>
                      <a:pPr algn="ctr"/>
                      <a:r>
                        <a:rPr lang="ru-RU" sz="1000" b="0" u="none" dirty="0" smtClean="0">
                          <a:solidFill>
                            <a:sysClr val="windowText" lastClr="000000"/>
                          </a:solidFill>
                          <a:latin typeface="Arial" pitchFamily="34" charset="0"/>
                          <a:cs typeface="Arial" pitchFamily="34" charset="0"/>
                        </a:rPr>
                        <a:t>МО</a:t>
                      </a:r>
                      <a:endParaRPr lang="ru-RU" sz="1000" b="0" u="none" dirty="0">
                        <a:solidFill>
                          <a:sysClr val="windowText" lastClr="000000"/>
                        </a:solidFill>
                        <a:latin typeface="Arial" pitchFamily="34" charset="0"/>
                        <a:cs typeface="Arial" pitchFamily="34" charset="0"/>
                      </a:endParaRPr>
                    </a:p>
                  </a:txBody>
                  <a:tcPr anchor="ctr"/>
                </a:tc>
                <a:tc>
                  <a:txBody>
                    <a:bodyPr/>
                    <a:lstStyle/>
                    <a:p>
                      <a:pPr algn="ctr"/>
                      <a:r>
                        <a:rPr lang="ru-RU" sz="1000" b="0" u="none" baseline="0" dirty="0" smtClean="0">
                          <a:solidFill>
                            <a:sysClr val="windowText" lastClr="000000"/>
                          </a:solidFill>
                          <a:latin typeface="Arial" pitchFamily="34" charset="0"/>
                          <a:cs typeface="Arial" pitchFamily="34" charset="0"/>
                        </a:rPr>
                        <a:t>Площадь</a:t>
                      </a:r>
                      <a:r>
                        <a:rPr lang="en-US" sz="1000" b="0" u="none" baseline="0" dirty="0" smtClean="0">
                          <a:solidFill>
                            <a:sysClr val="windowText" lastClr="000000"/>
                          </a:solidFill>
                          <a:latin typeface="Arial" pitchFamily="34" charset="0"/>
                          <a:cs typeface="Arial" pitchFamily="34" charset="0"/>
                        </a:rPr>
                        <a:t> </a:t>
                      </a:r>
                      <a:r>
                        <a:rPr lang="ru-RU" sz="1000" b="0" u="none" baseline="0" dirty="0" smtClean="0">
                          <a:solidFill>
                            <a:sysClr val="windowText" lastClr="000000"/>
                          </a:solidFill>
                          <a:latin typeface="Arial" pitchFamily="34" charset="0"/>
                          <a:cs typeface="Arial" pitchFamily="34" charset="0"/>
                        </a:rPr>
                        <a:t>территории (км</a:t>
                      </a:r>
                      <a:r>
                        <a:rPr lang="ru-RU" sz="1000" b="0" u="none" baseline="30000" dirty="0" smtClean="0">
                          <a:solidFill>
                            <a:sysClr val="windowText" lastClr="000000"/>
                          </a:solidFill>
                          <a:latin typeface="Arial" pitchFamily="34" charset="0"/>
                          <a:cs typeface="Arial" pitchFamily="34" charset="0"/>
                        </a:rPr>
                        <a:t>2</a:t>
                      </a:r>
                      <a:r>
                        <a:rPr lang="ru-RU" sz="1000" b="0" u="none" baseline="0" dirty="0" smtClean="0">
                          <a:solidFill>
                            <a:sysClr val="windowText" lastClr="000000"/>
                          </a:solidFill>
                          <a:latin typeface="Arial" pitchFamily="34" charset="0"/>
                          <a:cs typeface="Arial" pitchFamily="34" charset="0"/>
                        </a:rPr>
                        <a:t>)</a:t>
                      </a:r>
                      <a:endParaRPr lang="ru-RU" sz="1000" b="0" u="none" baseline="0" dirty="0">
                        <a:solidFill>
                          <a:sysClr val="windowText" lastClr="000000"/>
                        </a:solidFill>
                        <a:latin typeface="Arial" pitchFamily="34" charset="0"/>
                        <a:cs typeface="Arial" pitchFamily="34" charset="0"/>
                      </a:endParaRPr>
                    </a:p>
                  </a:txBody>
                  <a:tcPr anchor="ctr"/>
                </a:tc>
                <a:tc>
                  <a:txBody>
                    <a:bodyPr/>
                    <a:lstStyle/>
                    <a:p>
                      <a:pPr algn="ctr"/>
                      <a:r>
                        <a:rPr lang="ru-RU" sz="1000" b="0" u="none" dirty="0" smtClean="0">
                          <a:solidFill>
                            <a:sysClr val="windowText" lastClr="000000"/>
                          </a:solidFill>
                          <a:latin typeface="Arial" pitchFamily="34" charset="0"/>
                          <a:cs typeface="Arial" pitchFamily="34" charset="0"/>
                        </a:rPr>
                        <a:t>Насел</a:t>
                      </a:r>
                      <a:r>
                        <a:rPr lang="en-US" sz="1000" b="0" u="none" dirty="0" smtClean="0">
                          <a:solidFill>
                            <a:sysClr val="windowText" lastClr="000000"/>
                          </a:solidFill>
                          <a:latin typeface="Arial" pitchFamily="34" charset="0"/>
                          <a:cs typeface="Arial" pitchFamily="34" charset="0"/>
                        </a:rPr>
                        <a:t>-</a:t>
                      </a:r>
                      <a:r>
                        <a:rPr lang="ru-RU" sz="1000" b="0" u="none" dirty="0" err="1" smtClean="0">
                          <a:solidFill>
                            <a:sysClr val="windowText" lastClr="000000"/>
                          </a:solidFill>
                          <a:latin typeface="Arial" pitchFamily="34" charset="0"/>
                          <a:cs typeface="Arial" pitchFamily="34" charset="0"/>
                        </a:rPr>
                        <a:t>ение</a:t>
                      </a:r>
                      <a:r>
                        <a:rPr lang="ru-RU" sz="1000" b="0" u="none" dirty="0" smtClean="0">
                          <a:solidFill>
                            <a:sysClr val="windowText" lastClr="000000"/>
                          </a:solidFill>
                          <a:latin typeface="Arial" pitchFamily="34" charset="0"/>
                          <a:cs typeface="Arial" pitchFamily="34" charset="0"/>
                        </a:rPr>
                        <a:t> (чел.)</a:t>
                      </a:r>
                      <a:endParaRPr lang="ru-RU" sz="1000" b="0" u="none" dirty="0">
                        <a:solidFill>
                          <a:sysClr val="windowText" lastClr="000000"/>
                        </a:solidFill>
                        <a:latin typeface="Arial" pitchFamily="34" charset="0"/>
                        <a:cs typeface="Arial" pitchFamily="34" charset="0"/>
                      </a:endParaRPr>
                    </a:p>
                  </a:txBody>
                  <a:tcPr anchor="ctr"/>
                </a:tc>
              </a:tr>
              <a:tr h="274643">
                <a:tc>
                  <a:txBody>
                    <a:bodyPr/>
                    <a:lstStyle/>
                    <a:p>
                      <a:pPr>
                        <a:lnSpc>
                          <a:spcPct val="115000"/>
                        </a:lnSpc>
                        <a:spcAft>
                          <a:spcPts val="0"/>
                        </a:spcAft>
                      </a:pPr>
                      <a:r>
                        <a:rPr lang="ru-RU" sz="1000" dirty="0" err="1" smtClean="0">
                          <a:latin typeface="Arial" pitchFamily="34" charset="0"/>
                          <a:ea typeface="Calibri"/>
                          <a:cs typeface="Arial" pitchFamily="34" charset="0"/>
                        </a:rPr>
                        <a:t>Аносовское</a:t>
                      </a:r>
                      <a:r>
                        <a:rPr lang="ru-RU" sz="1000" dirty="0" smtClean="0">
                          <a:latin typeface="Arial" pitchFamily="34" charset="0"/>
                          <a:ea typeface="Calibri"/>
                          <a:cs typeface="Arial" pitchFamily="34" charset="0"/>
                        </a:rPr>
                        <a:t> </a:t>
                      </a:r>
                    </a:p>
                  </a:txBody>
                  <a:tcPr anchor="ctr"/>
                </a:tc>
                <a:tc>
                  <a:txBody>
                    <a:bodyPr/>
                    <a:lstStyle/>
                    <a:p>
                      <a:pPr algn="ctr" fontAlgn="b"/>
                      <a:r>
                        <a:rPr lang="ru-RU" sz="1000" b="0" i="0" u="none" strike="noStrike" dirty="0">
                          <a:solidFill>
                            <a:srgbClr val="000000"/>
                          </a:solidFill>
                          <a:latin typeface="Arial" pitchFamily="34" charset="0"/>
                          <a:cs typeface="Arial" pitchFamily="34" charset="0"/>
                        </a:rPr>
                        <a:t>1342,16</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0,5</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Аталанское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988,98</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0,19</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Балаганкинское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a:solidFill>
                            <a:srgbClr val="000000"/>
                          </a:solidFill>
                          <a:latin typeface="Arial" pitchFamily="34" charset="0"/>
                          <a:cs typeface="Arial" pitchFamily="34" charset="0"/>
                        </a:rPr>
                        <a:t>151,85</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0,41</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Игжейское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183,24</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0,58</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Ключинское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188,55</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0,1</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Малышевское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158,99</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0,86</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Молькинское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362,81</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1,27</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Новоудинское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1009,01</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1,18</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Подволоченское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643,32</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0,25</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Светлолобовское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259,59</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0,72</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Среднемуйское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1711,4</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0,94</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Усть-Удинское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65,24</a:t>
                      </a:r>
                    </a:p>
                  </a:txBody>
                  <a:tcPr marL="9525" marR="9525" marT="9525" marB="0" anchor="ctr"/>
                </a:tc>
                <a:tc>
                  <a:txBody>
                    <a:bodyPr/>
                    <a:lstStyle/>
                    <a:p>
                      <a:pPr algn="ctr" fontAlgn="b"/>
                      <a:r>
                        <a:rPr lang="ru-RU" sz="1000" b="0" i="0" u="none" strike="noStrike" dirty="0">
                          <a:solidFill>
                            <a:srgbClr val="000000"/>
                          </a:solidFill>
                          <a:latin typeface="Arial" pitchFamily="34" charset="0"/>
                          <a:cs typeface="Arial" pitchFamily="34" charset="0"/>
                        </a:rPr>
                        <a:t>4,8</a:t>
                      </a:r>
                    </a:p>
                  </a:txBody>
                  <a:tcPr marL="9525" marR="9525" marT="9525" marB="0" anchor="ctr"/>
                </a:tc>
              </a:tr>
              <a:tr h="274643">
                <a:tc>
                  <a:txBody>
                    <a:bodyPr/>
                    <a:lstStyle/>
                    <a:p>
                      <a:pPr>
                        <a:lnSpc>
                          <a:spcPct val="115000"/>
                        </a:lnSpc>
                        <a:spcAft>
                          <a:spcPts val="0"/>
                        </a:spcAft>
                      </a:pPr>
                      <a:r>
                        <a:rPr lang="ru-RU" sz="1000" dirty="0" err="1" smtClean="0">
                          <a:latin typeface="Arial" pitchFamily="34" charset="0"/>
                          <a:ea typeface="Calibri"/>
                          <a:cs typeface="Arial" pitchFamily="34" charset="0"/>
                        </a:rPr>
                        <a:t>Чичковское</a:t>
                      </a:r>
                      <a:r>
                        <a:rPr lang="ru-RU" sz="1000" dirty="0" smtClean="0">
                          <a:latin typeface="Arial" pitchFamily="34" charset="0"/>
                          <a:ea typeface="Calibri"/>
                          <a:cs typeface="Arial" pitchFamily="34" charset="0"/>
                        </a:rPr>
                        <a:t>  </a:t>
                      </a:r>
                      <a:endParaRPr lang="ru-RU" sz="1000" dirty="0">
                        <a:latin typeface="Arial" pitchFamily="34" charset="0"/>
                        <a:ea typeface="Calibri"/>
                        <a:cs typeface="Arial" pitchFamily="34" charset="0"/>
                      </a:endParaRPr>
                    </a:p>
                  </a:txBody>
                  <a:tcPr anchor="ctr"/>
                </a:tc>
                <a:tc>
                  <a:txBody>
                    <a:bodyPr/>
                    <a:lstStyle/>
                    <a:p>
                      <a:pPr algn="ctr" fontAlgn="b"/>
                      <a:r>
                        <a:rPr lang="ru-RU" sz="1000" b="0" i="0" u="none" strike="noStrike">
                          <a:solidFill>
                            <a:srgbClr val="000000"/>
                          </a:solidFill>
                          <a:latin typeface="Arial" pitchFamily="34" charset="0"/>
                          <a:cs typeface="Arial" pitchFamily="34" charset="0"/>
                        </a:rPr>
                        <a:t>866,28</a:t>
                      </a:r>
                    </a:p>
                  </a:txBody>
                  <a:tcPr marL="9525" marR="9525" marT="9525" marB="0" anchor="ctr"/>
                </a:tc>
                <a:tc>
                  <a:txBody>
                    <a:bodyPr/>
                    <a:lstStyle/>
                    <a:p>
                      <a:pPr algn="ctr" fontAlgn="b"/>
                      <a:r>
                        <a:rPr lang="ru-RU" sz="1000" b="0" i="0" u="none" strike="noStrike" dirty="0">
                          <a:solidFill>
                            <a:srgbClr val="000000"/>
                          </a:solidFill>
                          <a:latin typeface="Arial" pitchFamily="34" charset="0"/>
                          <a:cs typeface="Arial" pitchFamily="34" charset="0"/>
                        </a:rPr>
                        <a:t>0,29</a:t>
                      </a:r>
                    </a:p>
                  </a:txBody>
                  <a:tcPr marL="9525" marR="9525" marT="9525" marB="0" anchor="ctr"/>
                </a:tc>
              </a:tr>
              <a:tr h="274643">
                <a:tc>
                  <a:txBody>
                    <a:bodyPr/>
                    <a:lstStyle/>
                    <a:p>
                      <a:pPr>
                        <a:lnSpc>
                          <a:spcPct val="115000"/>
                        </a:lnSpc>
                        <a:spcAft>
                          <a:spcPts val="0"/>
                        </a:spcAft>
                      </a:pPr>
                      <a:r>
                        <a:rPr lang="ru-RU" sz="1000" dirty="0" err="1" smtClean="0">
                          <a:latin typeface="Arial" pitchFamily="34" charset="0"/>
                          <a:ea typeface="Calibri"/>
                          <a:cs typeface="Arial" pitchFamily="34" charset="0"/>
                        </a:rPr>
                        <a:t>Юголокское</a:t>
                      </a:r>
                      <a:r>
                        <a:rPr lang="ru-RU" sz="1000" dirty="0" smtClean="0">
                          <a:latin typeface="Arial" pitchFamily="34" charset="0"/>
                          <a:ea typeface="Calibri"/>
                          <a:cs typeface="Arial" pitchFamily="34" charset="0"/>
                        </a:rPr>
                        <a:t> </a:t>
                      </a:r>
                      <a:endParaRPr lang="ru-RU" sz="1000" dirty="0">
                        <a:latin typeface="Arial" pitchFamily="34" charset="0"/>
                        <a:ea typeface="Calibri"/>
                        <a:cs typeface="Arial" pitchFamily="34" charset="0"/>
                      </a:endParaRPr>
                    </a:p>
                  </a:txBody>
                  <a:tcPr anchor="ctr"/>
                </a:tc>
                <a:tc>
                  <a:txBody>
                    <a:bodyPr/>
                    <a:lstStyle/>
                    <a:p>
                      <a:pPr algn="ctr" fontAlgn="b"/>
                      <a:r>
                        <a:rPr lang="ru-RU" sz="1000" b="0" i="0" u="none" strike="noStrike" dirty="0">
                          <a:solidFill>
                            <a:srgbClr val="000000"/>
                          </a:solidFill>
                          <a:latin typeface="Arial" pitchFamily="34" charset="0"/>
                          <a:cs typeface="Arial" pitchFamily="34" charset="0"/>
                        </a:rPr>
                        <a:t>350,08</a:t>
                      </a:r>
                    </a:p>
                  </a:txBody>
                  <a:tcPr marL="9525" marR="9525" marT="9525" marB="0" anchor="ctr"/>
                </a:tc>
                <a:tc>
                  <a:txBody>
                    <a:bodyPr/>
                    <a:lstStyle/>
                    <a:p>
                      <a:pPr algn="ctr" fontAlgn="b"/>
                      <a:r>
                        <a:rPr lang="ru-RU" sz="1000" b="0" i="0" u="none" strike="noStrike" dirty="0">
                          <a:solidFill>
                            <a:srgbClr val="000000"/>
                          </a:solidFill>
                          <a:latin typeface="Arial" pitchFamily="34" charset="0"/>
                          <a:cs typeface="Arial" pitchFamily="34" charset="0"/>
                        </a:rPr>
                        <a:t>0,91</a:t>
                      </a:r>
                    </a:p>
                  </a:txBody>
                  <a:tcPr marL="9525" marR="9525" marT="9525" marB="0" anchor="ctr"/>
                </a:tc>
              </a:tr>
            </a:tbl>
          </a:graphicData>
        </a:graphic>
      </p:graphicFrame>
      <p:sp>
        <p:nvSpPr>
          <p:cNvPr id="12" name="Номер слайда 11"/>
          <p:cNvSpPr>
            <a:spLocks noGrp="1"/>
          </p:cNvSpPr>
          <p:nvPr>
            <p:ph type="sldNum" sz="quarter" idx="12"/>
          </p:nvPr>
        </p:nvSpPr>
        <p:spPr>
          <a:xfrm>
            <a:off x="6237312" y="8388424"/>
            <a:ext cx="342900" cy="486833"/>
          </a:xfrm>
        </p:spPr>
        <p:txBody>
          <a:bodyPr/>
          <a:lstStyle/>
          <a:p>
            <a:fld id="{725C68B6-61C2-468F-89AB-4B9F7531AA68}" type="slidenum">
              <a:rPr lang="ru-RU" smtClean="0"/>
              <a:pPr/>
              <a:t>8</a:t>
            </a:fld>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2656" y="3203848"/>
            <a:ext cx="4522812" cy="2492990"/>
          </a:xfrm>
          <a:prstGeom prst="rect">
            <a:avLst/>
          </a:prstGeom>
        </p:spPr>
        <p:txBody>
          <a:bodyPr wrap="square" anchor="ctr">
            <a:spAutoFit/>
          </a:bodyPr>
          <a:lstStyle/>
          <a:p>
            <a:pPr algn="just"/>
            <a:r>
              <a:rPr lang="ru-RU" sz="1200" b="1" dirty="0" smtClean="0">
                <a:latin typeface="Arial" pitchFamily="34" charset="0"/>
                <a:cs typeface="Arial" pitchFamily="34" charset="0"/>
              </a:rPr>
              <a:t>        </a:t>
            </a:r>
            <a:r>
              <a:rPr lang="ru-RU" sz="1200" b="1" dirty="0" smtClean="0">
                <a:solidFill>
                  <a:srgbClr val="002060"/>
                </a:solidFill>
                <a:latin typeface="Arial" pitchFamily="34" charset="0"/>
                <a:cs typeface="Arial" pitchFamily="34" charset="0"/>
              </a:rPr>
              <a:t>Представительным органом </a:t>
            </a:r>
            <a:r>
              <a:rPr lang="ru-RU" sz="1200" dirty="0" smtClean="0">
                <a:latin typeface="Arial" pitchFamily="34" charset="0"/>
                <a:cs typeface="Arial" pitchFamily="34" charset="0"/>
              </a:rPr>
              <a:t>районного муниципального образования является </a:t>
            </a:r>
            <a:r>
              <a:rPr lang="ru-RU" sz="1200" b="1" dirty="0" smtClean="0">
                <a:solidFill>
                  <a:srgbClr val="002060"/>
                </a:solidFill>
                <a:latin typeface="Arial" pitchFamily="34" charset="0"/>
                <a:cs typeface="Arial" pitchFamily="34" charset="0"/>
              </a:rPr>
              <a:t>районная Дума РМО «Усть-Удинский район», </a:t>
            </a:r>
            <a:r>
              <a:rPr lang="ru-RU" sz="1200" dirty="0" smtClean="0">
                <a:latin typeface="Arial" pitchFamily="34" charset="0"/>
                <a:cs typeface="Arial" pitchFamily="34" charset="0"/>
              </a:rPr>
              <a:t>председателем которой </a:t>
            </a:r>
            <a:r>
              <a:rPr lang="ru-RU" sz="1200" b="1" dirty="0" smtClean="0">
                <a:solidFill>
                  <a:srgbClr val="002060"/>
                </a:solidFill>
                <a:latin typeface="Arial" pitchFamily="34" charset="0"/>
                <a:cs typeface="Arial" pitchFamily="34" charset="0"/>
              </a:rPr>
              <a:t>избрана Соколова Людмила Иосифовна.</a:t>
            </a:r>
          </a:p>
          <a:p>
            <a:pPr algn="just"/>
            <a:r>
              <a:rPr lang="ru-RU" sz="1200" dirty="0" smtClean="0">
                <a:latin typeface="Arial" pitchFamily="34" charset="0"/>
                <a:cs typeface="Arial" pitchFamily="34" charset="0"/>
              </a:rPr>
              <a:t>         Районная Дума принимает </a:t>
            </a:r>
            <a:r>
              <a:rPr lang="ru-RU" sz="1200" b="1" dirty="0" smtClean="0">
                <a:solidFill>
                  <a:srgbClr val="002060"/>
                </a:solidFill>
                <a:latin typeface="Arial" pitchFamily="34" charset="0"/>
                <a:cs typeface="Arial" pitchFamily="34" charset="0"/>
              </a:rPr>
              <a:t>планы и программы развития </a:t>
            </a:r>
            <a:r>
              <a:rPr lang="ru-RU" sz="1200" dirty="0" smtClean="0">
                <a:latin typeface="Arial" pitchFamily="34" charset="0"/>
                <a:cs typeface="Arial" pitchFamily="34" charset="0"/>
              </a:rPr>
              <a:t>районного</a:t>
            </a:r>
            <a:r>
              <a:rPr lang="ru-RU" sz="1200" b="1" dirty="0" smtClean="0">
                <a:latin typeface="Arial" pitchFamily="34" charset="0"/>
                <a:cs typeface="Arial" pitchFamily="34" charset="0"/>
              </a:rPr>
              <a:t> </a:t>
            </a:r>
            <a:r>
              <a:rPr lang="ru-RU" sz="1200" dirty="0" smtClean="0">
                <a:latin typeface="Arial" pitchFamily="34" charset="0"/>
                <a:cs typeface="Arial" pitchFamily="34" charset="0"/>
              </a:rPr>
              <a:t>муниципального образования «Усть-Удинский район», </a:t>
            </a:r>
            <a:r>
              <a:rPr lang="ru-RU" sz="1200" b="1" dirty="0" smtClean="0">
                <a:solidFill>
                  <a:srgbClr val="002060"/>
                </a:solidFill>
                <a:latin typeface="Arial" pitchFamily="34" charset="0"/>
                <a:cs typeface="Arial" pitchFamily="34" charset="0"/>
              </a:rPr>
              <a:t>утверждает районный бюджет и отчет о его исполнении.</a:t>
            </a:r>
          </a:p>
          <a:p>
            <a:pPr algn="just"/>
            <a:r>
              <a:rPr lang="ru-RU" sz="1200" dirty="0" smtClean="0">
                <a:latin typeface="Arial" pitchFamily="34" charset="0"/>
                <a:cs typeface="Arial" pitchFamily="34" charset="0"/>
              </a:rPr>
              <a:t>          Осуществляет контроль над исполнением органами местного самоуправления и должностными лицами местного самоуправления районного муниципального образования «Усть-Удинский район» полномочий по решению вопросов местного значения. </a:t>
            </a:r>
            <a:endParaRPr lang="ru-RU" sz="1200" dirty="0">
              <a:latin typeface="Arial" pitchFamily="34" charset="0"/>
              <a:cs typeface="Arial" pitchFamily="34" charset="0"/>
            </a:endParaRPr>
          </a:p>
        </p:txBody>
      </p:sp>
      <p:sp>
        <p:nvSpPr>
          <p:cNvPr id="4" name="Прямоугольник 3"/>
          <p:cNvSpPr/>
          <p:nvPr/>
        </p:nvSpPr>
        <p:spPr>
          <a:xfrm>
            <a:off x="404664" y="539552"/>
            <a:ext cx="6120680" cy="738664"/>
          </a:xfrm>
          <a:prstGeom prst="rect">
            <a:avLst/>
          </a:prstGeom>
        </p:spPr>
        <p:txBody>
          <a:bodyPr wrap="square">
            <a:spAutoFit/>
          </a:bodyPr>
          <a:lstStyle/>
          <a:p>
            <a:pPr algn="just"/>
            <a:r>
              <a:rPr lang="ru-RU" sz="1400" dirty="0" smtClean="0">
                <a:latin typeface="Arial" pitchFamily="34" charset="0"/>
                <a:cs typeface="Arial" pitchFamily="34" charset="0"/>
              </a:rPr>
              <a:t>         Муниципальные органы Усть-Удинского района представлены </a:t>
            </a:r>
            <a:r>
              <a:rPr lang="ru-RU" sz="1400" b="1" dirty="0" smtClean="0">
                <a:solidFill>
                  <a:srgbClr val="002060"/>
                </a:solidFill>
                <a:latin typeface="Arial" pitchFamily="34" charset="0"/>
                <a:cs typeface="Arial" pitchFamily="34" charset="0"/>
              </a:rPr>
              <a:t>Районной Думой, Главой районного муниципального образования «Усть-Удинский район» и Администрацией Усть-Удинского района.</a:t>
            </a:r>
            <a:endParaRPr lang="ru-RU" sz="1400" dirty="0">
              <a:solidFill>
                <a:srgbClr val="002060"/>
              </a:solidFill>
              <a:latin typeface="Arial" pitchFamily="34" charset="0"/>
              <a:cs typeface="Arial" pitchFamily="34" charset="0"/>
            </a:endParaRPr>
          </a:p>
        </p:txBody>
      </p:sp>
      <p:sp>
        <p:nvSpPr>
          <p:cNvPr id="5" name="Прямоугольник 4"/>
          <p:cNvSpPr/>
          <p:nvPr/>
        </p:nvSpPr>
        <p:spPr>
          <a:xfrm>
            <a:off x="2132856" y="1547664"/>
            <a:ext cx="4392488" cy="1569660"/>
          </a:xfrm>
          <a:prstGeom prst="rect">
            <a:avLst/>
          </a:prstGeom>
        </p:spPr>
        <p:txBody>
          <a:bodyPr wrap="square">
            <a:spAutoFit/>
          </a:bodyPr>
          <a:lstStyle/>
          <a:p>
            <a:pPr algn="just"/>
            <a:r>
              <a:rPr lang="ru-RU" sz="1200" dirty="0" smtClean="0">
                <a:latin typeface="Arial" pitchFamily="34" charset="0"/>
                <a:cs typeface="Arial" pitchFamily="34" charset="0"/>
              </a:rPr>
              <a:t>        Высшим должностным лицом района является </a:t>
            </a:r>
            <a:r>
              <a:rPr lang="ru-RU" sz="1200" b="1" dirty="0" smtClean="0">
                <a:solidFill>
                  <a:srgbClr val="002060"/>
                </a:solidFill>
                <a:latin typeface="Arial" pitchFamily="34" charset="0"/>
                <a:cs typeface="Arial" pitchFamily="34" charset="0"/>
              </a:rPr>
              <a:t>мэр Усть-Удинского района – Чемезов Сергей Николаевич</a:t>
            </a:r>
            <a:r>
              <a:rPr lang="ru-RU" sz="1200" dirty="0" smtClean="0">
                <a:solidFill>
                  <a:srgbClr val="002060"/>
                </a:solidFill>
                <a:latin typeface="Arial" pitchFamily="34" charset="0"/>
                <a:cs typeface="Arial" pitchFamily="34" charset="0"/>
              </a:rPr>
              <a:t>. </a:t>
            </a:r>
            <a:r>
              <a:rPr lang="ru-RU" sz="1200" dirty="0" smtClean="0">
                <a:latin typeface="Arial" pitchFamily="34" charset="0"/>
                <a:cs typeface="Arial" pitchFamily="34" charset="0"/>
              </a:rPr>
              <a:t>Мэр Усть-Удинского района возглавляет районную администрацию и исполняет полномочия Главы Администрации Усть-Удинского района.</a:t>
            </a:r>
            <a:br>
              <a:rPr lang="ru-RU" sz="1200" dirty="0" smtClean="0">
                <a:latin typeface="Arial" pitchFamily="34" charset="0"/>
                <a:cs typeface="Arial" pitchFamily="34" charset="0"/>
              </a:rPr>
            </a:br>
            <a:r>
              <a:rPr lang="ru-RU" sz="1200" dirty="0" smtClean="0">
                <a:latin typeface="Arial" pitchFamily="34" charset="0"/>
                <a:cs typeface="Arial" pitchFamily="34" charset="0"/>
              </a:rPr>
              <a:t>Исполнительно-распорядительным органом районного муниципального образования «Усть-Удинский район» является </a:t>
            </a:r>
            <a:r>
              <a:rPr lang="ru-RU" sz="1200" b="1" dirty="0" smtClean="0">
                <a:solidFill>
                  <a:srgbClr val="002060"/>
                </a:solidFill>
                <a:latin typeface="Arial" pitchFamily="34" charset="0"/>
                <a:cs typeface="Arial" pitchFamily="34" charset="0"/>
              </a:rPr>
              <a:t>АДМИНИСТРАЦИЯ РАЙОНА</a:t>
            </a:r>
            <a:r>
              <a:rPr lang="ru-RU" sz="1200" dirty="0" smtClean="0">
                <a:latin typeface="Arial" pitchFamily="34" charset="0"/>
                <a:cs typeface="Arial" pitchFamily="34" charset="0"/>
              </a:rPr>
              <a:t>.</a:t>
            </a:r>
            <a:endParaRPr lang="ru-RU" sz="1200" dirty="0">
              <a:latin typeface="Arial" pitchFamily="34" charset="0"/>
              <a:cs typeface="Arial" pitchFamily="34" charset="0"/>
            </a:endParaRPr>
          </a:p>
        </p:txBody>
      </p:sp>
      <p:pic>
        <p:nvPicPr>
          <p:cNvPr id="48130" name="Picture 2" descr="Picture background"/>
          <p:cNvPicPr>
            <a:picLocks noChangeAspect="1" noChangeArrowheads="1"/>
          </p:cNvPicPr>
          <p:nvPr/>
        </p:nvPicPr>
        <p:blipFill>
          <a:blip r:embed="rId2" cstate="print"/>
          <a:srcRect/>
          <a:stretch>
            <a:fillRect/>
          </a:stretch>
        </p:blipFill>
        <p:spPr bwMode="auto">
          <a:xfrm>
            <a:off x="5013176" y="3347864"/>
            <a:ext cx="1495216" cy="1999175"/>
          </a:xfrm>
          <a:prstGeom prst="ellipse">
            <a:avLst/>
          </a:prstGeom>
          <a:ln>
            <a:noFill/>
          </a:ln>
          <a:effectLst>
            <a:softEdge rad="12700"/>
          </a:effectLst>
        </p:spPr>
      </p:pic>
      <p:pic>
        <p:nvPicPr>
          <p:cNvPr id="48132" name="Picture 4" descr="Picture background"/>
          <p:cNvPicPr>
            <a:picLocks noChangeAspect="1" noChangeArrowheads="1"/>
          </p:cNvPicPr>
          <p:nvPr/>
        </p:nvPicPr>
        <p:blipFill>
          <a:blip r:embed="rId3" cstate="print"/>
          <a:srcRect l="13299" t="19228" r="53966" b="37254"/>
          <a:stretch>
            <a:fillRect/>
          </a:stretch>
        </p:blipFill>
        <p:spPr bwMode="auto">
          <a:xfrm>
            <a:off x="404664" y="1403648"/>
            <a:ext cx="1512168" cy="1800200"/>
          </a:xfrm>
          <a:prstGeom prst="ellipse">
            <a:avLst/>
          </a:prstGeom>
          <a:ln>
            <a:noFill/>
          </a:ln>
          <a:effectLst>
            <a:softEdge rad="12700"/>
          </a:effectLst>
        </p:spPr>
      </p:pic>
      <p:pic>
        <p:nvPicPr>
          <p:cNvPr id="48134" name="Picture 6" descr="https://sun9-80.userapi.com/impg/0A4Q-cSCf5jEp1zTB641VpEChucIEopLQx4BEw/FP7zexJhA4w.jpg?size=1600x1600&amp;quality=95&amp;sign=1ee59c08fb978e0395c31ba1a27d3afe&amp;type=album"/>
          <p:cNvPicPr>
            <a:picLocks noChangeAspect="1" noChangeArrowheads="1"/>
          </p:cNvPicPr>
          <p:nvPr/>
        </p:nvPicPr>
        <p:blipFill>
          <a:blip r:embed="rId4" cstate="print"/>
          <a:srcRect l="56047" t="39217" r="28833" b="38576"/>
          <a:stretch>
            <a:fillRect/>
          </a:stretch>
        </p:blipFill>
        <p:spPr bwMode="auto">
          <a:xfrm>
            <a:off x="476672" y="6012160"/>
            <a:ext cx="1584176" cy="2160240"/>
          </a:xfrm>
          <a:prstGeom prst="ellipse">
            <a:avLst/>
          </a:prstGeom>
          <a:ln>
            <a:noFill/>
          </a:ln>
          <a:effectLst>
            <a:softEdge rad="12700"/>
          </a:effectLst>
        </p:spPr>
      </p:pic>
      <p:sp>
        <p:nvSpPr>
          <p:cNvPr id="9" name="Прямоугольник 8"/>
          <p:cNvSpPr/>
          <p:nvPr/>
        </p:nvSpPr>
        <p:spPr>
          <a:xfrm>
            <a:off x="2132856" y="5652120"/>
            <a:ext cx="4248472" cy="830997"/>
          </a:xfrm>
          <a:prstGeom prst="rect">
            <a:avLst/>
          </a:prstGeom>
        </p:spPr>
        <p:txBody>
          <a:bodyPr wrap="square">
            <a:spAutoFit/>
          </a:bodyPr>
          <a:lstStyle/>
          <a:p>
            <a:pPr algn="just"/>
            <a:r>
              <a:rPr lang="ru-RU" sz="1200" dirty="0" smtClean="0">
                <a:latin typeface="Arial" pitchFamily="34" charset="0"/>
                <a:cs typeface="Arial" pitchFamily="34" charset="0"/>
              </a:rPr>
              <a:t>         Уполномоченным финансовым органом является </a:t>
            </a:r>
            <a:r>
              <a:rPr lang="ru-RU" sz="1200" b="1" dirty="0" smtClean="0">
                <a:solidFill>
                  <a:srgbClr val="002060"/>
                </a:solidFill>
                <a:latin typeface="Arial" pitchFamily="34" charset="0"/>
                <a:cs typeface="Arial" pitchFamily="34" charset="0"/>
              </a:rPr>
              <a:t>финансовое управление администрации Усть-Удинского района</a:t>
            </a:r>
            <a:r>
              <a:rPr lang="ru-RU" sz="1200" dirty="0" smtClean="0">
                <a:latin typeface="Arial" pitchFamily="34" charset="0"/>
                <a:cs typeface="Arial" pitchFamily="34" charset="0"/>
              </a:rPr>
              <a:t>, руководителем которого является </a:t>
            </a:r>
            <a:r>
              <a:rPr lang="ru-RU" sz="1200" b="1" dirty="0" smtClean="0">
                <a:solidFill>
                  <a:srgbClr val="002060"/>
                </a:solidFill>
                <a:latin typeface="Arial" pitchFamily="34" charset="0"/>
                <a:cs typeface="Arial" pitchFamily="34" charset="0"/>
              </a:rPr>
              <a:t>Кравцова Людмила Анатольевна</a:t>
            </a:r>
            <a:r>
              <a:rPr lang="ru-RU" sz="1200" dirty="0" smtClean="0">
                <a:latin typeface="Arial" pitchFamily="34" charset="0"/>
                <a:cs typeface="Arial" pitchFamily="34" charset="0"/>
              </a:rPr>
              <a:t>. </a:t>
            </a:r>
          </a:p>
        </p:txBody>
      </p:sp>
      <p:pic>
        <p:nvPicPr>
          <p:cNvPr id="10" name="Рисунок 9" descr="2024-12-13_11-02-49.png"/>
          <p:cNvPicPr>
            <a:picLocks noChangeAspect="1"/>
          </p:cNvPicPr>
          <p:nvPr/>
        </p:nvPicPr>
        <p:blipFill>
          <a:blip r:embed="rId5" cstate="print"/>
          <a:stretch>
            <a:fillRect/>
          </a:stretch>
        </p:blipFill>
        <p:spPr>
          <a:xfrm>
            <a:off x="5085184" y="6300192"/>
            <a:ext cx="1488952" cy="1422405"/>
          </a:xfrm>
          <a:prstGeom prst="rect">
            <a:avLst/>
          </a:prstGeom>
          <a:ln w="9525" cap="sq">
            <a:solidFill>
              <a:srgbClr val="000000"/>
            </a:solidFill>
            <a:prstDash val="solid"/>
            <a:miter lim="800000"/>
          </a:ln>
          <a:effectLst/>
        </p:spPr>
      </p:pic>
      <p:sp>
        <p:nvSpPr>
          <p:cNvPr id="11" name="Прямоугольник 10"/>
          <p:cNvSpPr/>
          <p:nvPr/>
        </p:nvSpPr>
        <p:spPr>
          <a:xfrm>
            <a:off x="2132856" y="6516216"/>
            <a:ext cx="2808312" cy="1938992"/>
          </a:xfrm>
          <a:prstGeom prst="rect">
            <a:avLst/>
          </a:prstGeom>
        </p:spPr>
        <p:txBody>
          <a:bodyPr wrap="square">
            <a:spAutoFit/>
          </a:bodyPr>
          <a:lstStyle/>
          <a:p>
            <a:pPr algn="just"/>
            <a:r>
              <a:rPr lang="ru-RU" sz="1200" dirty="0" smtClean="0">
                <a:latin typeface="Arial" pitchFamily="34" charset="0"/>
                <a:cs typeface="Arial" pitchFamily="34" charset="0"/>
              </a:rPr>
              <a:t>Финансовое управление </a:t>
            </a:r>
            <a:r>
              <a:rPr lang="ru-RU" sz="1200" dirty="0" err="1" smtClean="0">
                <a:latin typeface="Arial" pitchFamily="34" charset="0"/>
                <a:cs typeface="Arial" pitchFamily="34" charset="0"/>
              </a:rPr>
              <a:t>осуще-ствляет</a:t>
            </a:r>
            <a:r>
              <a:rPr lang="ru-RU" sz="1200" dirty="0" smtClean="0">
                <a:latin typeface="Arial" pitchFamily="34" charset="0"/>
                <a:cs typeface="Arial" pitchFamily="34" charset="0"/>
              </a:rPr>
              <a:t> </a:t>
            </a:r>
            <a:r>
              <a:rPr lang="ru-RU" sz="1200" smtClean="0">
                <a:latin typeface="Arial" pitchFamily="34" charset="0"/>
                <a:cs typeface="Arial" pitchFamily="34" charset="0"/>
              </a:rPr>
              <a:t>текущее управление </a:t>
            </a:r>
            <a:r>
              <a:rPr lang="ru-RU" sz="1200" dirty="0" smtClean="0">
                <a:latin typeface="Arial" pitchFamily="34" charset="0"/>
                <a:cs typeface="Arial" pitchFamily="34" charset="0"/>
              </a:rPr>
              <a:t>финансами Усть-Удинского района, реализует финансовую политику, утвержденную государственными органами власти Российской Федерации на территории Усть-Удинского района, контролирует соблюдение финансового </a:t>
            </a:r>
            <a:r>
              <a:rPr lang="ru-RU" sz="1200" dirty="0" err="1" smtClean="0">
                <a:latin typeface="Arial" pitchFamily="34" charset="0"/>
                <a:cs typeface="Arial" pitchFamily="34" charset="0"/>
              </a:rPr>
              <a:t>законода-тельства</a:t>
            </a:r>
            <a:r>
              <a:rPr lang="ru-RU" sz="1200" dirty="0" smtClean="0">
                <a:latin typeface="Arial" pitchFamily="34" charset="0"/>
                <a:cs typeface="Arial" pitchFamily="34" charset="0"/>
              </a:rPr>
              <a:t>.</a:t>
            </a:r>
            <a:endParaRPr lang="ru-RU" sz="1200" dirty="0">
              <a:latin typeface="Arial" pitchFamily="34" charset="0"/>
              <a:cs typeface="Arial" pitchFamily="34" charset="0"/>
            </a:endParaRPr>
          </a:p>
        </p:txBody>
      </p:sp>
      <p:sp>
        <p:nvSpPr>
          <p:cNvPr id="12" name="TextBox 11"/>
          <p:cNvSpPr txBox="1"/>
          <p:nvPr/>
        </p:nvSpPr>
        <p:spPr>
          <a:xfrm>
            <a:off x="5085184" y="7740352"/>
            <a:ext cx="1512168" cy="861774"/>
          </a:xfrm>
          <a:prstGeom prst="rect">
            <a:avLst/>
          </a:prstGeom>
          <a:noFill/>
        </p:spPr>
        <p:txBody>
          <a:bodyPr wrap="square" rtlCol="0">
            <a:spAutoFit/>
          </a:bodyPr>
          <a:lstStyle/>
          <a:p>
            <a:pPr algn="ctr"/>
            <a:r>
              <a:rPr lang="ru-RU" sz="1000" dirty="0" smtClean="0">
                <a:solidFill>
                  <a:srgbClr val="002060"/>
                </a:solidFill>
              </a:rPr>
              <a:t>*ссылка на доступную, полную и достоверную информацию о бюджете</a:t>
            </a:r>
            <a:endParaRPr lang="ru-RU" sz="1000" dirty="0">
              <a:solidFill>
                <a:srgbClr val="002060"/>
              </a:solidFill>
            </a:endParaRPr>
          </a:p>
        </p:txBody>
      </p:sp>
      <p:sp>
        <p:nvSpPr>
          <p:cNvPr id="13" name="Номер слайда 12"/>
          <p:cNvSpPr>
            <a:spLocks noGrp="1"/>
          </p:cNvSpPr>
          <p:nvPr>
            <p:ph type="sldNum" sz="quarter" idx="12"/>
          </p:nvPr>
        </p:nvSpPr>
        <p:spPr/>
        <p:txBody>
          <a:bodyPr/>
          <a:lstStyle/>
          <a:p>
            <a:fld id="{725C68B6-61C2-468F-89AB-4B9F7531AA68}" type="slidenum">
              <a:rPr lang="ru-RU" smtClean="0"/>
              <a:pPr/>
              <a:t>9</a:t>
            </a:fld>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3"/>
          <p:cNvGraphicFramePr>
            <a:graphicFrameLocks/>
          </p:cNvGraphicFramePr>
          <p:nvPr/>
        </p:nvGraphicFramePr>
        <p:xfrm>
          <a:off x="260648" y="2987824"/>
          <a:ext cx="6336704" cy="237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 name="Рисунок 17" descr="2024-12-13_10-42-56.png"/>
          <p:cNvPicPr>
            <a:picLocks noChangeAspect="1"/>
          </p:cNvPicPr>
          <p:nvPr/>
        </p:nvPicPr>
        <p:blipFill>
          <a:blip r:embed="rId7" cstate="print"/>
          <a:srcRect l="79799" r="2751"/>
          <a:stretch>
            <a:fillRect/>
          </a:stretch>
        </p:blipFill>
        <p:spPr>
          <a:xfrm>
            <a:off x="5373216" y="3203848"/>
            <a:ext cx="852607" cy="792088"/>
          </a:xfrm>
          <a:prstGeom prst="rect">
            <a:avLst/>
          </a:prstGeom>
        </p:spPr>
      </p:pic>
      <p:pic>
        <p:nvPicPr>
          <p:cNvPr id="17" name="Рисунок 16" descr="2024-12-13_10-42-56.png"/>
          <p:cNvPicPr>
            <a:picLocks noChangeAspect="1"/>
          </p:cNvPicPr>
          <p:nvPr/>
        </p:nvPicPr>
        <p:blipFill>
          <a:blip r:embed="rId8" cstate="print"/>
          <a:srcRect l="56699" r="24401"/>
          <a:stretch>
            <a:fillRect/>
          </a:stretch>
        </p:blipFill>
        <p:spPr>
          <a:xfrm>
            <a:off x="3789040" y="3275856"/>
            <a:ext cx="864096" cy="741203"/>
          </a:xfrm>
          <a:prstGeom prst="rect">
            <a:avLst/>
          </a:prstGeom>
        </p:spPr>
      </p:pic>
      <p:pic>
        <p:nvPicPr>
          <p:cNvPr id="16" name="Рисунок 15" descr="2024-12-13_10-42-56.png"/>
          <p:cNvPicPr>
            <a:picLocks noChangeAspect="1"/>
          </p:cNvPicPr>
          <p:nvPr/>
        </p:nvPicPr>
        <p:blipFill>
          <a:blip r:embed="rId9" cstate="print"/>
          <a:srcRect l="29000" r="50000"/>
          <a:stretch>
            <a:fillRect/>
          </a:stretch>
        </p:blipFill>
        <p:spPr>
          <a:xfrm>
            <a:off x="2132856" y="3275856"/>
            <a:ext cx="1008112" cy="778264"/>
          </a:xfrm>
          <a:prstGeom prst="rect">
            <a:avLst/>
          </a:prstGeom>
        </p:spPr>
      </p:pic>
      <p:sp>
        <p:nvSpPr>
          <p:cNvPr id="2" name="TextBox 1"/>
          <p:cNvSpPr txBox="1"/>
          <p:nvPr/>
        </p:nvSpPr>
        <p:spPr>
          <a:xfrm>
            <a:off x="620688" y="467544"/>
            <a:ext cx="5660780" cy="338554"/>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pPr algn="ctr"/>
            <a:r>
              <a:rPr lang="ru-RU" sz="1600" b="1" dirty="0" smtClean="0">
                <a:latin typeface="Arial" pitchFamily="34" charset="0"/>
                <a:cs typeface="Arial" pitchFamily="34" charset="0"/>
              </a:rPr>
              <a:t>БЮДЖЕТНЫЙ ПРОЦЕСС В УСТЬ-УДИНСКОМ РАЙОНЕ</a:t>
            </a:r>
            <a:endParaRPr lang="ru-RU" sz="1600" b="1" dirty="0">
              <a:latin typeface="Arial" pitchFamily="34" charset="0"/>
              <a:cs typeface="Arial" pitchFamily="34" charset="0"/>
            </a:endParaRPr>
          </a:p>
        </p:txBody>
      </p:sp>
      <p:sp>
        <p:nvSpPr>
          <p:cNvPr id="7169" name="Rectangle 1"/>
          <p:cNvSpPr>
            <a:spLocks noChangeArrowheads="1"/>
          </p:cNvSpPr>
          <p:nvPr/>
        </p:nvSpPr>
        <p:spPr bwMode="auto">
          <a:xfrm>
            <a:off x="188640" y="827584"/>
            <a:ext cx="6408712" cy="2160240"/>
          </a:xfrm>
          <a:prstGeom prst="rect">
            <a:avLst/>
          </a:prstGeom>
          <a:noFill/>
          <a:ln w="9525">
            <a:noFill/>
            <a:miter lim="800000"/>
            <a:headEnd/>
            <a:tailEnd/>
          </a:ln>
          <a:effectLst/>
        </p:spPr>
        <p:txBody>
          <a:bodyPr vert="horz" wrap="square" lIns="72000" tIns="36000" rIns="72000" bIns="36000" numCol="2" spcCol="180000" anchor="ctr" anchorCtr="0" compatLnSpc="1">
            <a:prstTxWarp prst="textNoShape">
              <a:avLst/>
            </a:prstTxWarp>
            <a:spAutoFit/>
          </a:bodyPr>
          <a:lstStyle/>
          <a:p>
            <a:pPr marL="36000" algn="just"/>
            <a:r>
              <a:rPr lang="ru-RU" sz="1200" dirty="0" smtClean="0">
                <a:solidFill>
                  <a:schemeClr val="tx1">
                    <a:lumMod val="95000"/>
                    <a:lumOff val="5000"/>
                  </a:schemeClr>
                </a:solidFill>
                <a:latin typeface="Arial" pitchFamily="34" charset="0"/>
                <a:cs typeface="Arial" pitchFamily="34" charset="0"/>
              </a:rPr>
              <a:t>   Общие принципы бюджетного </a:t>
            </a:r>
            <a:r>
              <a:rPr lang="ru-RU" sz="1200" dirty="0" err="1" smtClean="0">
                <a:solidFill>
                  <a:schemeClr val="tx1">
                    <a:lumMod val="95000"/>
                    <a:lumOff val="5000"/>
                  </a:schemeClr>
                </a:solidFill>
                <a:latin typeface="Arial" pitchFamily="34" charset="0"/>
                <a:cs typeface="Arial" pitchFamily="34" charset="0"/>
              </a:rPr>
              <a:t>законода-тельства</a:t>
            </a:r>
            <a:r>
              <a:rPr lang="ru-RU" sz="1200" dirty="0" smtClean="0">
                <a:solidFill>
                  <a:schemeClr val="tx1">
                    <a:lumMod val="95000"/>
                    <a:lumOff val="5000"/>
                  </a:schemeClr>
                </a:solidFill>
                <a:latin typeface="Arial" pitchFamily="34" charset="0"/>
                <a:cs typeface="Arial" pitchFamily="34" charset="0"/>
              </a:rPr>
              <a:t> Российской Федерации и </a:t>
            </a:r>
            <a:r>
              <a:rPr lang="ru-RU" sz="1200" dirty="0" err="1" smtClean="0">
                <a:solidFill>
                  <a:schemeClr val="tx1">
                    <a:lumMod val="95000"/>
                    <a:lumOff val="5000"/>
                  </a:schemeClr>
                </a:solidFill>
                <a:latin typeface="Arial" pitchFamily="34" charset="0"/>
                <a:cs typeface="Arial" pitchFamily="34" charset="0"/>
              </a:rPr>
              <a:t>осно-вы</a:t>
            </a:r>
            <a:r>
              <a:rPr lang="ru-RU" sz="1200" dirty="0" smtClean="0">
                <a:solidFill>
                  <a:schemeClr val="tx1">
                    <a:lumMod val="95000"/>
                    <a:lumOff val="5000"/>
                  </a:schemeClr>
                </a:solidFill>
                <a:latin typeface="Arial" pitchFamily="34" charset="0"/>
                <a:cs typeface="Arial" pitchFamily="34" charset="0"/>
              </a:rPr>
              <a:t> бюджетного процесса определены Бюджетным кодексом РФ. </a:t>
            </a:r>
          </a:p>
          <a:p>
            <a:pPr marL="36000" algn="just"/>
            <a:r>
              <a:rPr lang="ru-RU" sz="1200" dirty="0" smtClean="0">
                <a:solidFill>
                  <a:schemeClr val="tx1">
                    <a:lumMod val="95000"/>
                    <a:lumOff val="5000"/>
                  </a:schemeClr>
                </a:solidFill>
                <a:latin typeface="Arial" pitchFamily="34" charset="0"/>
                <a:cs typeface="Arial" pitchFamily="34" charset="0"/>
              </a:rPr>
              <a:t>   Порядок составления и рассмотрения проекта районного бюджета, его </a:t>
            </a:r>
            <a:r>
              <a:rPr lang="ru-RU" sz="1200" dirty="0" err="1" smtClean="0">
                <a:solidFill>
                  <a:schemeClr val="tx1">
                    <a:lumMod val="95000"/>
                    <a:lumOff val="5000"/>
                  </a:schemeClr>
                </a:solidFill>
                <a:latin typeface="Arial" pitchFamily="34" charset="0"/>
                <a:cs typeface="Arial" pitchFamily="34" charset="0"/>
              </a:rPr>
              <a:t>утвер-ждения</a:t>
            </a:r>
            <a:r>
              <a:rPr lang="ru-RU" sz="1200" dirty="0" smtClean="0">
                <a:solidFill>
                  <a:schemeClr val="tx1">
                    <a:lumMod val="95000"/>
                    <a:lumOff val="5000"/>
                  </a:schemeClr>
                </a:solidFill>
                <a:latin typeface="Arial" pitchFamily="34" charset="0"/>
                <a:cs typeface="Arial" pitchFamily="34" charset="0"/>
              </a:rPr>
              <a:t> и исполнения, контроля за его исполнением, составления, внешней проверки, рассмотрения и утверждения бюджетной отчетности, а также состав участников бюджетного процесса в Усть-Удинском районе и их бюджетные полномочия установлены Положением о бюджетном процессе районном </a:t>
            </a:r>
            <a:r>
              <a:rPr lang="ru-RU" sz="1200" dirty="0" err="1" smtClean="0">
                <a:solidFill>
                  <a:schemeClr val="tx1">
                    <a:lumMod val="95000"/>
                    <a:lumOff val="5000"/>
                  </a:schemeClr>
                </a:solidFill>
                <a:latin typeface="Arial" pitchFamily="34" charset="0"/>
                <a:cs typeface="Arial" pitchFamily="34" charset="0"/>
              </a:rPr>
              <a:t>муници-пальном</a:t>
            </a:r>
            <a:r>
              <a:rPr lang="ru-RU" sz="1200" dirty="0" smtClean="0">
                <a:solidFill>
                  <a:schemeClr val="tx1">
                    <a:lumMod val="95000"/>
                    <a:lumOff val="5000"/>
                  </a:schemeClr>
                </a:solidFill>
                <a:latin typeface="Arial" pitchFamily="34" charset="0"/>
                <a:cs typeface="Arial" pitchFamily="34" charset="0"/>
              </a:rPr>
              <a:t> образовании «Усть-Удинский район», утвержденным  решением Думы РМО «Усть-Удинский район» от 10.06.2024 года № 73/4-РД (с учетом внесенных изменений). Ознакомиться с ним можно на сайте администрации Усть-Удинского района </a:t>
            </a:r>
            <a:r>
              <a:rPr lang="ru-RU" sz="1200" u="sng" dirty="0" smtClean="0">
                <a:solidFill>
                  <a:schemeClr val="tx1">
                    <a:lumMod val="95000"/>
                    <a:lumOff val="5000"/>
                  </a:schemeClr>
                </a:solidFill>
                <a:latin typeface="Arial" pitchFamily="34" charset="0"/>
                <a:cs typeface="Arial" pitchFamily="34" charset="0"/>
                <a:hlinkClick r:id="rId10"/>
              </a:rPr>
              <a:t>https://усть-уда.рф</a:t>
            </a:r>
            <a:r>
              <a:rPr lang="ru-RU" sz="1200" dirty="0" smtClean="0">
                <a:solidFill>
                  <a:schemeClr val="tx1">
                    <a:lumMod val="95000"/>
                    <a:lumOff val="5000"/>
                  </a:schemeClr>
                </a:solidFill>
                <a:latin typeface="Arial" pitchFamily="34" charset="0"/>
                <a:cs typeface="Arial" pitchFamily="34" charset="0"/>
              </a:rPr>
              <a:t> в разделе «Законодательство».</a:t>
            </a:r>
            <a:endParaRPr lang="ru-RU" sz="1200" dirty="0">
              <a:solidFill>
                <a:schemeClr val="tx1">
                  <a:lumMod val="95000"/>
                  <a:lumOff val="5000"/>
                </a:schemeClr>
              </a:solidFill>
              <a:latin typeface="Arial" pitchFamily="34" charset="0"/>
              <a:cs typeface="Arial" pitchFamily="34" charset="0"/>
            </a:endParaRPr>
          </a:p>
        </p:txBody>
      </p:sp>
      <p:pic>
        <p:nvPicPr>
          <p:cNvPr id="15" name="Рисунок 14" descr="2024-12-13_10-42-56.png"/>
          <p:cNvPicPr>
            <a:picLocks noChangeAspect="1"/>
          </p:cNvPicPr>
          <p:nvPr/>
        </p:nvPicPr>
        <p:blipFill>
          <a:blip r:embed="rId11" cstate="print"/>
          <a:srcRect l="2299" r="75862"/>
          <a:stretch>
            <a:fillRect/>
          </a:stretch>
        </p:blipFill>
        <p:spPr>
          <a:xfrm>
            <a:off x="404664" y="3347864"/>
            <a:ext cx="1152128" cy="667021"/>
          </a:xfrm>
          <a:prstGeom prst="rect">
            <a:avLst/>
          </a:prstGeom>
        </p:spPr>
      </p:pic>
      <p:sp>
        <p:nvSpPr>
          <p:cNvPr id="8" name="TextBox 7"/>
          <p:cNvSpPr txBox="1"/>
          <p:nvPr/>
        </p:nvSpPr>
        <p:spPr>
          <a:xfrm>
            <a:off x="1268760" y="4932040"/>
            <a:ext cx="4392488" cy="33855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ru-RU" sz="1600" b="1" dirty="0" smtClean="0"/>
              <a:t>ЭТАПЫ БЮДЖЕТНОГО ПРОЦЕССА</a:t>
            </a:r>
            <a:r>
              <a:rPr lang="ru-RU" sz="1600" b="1" dirty="0" smtClean="0">
                <a:sym typeface="Wingdings"/>
              </a:rPr>
              <a:t></a:t>
            </a:r>
            <a:endParaRPr lang="ru-RU" sz="1600" b="1" dirty="0"/>
          </a:p>
        </p:txBody>
      </p:sp>
      <p:pic>
        <p:nvPicPr>
          <p:cNvPr id="11" name="Рисунок 10" descr="Безымянный2.png"/>
          <p:cNvPicPr>
            <a:picLocks noChangeAspect="1"/>
          </p:cNvPicPr>
          <p:nvPr/>
        </p:nvPicPr>
        <p:blipFill>
          <a:blip r:embed="rId12" cstate="print"/>
          <a:stretch>
            <a:fillRect/>
          </a:stretch>
        </p:blipFill>
        <p:spPr>
          <a:xfrm>
            <a:off x="260648" y="5364088"/>
            <a:ext cx="6336704" cy="3240360"/>
          </a:xfrm>
          <a:prstGeom prst="rect">
            <a:avLst/>
          </a:prstGeom>
        </p:spPr>
      </p:pic>
      <p:sp>
        <p:nvSpPr>
          <p:cNvPr id="12" name="Номер слайда 11"/>
          <p:cNvSpPr>
            <a:spLocks noGrp="1"/>
          </p:cNvSpPr>
          <p:nvPr>
            <p:ph type="sldNum" sz="quarter" idx="12"/>
          </p:nvPr>
        </p:nvSpPr>
        <p:spPr>
          <a:xfrm>
            <a:off x="6261246" y="8149168"/>
            <a:ext cx="408114" cy="486833"/>
          </a:xfrm>
        </p:spPr>
        <p:txBody>
          <a:bodyPr/>
          <a:lstStyle/>
          <a:p>
            <a:fld id="{725C68B6-61C2-468F-89AB-4B9F7531AA68}" type="slidenum">
              <a:rPr lang="ru-RU" smtClean="0"/>
              <a:pPr/>
              <a:t>10</a:t>
            </a:fld>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descr="Безымянный.png"/>
          <p:cNvPicPr>
            <a:picLocks noChangeAspect="1"/>
          </p:cNvPicPr>
          <p:nvPr/>
        </p:nvPicPr>
        <p:blipFill>
          <a:blip r:embed="rId3" cstate="print"/>
          <a:stretch>
            <a:fillRect/>
          </a:stretch>
        </p:blipFill>
        <p:spPr>
          <a:xfrm>
            <a:off x="3429000" y="2555776"/>
            <a:ext cx="3024336" cy="363149"/>
          </a:xfrm>
          <a:prstGeom prst="rect">
            <a:avLst/>
          </a:prstGeom>
        </p:spPr>
      </p:pic>
      <p:sp>
        <p:nvSpPr>
          <p:cNvPr id="4097" name="Rectangle 1"/>
          <p:cNvSpPr>
            <a:spLocks noChangeArrowheads="1"/>
          </p:cNvSpPr>
          <p:nvPr/>
        </p:nvSpPr>
        <p:spPr bwMode="auto">
          <a:xfrm>
            <a:off x="332656" y="1043609"/>
            <a:ext cx="6192688" cy="1908250"/>
          </a:xfrm>
          <a:prstGeom prst="rect">
            <a:avLst/>
          </a:prstGeom>
          <a:noFill/>
          <a:ln>
            <a:noFill/>
            <a:headEnd/>
            <a:tailEnd/>
          </a:ln>
          <a:effectLst/>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2" spcCol="144000" anchor="ctr" anchorCtr="0" compatLnSpc="1">
            <a:prstTxWarp prst="textNoShape">
              <a:avLst/>
            </a:prstTxWarp>
            <a:spAutoFit/>
          </a:bodyPr>
          <a:lstStyle/>
          <a:p>
            <a:pPr algn="just"/>
            <a:r>
              <a:rPr lang="ru-RU" sz="1050" dirty="0" smtClean="0">
                <a:latin typeface="Arial" pitchFamily="34" charset="0"/>
                <a:cs typeface="Arial" pitchFamily="34" charset="0"/>
              </a:rPr>
              <a:t>   </a:t>
            </a:r>
            <a:r>
              <a:rPr lang="ru-RU" sz="1050" dirty="0" smtClean="0">
                <a:solidFill>
                  <a:srgbClr val="002060"/>
                </a:solidFill>
                <a:latin typeface="Arial" pitchFamily="34" charset="0"/>
                <a:cs typeface="Arial" pitchFamily="34" charset="0"/>
              </a:rPr>
              <a:t>Прогноз социально-экономического развития РМО «Усть-Удинский район» на 2025-2027 годы разработан </a:t>
            </a:r>
            <a:r>
              <a:rPr lang="ru-RU" sz="1050" dirty="0" smtClean="0">
                <a:latin typeface="Arial" pitchFamily="34" charset="0"/>
                <a:cs typeface="Arial" pitchFamily="34" charset="0"/>
              </a:rPr>
              <a:t>: </a:t>
            </a:r>
          </a:p>
          <a:p>
            <a:pPr algn="just"/>
            <a:r>
              <a:rPr lang="ru-RU" sz="1050" dirty="0" smtClean="0">
                <a:latin typeface="Arial" pitchFamily="34" charset="0"/>
                <a:cs typeface="Arial" pitchFamily="34" charset="0"/>
              </a:rPr>
              <a:t>    1) на основе официальной статистической информации, сформированной Федеральной службой государственной статистики, при ее отсутствии – данных ведомственной отчетности; </a:t>
            </a:r>
          </a:p>
          <a:p>
            <a:pPr algn="just"/>
            <a:r>
              <a:rPr lang="ru-RU" sz="1050" dirty="0" smtClean="0">
                <a:latin typeface="Arial" pitchFamily="34" charset="0"/>
                <a:cs typeface="Arial" pitchFamily="34" charset="0"/>
              </a:rPr>
              <a:t>     2) исходя из комплексного анализа демографической ситуации, </a:t>
            </a:r>
            <a:r>
              <a:rPr lang="ru-RU" sz="1050" dirty="0" err="1" smtClean="0">
                <a:latin typeface="Arial" pitchFamily="34" charset="0"/>
                <a:cs typeface="Arial" pitchFamily="34" charset="0"/>
              </a:rPr>
              <a:t>производ-ственного</a:t>
            </a:r>
            <a:r>
              <a:rPr lang="ru-RU" sz="1050" dirty="0" smtClean="0">
                <a:latin typeface="Arial" pitchFamily="34" charset="0"/>
                <a:cs typeface="Arial" pitchFamily="34" charset="0"/>
              </a:rPr>
              <a:t> и научно-технического потенциала, производственной и социальной инфраструктуры, состояния природных ресурсов районного муниципального образования «Усть-Удинский район» и перспектив изменения указанных факторов. </a:t>
            </a:r>
          </a:p>
          <a:p>
            <a:pPr algn="just"/>
            <a:r>
              <a:rPr lang="ru-RU" sz="1050" dirty="0" smtClean="0">
                <a:solidFill>
                  <a:srgbClr val="002060"/>
                </a:solidFill>
                <a:latin typeface="Arial" pitchFamily="34" charset="0"/>
                <a:cs typeface="Arial" pitchFamily="34" charset="0"/>
              </a:rPr>
              <a:t>     *С полной версией прогноза можно ознакомиться в материалах к проекту  районного бюджета.</a:t>
            </a:r>
            <a:endParaRPr lang="ru-RU" sz="1050" dirty="0">
              <a:solidFill>
                <a:srgbClr val="002060"/>
              </a:solidFill>
              <a:latin typeface="Arial" pitchFamily="34" charset="0"/>
              <a:cs typeface="Arial" pitchFamily="34" charset="0"/>
            </a:endParaRPr>
          </a:p>
        </p:txBody>
      </p:sp>
      <p:sp>
        <p:nvSpPr>
          <p:cNvPr id="3" name="TextBox 2"/>
          <p:cNvSpPr txBox="1"/>
          <p:nvPr/>
        </p:nvSpPr>
        <p:spPr>
          <a:xfrm>
            <a:off x="0" y="539552"/>
            <a:ext cx="6858000" cy="523220"/>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ru-RU" sz="1400" b="1" dirty="0" smtClean="0">
                <a:solidFill>
                  <a:srgbClr val="002060"/>
                </a:solidFill>
                <a:latin typeface="Arial" pitchFamily="34" charset="0"/>
                <a:cs typeface="Arial" pitchFamily="34" charset="0"/>
              </a:rPr>
              <a:t>ОСНОВНЫЕ ПОКАЗАТЕЛИ ПРОГНОЗА СОЦИАЛЬНО-ЭКОНОМИЧЕСКОГО </a:t>
            </a:r>
          </a:p>
          <a:p>
            <a:pPr algn="ctr"/>
            <a:r>
              <a:rPr lang="ru-RU" sz="1400" b="1" dirty="0" smtClean="0">
                <a:solidFill>
                  <a:srgbClr val="002060"/>
                </a:solidFill>
                <a:latin typeface="Arial" pitchFamily="34" charset="0"/>
                <a:cs typeface="Arial" pitchFamily="34" charset="0"/>
              </a:rPr>
              <a:t>РАЗВИТИЯ УСТЬ-УДИНСКОГО РАЙОНА НА 2025-2027 ГОДЫ</a:t>
            </a:r>
            <a:endParaRPr lang="ru-RU" sz="1400" b="1" dirty="0">
              <a:solidFill>
                <a:srgbClr val="002060"/>
              </a:solidFill>
              <a:latin typeface="Arial" pitchFamily="34" charset="0"/>
              <a:cs typeface="Arial" pitchFamily="34" charset="0"/>
            </a:endParaRPr>
          </a:p>
        </p:txBody>
      </p:sp>
      <p:graphicFrame>
        <p:nvGraphicFramePr>
          <p:cNvPr id="6" name="Диаграмма 5"/>
          <p:cNvGraphicFramePr/>
          <p:nvPr/>
        </p:nvGraphicFramePr>
        <p:xfrm>
          <a:off x="332656" y="5940152"/>
          <a:ext cx="3024336" cy="122413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Диаграмма 6"/>
          <p:cNvGraphicFramePr/>
          <p:nvPr/>
        </p:nvGraphicFramePr>
        <p:xfrm>
          <a:off x="332656" y="2987824"/>
          <a:ext cx="3024336" cy="136815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Диаграмма 7"/>
          <p:cNvGraphicFramePr/>
          <p:nvPr/>
        </p:nvGraphicFramePr>
        <p:xfrm>
          <a:off x="332656" y="4499992"/>
          <a:ext cx="3024336" cy="129614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Диаграмма 8"/>
          <p:cNvGraphicFramePr/>
          <p:nvPr/>
        </p:nvGraphicFramePr>
        <p:xfrm>
          <a:off x="3429000" y="2987824"/>
          <a:ext cx="3024336" cy="136815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Диаграмма 9"/>
          <p:cNvGraphicFramePr/>
          <p:nvPr/>
        </p:nvGraphicFramePr>
        <p:xfrm>
          <a:off x="3429000" y="5940152"/>
          <a:ext cx="3024336" cy="122413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4" name="Диаграмма 13"/>
          <p:cNvGraphicFramePr/>
          <p:nvPr/>
        </p:nvGraphicFramePr>
        <p:xfrm>
          <a:off x="332656" y="7308304"/>
          <a:ext cx="3024336" cy="108012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5" name="Диаграмма 14"/>
          <p:cNvGraphicFramePr/>
          <p:nvPr/>
        </p:nvGraphicFramePr>
        <p:xfrm>
          <a:off x="3429000" y="4499992"/>
          <a:ext cx="3024336" cy="1296144"/>
        </p:xfrm>
        <a:graphic>
          <a:graphicData uri="http://schemas.openxmlformats.org/drawingml/2006/chart">
            <c:chart xmlns:c="http://schemas.openxmlformats.org/drawingml/2006/chart" xmlns:r="http://schemas.openxmlformats.org/officeDocument/2006/relationships" r:id="rId10"/>
          </a:graphicData>
        </a:graphic>
      </p:graphicFrame>
      <p:sp>
        <p:nvSpPr>
          <p:cNvPr id="13" name="TextBox 12"/>
          <p:cNvSpPr txBox="1"/>
          <p:nvPr/>
        </p:nvSpPr>
        <p:spPr>
          <a:xfrm>
            <a:off x="3501008" y="2411760"/>
            <a:ext cx="2952328" cy="23083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900" b="1" dirty="0" smtClean="0">
                <a:solidFill>
                  <a:srgbClr val="FF0000"/>
                </a:solidFill>
              </a:rPr>
              <a:t>Параметры диаграмм по годам:</a:t>
            </a:r>
            <a:endParaRPr lang="ru-RU" sz="900" b="1" dirty="0">
              <a:solidFill>
                <a:srgbClr val="FF0000"/>
              </a:solidFill>
            </a:endParaRPr>
          </a:p>
        </p:txBody>
      </p:sp>
      <p:graphicFrame>
        <p:nvGraphicFramePr>
          <p:cNvPr id="12" name="Диаграмма 11"/>
          <p:cNvGraphicFramePr/>
          <p:nvPr/>
        </p:nvGraphicFramePr>
        <p:xfrm>
          <a:off x="3429000" y="7308304"/>
          <a:ext cx="3024336" cy="1080120"/>
        </p:xfrm>
        <a:graphic>
          <a:graphicData uri="http://schemas.openxmlformats.org/drawingml/2006/chart">
            <c:chart xmlns:c="http://schemas.openxmlformats.org/drawingml/2006/chart" xmlns:r="http://schemas.openxmlformats.org/officeDocument/2006/relationships" r:id="rId11"/>
          </a:graphicData>
        </a:graphic>
      </p:graphicFrame>
      <p:sp>
        <p:nvSpPr>
          <p:cNvPr id="18" name="Номер слайда 17"/>
          <p:cNvSpPr>
            <a:spLocks noGrp="1"/>
          </p:cNvSpPr>
          <p:nvPr>
            <p:ph type="sldNum" sz="quarter" idx="12"/>
          </p:nvPr>
        </p:nvSpPr>
        <p:spPr>
          <a:xfrm>
            <a:off x="6165304" y="8149168"/>
            <a:ext cx="438842" cy="486833"/>
          </a:xfrm>
        </p:spPr>
        <p:txBody>
          <a:bodyPr/>
          <a:lstStyle/>
          <a:p>
            <a:fld id="{725C68B6-61C2-468F-89AB-4B9F7531AA68}" type="slidenum">
              <a:rPr lang="ru-RU" smtClean="0"/>
              <a:pPr/>
              <a:t>11</a:t>
            </a:fld>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2024-12-17_08-48-40.png"/>
          <p:cNvPicPr>
            <a:picLocks noChangeAspect="1"/>
          </p:cNvPicPr>
          <p:nvPr/>
        </p:nvPicPr>
        <p:blipFill>
          <a:blip r:embed="rId2" cstate="print"/>
          <a:stretch>
            <a:fillRect/>
          </a:stretch>
        </p:blipFill>
        <p:spPr>
          <a:xfrm>
            <a:off x="260648" y="1331641"/>
            <a:ext cx="6336704" cy="3888432"/>
          </a:xfrm>
          <a:prstGeom prst="rect">
            <a:avLst/>
          </a:prstGeom>
        </p:spPr>
      </p:pic>
      <p:graphicFrame>
        <p:nvGraphicFramePr>
          <p:cNvPr id="2" name="Таблица 1"/>
          <p:cNvGraphicFramePr>
            <a:graphicFrameLocks noGrp="1"/>
          </p:cNvGraphicFramePr>
          <p:nvPr/>
        </p:nvGraphicFramePr>
        <p:xfrm>
          <a:off x="404664" y="5076056"/>
          <a:ext cx="5976664" cy="1598357"/>
        </p:xfrm>
        <a:graphic>
          <a:graphicData uri="http://schemas.openxmlformats.org/drawingml/2006/table">
            <a:tbl>
              <a:tblPr/>
              <a:tblGrid>
                <a:gridCol w="4482498"/>
                <a:gridCol w="1494166"/>
              </a:tblGrid>
              <a:tr h="271391">
                <a:tc>
                  <a:txBody>
                    <a:bodyPr/>
                    <a:lstStyle/>
                    <a:p>
                      <a:pPr algn="l"/>
                      <a:r>
                        <a:rPr lang="ru-RU" sz="1200" dirty="0"/>
                        <a:t>Дети до 6 лет</a:t>
                      </a:r>
                    </a:p>
                  </a:txBody>
                  <a:tcPr marL="58522" marR="58522" marT="29261" marB="29261" anchor="ctr">
                    <a:lnL>
                      <a:noFill/>
                    </a:lnL>
                    <a:lnR>
                      <a:noFill/>
                    </a:lnR>
                    <a:lnT>
                      <a:noFill/>
                    </a:lnT>
                    <a:lnB w="9525" cap="flat" cmpd="sng" algn="ctr">
                      <a:solidFill>
                        <a:srgbClr val="EEEEEE"/>
                      </a:solidFill>
                      <a:prstDash val="solid"/>
                      <a:round/>
                      <a:headEnd type="none" w="med" len="med"/>
                      <a:tailEnd type="none" w="med" len="med"/>
                    </a:lnB>
                  </a:tcPr>
                </a:tc>
                <a:tc>
                  <a:txBody>
                    <a:bodyPr/>
                    <a:lstStyle/>
                    <a:p>
                      <a:pPr algn="r"/>
                      <a:r>
                        <a:rPr lang="ru-RU" sz="1200" dirty="0"/>
                        <a:t>1 309</a:t>
                      </a:r>
                      <a:r>
                        <a:rPr lang="ru-RU" sz="1200" dirty="0">
                          <a:solidFill>
                            <a:srgbClr val="A4A8AB"/>
                          </a:solidFill>
                        </a:rPr>
                        <a:t> / 9.94%</a:t>
                      </a:r>
                      <a:endParaRPr lang="ru-RU" sz="1200" dirty="0"/>
                    </a:p>
                  </a:txBody>
                  <a:tcPr marL="58522" marR="58522" marT="29261" marB="29261" anchor="ctr">
                    <a:lnL>
                      <a:noFill/>
                    </a:lnL>
                    <a:lnR>
                      <a:noFill/>
                    </a:lnR>
                    <a:lnT>
                      <a:noFill/>
                    </a:lnT>
                    <a:lnB w="9525" cap="flat" cmpd="sng" algn="ctr">
                      <a:solidFill>
                        <a:srgbClr val="EEEEEE"/>
                      </a:solidFill>
                      <a:prstDash val="solid"/>
                      <a:round/>
                      <a:headEnd type="none" w="med" len="med"/>
                      <a:tailEnd type="none" w="med" len="med"/>
                    </a:lnB>
                  </a:tcPr>
                </a:tc>
              </a:tr>
              <a:tr h="271391">
                <a:tc>
                  <a:txBody>
                    <a:bodyPr/>
                    <a:lstStyle/>
                    <a:p>
                      <a:pPr algn="l"/>
                      <a:r>
                        <a:rPr lang="ru-RU" sz="1200"/>
                        <a:t>Подростки от 7 до 17</a:t>
                      </a:r>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c>
                  <a:txBody>
                    <a:bodyPr/>
                    <a:lstStyle/>
                    <a:p>
                      <a:pPr algn="r"/>
                      <a:r>
                        <a:rPr lang="ru-RU" sz="1200"/>
                        <a:t>1 563</a:t>
                      </a:r>
                      <a:r>
                        <a:rPr lang="ru-RU" sz="1200">
                          <a:solidFill>
                            <a:srgbClr val="A4A8AB"/>
                          </a:solidFill>
                        </a:rPr>
                        <a:t> / 11.86%</a:t>
                      </a:r>
                      <a:endParaRPr lang="ru-RU" sz="1200"/>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r>
              <a:tr h="271391">
                <a:tc>
                  <a:txBody>
                    <a:bodyPr/>
                    <a:lstStyle/>
                    <a:p>
                      <a:pPr algn="l"/>
                      <a:r>
                        <a:rPr lang="ru-RU" sz="1200"/>
                        <a:t>Молодежь от 18 до 29</a:t>
                      </a:r>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c>
                  <a:txBody>
                    <a:bodyPr/>
                    <a:lstStyle/>
                    <a:p>
                      <a:pPr algn="r"/>
                      <a:r>
                        <a:rPr lang="ru-RU" sz="1200"/>
                        <a:t>1 573</a:t>
                      </a:r>
                      <a:r>
                        <a:rPr lang="ru-RU" sz="1200">
                          <a:solidFill>
                            <a:srgbClr val="A4A8AB"/>
                          </a:solidFill>
                        </a:rPr>
                        <a:t> / 11.94%</a:t>
                      </a:r>
                      <a:endParaRPr lang="ru-RU" sz="1200"/>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r>
              <a:tr h="271391">
                <a:tc>
                  <a:txBody>
                    <a:bodyPr/>
                    <a:lstStyle/>
                    <a:p>
                      <a:pPr algn="l"/>
                      <a:r>
                        <a:rPr lang="ru-RU" sz="1200"/>
                        <a:t>Взрослые от 30 до 59</a:t>
                      </a:r>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c>
                  <a:txBody>
                    <a:bodyPr/>
                    <a:lstStyle/>
                    <a:p>
                      <a:pPr algn="r"/>
                      <a:r>
                        <a:rPr lang="ru-RU" sz="1200"/>
                        <a:t>5 673</a:t>
                      </a:r>
                      <a:r>
                        <a:rPr lang="ru-RU" sz="1200">
                          <a:solidFill>
                            <a:srgbClr val="A4A8AB"/>
                          </a:solidFill>
                        </a:rPr>
                        <a:t> / 43.06%</a:t>
                      </a:r>
                      <a:endParaRPr lang="ru-RU" sz="1200"/>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r>
              <a:tr h="271391">
                <a:tc>
                  <a:txBody>
                    <a:bodyPr/>
                    <a:lstStyle/>
                    <a:p>
                      <a:pPr algn="l"/>
                      <a:r>
                        <a:rPr lang="ru-RU" sz="1200" dirty="0"/>
                        <a:t>Пожилые старше 60</a:t>
                      </a:r>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c>
                  <a:txBody>
                    <a:bodyPr/>
                    <a:lstStyle/>
                    <a:p>
                      <a:pPr algn="r"/>
                      <a:r>
                        <a:rPr lang="ru-RU" sz="1200"/>
                        <a:t>2 872</a:t>
                      </a:r>
                      <a:r>
                        <a:rPr lang="ru-RU" sz="1200">
                          <a:solidFill>
                            <a:srgbClr val="A4A8AB"/>
                          </a:solidFill>
                        </a:rPr>
                        <a:t> / 21.8%</a:t>
                      </a:r>
                      <a:endParaRPr lang="ru-RU" sz="1200"/>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r>
              <a:tr h="227220">
                <a:tc>
                  <a:txBody>
                    <a:bodyPr/>
                    <a:lstStyle/>
                    <a:p>
                      <a:pPr algn="l"/>
                      <a:r>
                        <a:rPr lang="ru-RU" sz="1200" dirty="0"/>
                        <a:t>Долгожители старше 80</a:t>
                      </a:r>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c>
                  <a:txBody>
                    <a:bodyPr/>
                    <a:lstStyle/>
                    <a:p>
                      <a:pPr algn="r"/>
                      <a:r>
                        <a:rPr lang="ru-RU" sz="1200" dirty="0"/>
                        <a:t>184</a:t>
                      </a:r>
                      <a:r>
                        <a:rPr lang="ru-RU" sz="1200" dirty="0">
                          <a:solidFill>
                            <a:srgbClr val="A4A8AB"/>
                          </a:solidFill>
                        </a:rPr>
                        <a:t> / 1.4%</a:t>
                      </a:r>
                      <a:endParaRPr lang="ru-RU" sz="1200" dirty="0"/>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404664" y="179512"/>
            <a:ext cx="6048672" cy="733453"/>
          </a:xfrm>
          <a:prstGeom prst="rect">
            <a:avLst/>
          </a:prstGeom>
          <a:noFill/>
          <a:ln w="9525">
            <a:noFill/>
            <a:miter lim="800000"/>
            <a:headEnd/>
            <a:tailEnd/>
          </a:ln>
          <a:effectLst/>
        </p:spPr>
        <p:txBody>
          <a:bodyPr vert="horz" wrap="square" lIns="91440" tIns="2539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ru-RU" sz="1400" b="1" dirty="0" smtClean="0">
                <a:solidFill>
                  <a:srgbClr val="002060"/>
                </a:solidFill>
                <a:latin typeface="Arial" pitchFamily="34" charset="0"/>
                <a:cs typeface="Arial" pitchFamily="34" charset="0"/>
              </a:rPr>
              <a:t>Ч</a:t>
            </a:r>
            <a:r>
              <a:rPr kumimoji="0" lang="ru-RU" sz="1400" b="1" i="0" u="none" strike="noStrike" cap="none" normalizeH="0" baseline="0" dirty="0" smtClean="0">
                <a:ln>
                  <a:noFill/>
                </a:ln>
                <a:solidFill>
                  <a:srgbClr val="002060"/>
                </a:solidFill>
                <a:effectLst/>
                <a:latin typeface="Arial" pitchFamily="34" charset="0"/>
                <a:cs typeface="Arial" pitchFamily="34" charset="0"/>
              </a:rPr>
              <a:t>ИСЛЕННОСТЬ НАСЕЛЕНИЯ УСТЬ-УДИНСКОГО РАЙОНА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Arial" pitchFamily="34" charset="0"/>
                <a:cs typeface="Arial" pitchFamily="34" charset="0"/>
              </a:rPr>
              <a:t>ПО ВОЗРАСТНЫМ ГРУППАМ (НА 01.12.2024 ГОДА)</a:t>
            </a:r>
            <a:endParaRPr kumimoji="0" lang="ru-RU" sz="14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1027" name="Picture 3" descr="Picture background"/>
          <p:cNvPicPr>
            <a:picLocks noChangeAspect="1" noChangeArrowheads="1"/>
          </p:cNvPicPr>
          <p:nvPr/>
        </p:nvPicPr>
        <p:blipFill>
          <a:blip r:embed="rId3" cstate="print"/>
          <a:srcRect r="78517"/>
          <a:stretch>
            <a:fillRect/>
          </a:stretch>
        </p:blipFill>
        <p:spPr bwMode="auto">
          <a:xfrm>
            <a:off x="692696" y="2699792"/>
            <a:ext cx="936104" cy="1504453"/>
          </a:xfrm>
          <a:prstGeom prst="rect">
            <a:avLst/>
          </a:prstGeom>
          <a:noFill/>
        </p:spPr>
      </p:pic>
      <p:pic>
        <p:nvPicPr>
          <p:cNvPr id="1029" name="Picture 5" descr="Picture background"/>
          <p:cNvPicPr>
            <a:picLocks noChangeAspect="1" noChangeArrowheads="1"/>
          </p:cNvPicPr>
          <p:nvPr/>
        </p:nvPicPr>
        <p:blipFill>
          <a:blip r:embed="rId4" cstate="print"/>
          <a:srcRect t="12326" r="58045" b="17238"/>
          <a:stretch>
            <a:fillRect/>
          </a:stretch>
        </p:blipFill>
        <p:spPr bwMode="auto">
          <a:xfrm>
            <a:off x="1772816" y="2699792"/>
            <a:ext cx="820891" cy="1368152"/>
          </a:xfrm>
          <a:prstGeom prst="rect">
            <a:avLst/>
          </a:prstGeom>
          <a:noFill/>
        </p:spPr>
      </p:pic>
      <p:pic>
        <p:nvPicPr>
          <p:cNvPr id="1031" name="Picture 7" descr="Picture background"/>
          <p:cNvPicPr>
            <a:picLocks noChangeAspect="1" noChangeArrowheads="1"/>
          </p:cNvPicPr>
          <p:nvPr/>
        </p:nvPicPr>
        <p:blipFill>
          <a:blip r:embed="rId5" cstate="print"/>
          <a:srcRect l="73301" r="-144" b="764"/>
          <a:stretch>
            <a:fillRect/>
          </a:stretch>
        </p:blipFill>
        <p:spPr bwMode="auto">
          <a:xfrm>
            <a:off x="2780928" y="2483768"/>
            <a:ext cx="614319" cy="1512168"/>
          </a:xfrm>
          <a:prstGeom prst="rect">
            <a:avLst/>
          </a:prstGeom>
          <a:noFill/>
        </p:spPr>
      </p:pic>
      <p:pic>
        <p:nvPicPr>
          <p:cNvPr id="1033" name="Picture 9" descr="Picture background"/>
          <p:cNvPicPr>
            <a:picLocks noChangeAspect="1" noChangeArrowheads="1"/>
          </p:cNvPicPr>
          <p:nvPr/>
        </p:nvPicPr>
        <p:blipFill>
          <a:blip r:embed="rId6" cstate="print"/>
          <a:srcRect/>
          <a:stretch>
            <a:fillRect/>
          </a:stretch>
        </p:blipFill>
        <p:spPr bwMode="auto">
          <a:xfrm>
            <a:off x="3717032" y="899592"/>
            <a:ext cx="686116" cy="912906"/>
          </a:xfrm>
          <a:prstGeom prst="rect">
            <a:avLst/>
          </a:prstGeom>
          <a:noFill/>
        </p:spPr>
      </p:pic>
      <p:pic>
        <p:nvPicPr>
          <p:cNvPr id="1035" name="Picture 11" descr="Picture background"/>
          <p:cNvPicPr>
            <a:picLocks noChangeAspect="1" noChangeArrowheads="1"/>
          </p:cNvPicPr>
          <p:nvPr/>
        </p:nvPicPr>
        <p:blipFill>
          <a:blip r:embed="rId7" cstate="print"/>
          <a:srcRect l="64259" b="8121"/>
          <a:stretch>
            <a:fillRect/>
          </a:stretch>
        </p:blipFill>
        <p:spPr bwMode="auto">
          <a:xfrm>
            <a:off x="4653136" y="1907704"/>
            <a:ext cx="648072" cy="1368152"/>
          </a:xfrm>
          <a:prstGeom prst="rect">
            <a:avLst/>
          </a:prstGeom>
          <a:noFill/>
        </p:spPr>
      </p:pic>
      <p:pic>
        <p:nvPicPr>
          <p:cNvPr id="1037" name="Picture 13" descr="Picture background"/>
          <p:cNvPicPr>
            <a:picLocks noChangeAspect="1" noChangeArrowheads="1"/>
          </p:cNvPicPr>
          <p:nvPr/>
        </p:nvPicPr>
        <p:blipFill>
          <a:blip r:embed="rId8" cstate="print"/>
          <a:srcRect r="31220" b="8219"/>
          <a:stretch>
            <a:fillRect/>
          </a:stretch>
        </p:blipFill>
        <p:spPr bwMode="auto">
          <a:xfrm>
            <a:off x="5373216" y="3419872"/>
            <a:ext cx="954325" cy="1273464"/>
          </a:xfrm>
          <a:prstGeom prst="rect">
            <a:avLst/>
          </a:prstGeom>
          <a:noFill/>
        </p:spPr>
      </p:pic>
      <p:pic>
        <p:nvPicPr>
          <p:cNvPr id="1039" name="Picture 15" descr="Picture background"/>
          <p:cNvPicPr>
            <a:picLocks noChangeAspect="1" noChangeArrowheads="1"/>
          </p:cNvPicPr>
          <p:nvPr/>
        </p:nvPicPr>
        <p:blipFill>
          <a:blip r:embed="rId9" cstate="print"/>
          <a:srcRect/>
          <a:stretch>
            <a:fillRect/>
          </a:stretch>
        </p:blipFill>
        <p:spPr bwMode="auto">
          <a:xfrm>
            <a:off x="1844824" y="6732240"/>
            <a:ext cx="2952328" cy="1976881"/>
          </a:xfrm>
          <a:prstGeom prst="rect">
            <a:avLst/>
          </a:prstGeom>
          <a:noFill/>
        </p:spPr>
      </p:pic>
      <p:sp>
        <p:nvSpPr>
          <p:cNvPr id="12" name="Прямоугольник 11"/>
          <p:cNvSpPr/>
          <p:nvPr/>
        </p:nvSpPr>
        <p:spPr>
          <a:xfrm>
            <a:off x="332656" y="7308304"/>
            <a:ext cx="1728192" cy="1015663"/>
          </a:xfrm>
          <a:prstGeom prst="rect">
            <a:avLst/>
          </a:prstGeom>
        </p:spPr>
        <p:txBody>
          <a:bodyPr wrap="square">
            <a:spAutoFit/>
          </a:bodyPr>
          <a:lstStyle/>
          <a:p>
            <a:r>
              <a:rPr lang="ru-RU" sz="1200" dirty="0" smtClean="0">
                <a:latin typeface="Arial" pitchFamily="34" charset="0"/>
                <a:cs typeface="Arial" pitchFamily="34" charset="0"/>
              </a:rPr>
              <a:t>Всего на 1 декабря 2024 в Усть-Удинском районе постоянно проживают 7 450 женщин (56.55%).</a:t>
            </a:r>
            <a:endParaRPr lang="ru-RU" sz="1200" dirty="0">
              <a:latin typeface="Arial" pitchFamily="34" charset="0"/>
              <a:cs typeface="Arial" pitchFamily="34" charset="0"/>
            </a:endParaRPr>
          </a:p>
        </p:txBody>
      </p:sp>
      <p:sp>
        <p:nvSpPr>
          <p:cNvPr id="13" name="Прямоугольник 12"/>
          <p:cNvSpPr/>
          <p:nvPr/>
        </p:nvSpPr>
        <p:spPr>
          <a:xfrm>
            <a:off x="4509120" y="7380312"/>
            <a:ext cx="2132856" cy="276999"/>
          </a:xfrm>
          <a:prstGeom prst="rect">
            <a:avLst/>
          </a:prstGeom>
        </p:spPr>
        <p:txBody>
          <a:bodyPr wrap="square">
            <a:spAutoFit/>
          </a:bodyPr>
          <a:lstStyle/>
          <a:p>
            <a:r>
              <a:rPr lang="ru-RU" sz="1200" dirty="0" smtClean="0">
                <a:latin typeface="Arial" pitchFamily="34" charset="0"/>
                <a:cs typeface="Arial" pitchFamily="34" charset="0"/>
              </a:rPr>
              <a:t>и 5 724 мужчины (43.45%)</a:t>
            </a:r>
            <a:endParaRPr lang="ru-RU" sz="1200" dirty="0">
              <a:latin typeface="Arial" pitchFamily="34" charset="0"/>
              <a:cs typeface="Arial" pitchFamily="34" charset="0"/>
            </a:endParaRPr>
          </a:p>
        </p:txBody>
      </p:sp>
      <p:sp>
        <p:nvSpPr>
          <p:cNvPr id="14" name="Номер слайда 13"/>
          <p:cNvSpPr>
            <a:spLocks noGrp="1"/>
          </p:cNvSpPr>
          <p:nvPr>
            <p:ph type="sldNum" sz="quarter" idx="12"/>
          </p:nvPr>
        </p:nvSpPr>
        <p:spPr>
          <a:xfrm>
            <a:off x="6165304" y="8149168"/>
            <a:ext cx="438842" cy="486833"/>
          </a:xfrm>
        </p:spPr>
        <p:txBody>
          <a:bodyPr/>
          <a:lstStyle/>
          <a:p>
            <a:fld id="{725C68B6-61C2-468F-89AB-4B9F7531AA68}" type="slidenum">
              <a:rPr lang="ru-RU" smtClean="0"/>
              <a:pPr/>
              <a:t>12</a:t>
            </a:fld>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2024-12-13_15-12-54.png"/>
          <p:cNvPicPr>
            <a:picLocks noChangeAspect="1"/>
          </p:cNvPicPr>
          <p:nvPr/>
        </p:nvPicPr>
        <p:blipFill>
          <a:blip r:embed="rId2" cstate="print"/>
          <a:stretch>
            <a:fillRect/>
          </a:stretch>
        </p:blipFill>
        <p:spPr>
          <a:xfrm>
            <a:off x="4005064" y="3491880"/>
            <a:ext cx="2056121" cy="1480807"/>
          </a:xfrm>
          <a:prstGeom prst="rect">
            <a:avLst/>
          </a:prstGeom>
        </p:spPr>
      </p:pic>
      <p:sp>
        <p:nvSpPr>
          <p:cNvPr id="2" name="Номер слайда 1"/>
          <p:cNvSpPr>
            <a:spLocks noGrp="1"/>
          </p:cNvSpPr>
          <p:nvPr>
            <p:ph type="sldNum" sz="quarter" idx="12"/>
          </p:nvPr>
        </p:nvSpPr>
        <p:spPr>
          <a:xfrm>
            <a:off x="6165304" y="8149168"/>
            <a:ext cx="438842" cy="486833"/>
          </a:xfrm>
        </p:spPr>
        <p:txBody>
          <a:bodyPr/>
          <a:lstStyle/>
          <a:p>
            <a:fld id="{725C68B6-61C2-468F-89AB-4B9F7531AA68}" type="slidenum">
              <a:rPr lang="ru-RU" smtClean="0"/>
              <a:pPr/>
              <a:t>13</a:t>
            </a:fld>
            <a:endParaRPr lang="ru-RU"/>
          </a:p>
        </p:txBody>
      </p:sp>
      <p:sp>
        <p:nvSpPr>
          <p:cNvPr id="3" name="Прямоугольник 2"/>
          <p:cNvSpPr/>
          <p:nvPr/>
        </p:nvSpPr>
        <p:spPr>
          <a:xfrm>
            <a:off x="260648" y="467544"/>
            <a:ext cx="6408712" cy="738664"/>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400" b="1" dirty="0" smtClean="0">
                <a:solidFill>
                  <a:srgbClr val="002060"/>
                </a:solidFill>
                <a:latin typeface="Arial" pitchFamily="34" charset="0"/>
                <a:cs typeface="Arial" pitchFamily="34" charset="0"/>
              </a:rPr>
              <a:t>ОСНОВНЫЕ НАПРАВЛЕНИЯ БЮДЖЕТНОЙ</a:t>
            </a:r>
            <a:r>
              <a:rPr lang="en-US" sz="1400" b="1" dirty="0" smtClean="0">
                <a:solidFill>
                  <a:srgbClr val="002060"/>
                </a:solidFill>
                <a:latin typeface="Arial" pitchFamily="34" charset="0"/>
                <a:cs typeface="Arial" pitchFamily="34" charset="0"/>
              </a:rPr>
              <a:t> </a:t>
            </a:r>
            <a:r>
              <a:rPr lang="ru-RU" sz="1400" b="1" dirty="0" smtClean="0">
                <a:solidFill>
                  <a:srgbClr val="002060"/>
                </a:solidFill>
                <a:latin typeface="Arial" pitchFamily="34" charset="0"/>
                <a:cs typeface="Arial" pitchFamily="34" charset="0"/>
              </a:rPr>
              <a:t>И НАЛОГОВОЙ ПОЛИТИКИ РМО «УСТЬ-УДИНСКИЙ РАЙОН» НА 2025 ГОД И НА ПЛАНОВЫЙ ПЕРИОД  2026 И 2027 ГОДОВ</a:t>
            </a:r>
            <a:endParaRPr lang="ru-RU" sz="1400" b="1" dirty="0">
              <a:solidFill>
                <a:srgbClr val="002060"/>
              </a:solidFill>
              <a:latin typeface="Arial" pitchFamily="34" charset="0"/>
              <a:cs typeface="Arial" pitchFamily="34" charset="0"/>
            </a:endParaRPr>
          </a:p>
        </p:txBody>
      </p:sp>
      <p:sp>
        <p:nvSpPr>
          <p:cNvPr id="3073" name="Rectangle 1"/>
          <p:cNvSpPr>
            <a:spLocks noChangeArrowheads="1"/>
          </p:cNvSpPr>
          <p:nvPr/>
        </p:nvSpPr>
        <p:spPr bwMode="auto">
          <a:xfrm>
            <a:off x="332656" y="1228189"/>
            <a:ext cx="6192688" cy="3631843"/>
          </a:xfrm>
          <a:prstGeom prst="rect">
            <a:avLst/>
          </a:prstGeom>
          <a:noFill/>
          <a:ln w="9525">
            <a:noFill/>
            <a:miter lim="800000"/>
            <a:headEnd/>
            <a:tailEnd/>
          </a:ln>
          <a:effectLst/>
        </p:spPr>
        <p:txBody>
          <a:bodyPr vert="horz" wrap="square" lIns="36000" tIns="0" rIns="36000" bIns="45720" numCol="2" spcCol="180000"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      </a:t>
            </a:r>
            <a:r>
              <a:rPr kumimoji="0" lang="ru-RU" sz="1100" b="1" i="0" u="none" strike="noStrike" cap="none" normalizeH="0" baseline="0" dirty="0" smtClean="0">
                <a:ln>
                  <a:noFill/>
                </a:ln>
                <a:solidFill>
                  <a:srgbClr val="002060"/>
                </a:solidFill>
                <a:effectLst/>
                <a:latin typeface="Helvetica" charset="-52"/>
                <a:ea typeface="Times New Roman" pitchFamily="18" charset="0"/>
                <a:cs typeface="Times New Roman" pitchFamily="18" charset="0"/>
              </a:rPr>
              <a:t>Основные направления бюджетной и налоговой политики </a:t>
            </a:r>
            <a:r>
              <a:rPr kumimoji="0" lang="ru-RU" sz="1100" b="0" i="0" u="none" strike="noStrike" cap="none" normalizeH="0" baseline="0" dirty="0" smtClean="0">
                <a:ln>
                  <a:noFill/>
                </a:ln>
                <a:solidFill>
                  <a:srgbClr val="1A1A1A"/>
                </a:solidFill>
                <a:effectLst/>
                <a:latin typeface="Calibri"/>
                <a:ea typeface="Times New Roman" pitchFamily="18" charset="0"/>
                <a:cs typeface="Times New Roman" pitchFamily="18" charset="0"/>
              </a:rPr>
              <a:t>–</a:t>
            </a: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 это ежегодно разрабатываемый и представляемый в составе материалов к проекту районного бюджета документ, который определяет условия и подходы для составления проекта бюджета на очередной финансовый год и плановый период.</a:t>
            </a:r>
            <a:endParaRPr kumimoji="0" lang="ru-RU"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002060"/>
                </a:solidFill>
                <a:effectLst/>
                <a:latin typeface="Helvetica" charset="-52"/>
                <a:ea typeface="Times New Roman" pitchFamily="18" charset="0"/>
                <a:cs typeface="Times New Roman" pitchFamily="18" charset="0"/>
              </a:rPr>
              <a:t>      </a:t>
            </a:r>
            <a:r>
              <a:rPr kumimoji="0" lang="ru-RU" sz="1100" b="1" i="0" u="none" strike="noStrike" cap="none" normalizeH="0" baseline="0" dirty="0" smtClean="0">
                <a:ln>
                  <a:noFill/>
                </a:ln>
                <a:solidFill>
                  <a:srgbClr val="002060"/>
                </a:solidFill>
                <a:effectLst/>
                <a:latin typeface="Helvetica" charset="-52"/>
                <a:ea typeface="Times New Roman" pitchFamily="18" charset="0"/>
                <a:cs typeface="Times New Roman" pitchFamily="18" charset="0"/>
              </a:rPr>
              <a:t>Целью бюджетной политики </a:t>
            </a: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на 2025 год и на плановый период 2026 и 2027 годов является реализация мер по обеспечению устойчивости и сбалансированности бюджетной системы, повышение эффективности бюджетных расходов, совершенствование системы межбюджетных отношений, обеспечение открытости и прозрачности бюджета и бюджетного процесса, а так же обеспечение достижения целей и задач социально-экономического развития, определенных Указами Президента Российской Федерации.</a:t>
            </a:r>
            <a:endParaRPr kumimoji="0" lang="ru-RU"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         Основной </a:t>
            </a:r>
            <a:r>
              <a:rPr kumimoji="0" lang="ru-RU" sz="1100" b="1" i="0" u="none" strike="noStrike" cap="none" normalizeH="0" baseline="0" dirty="0" smtClean="0">
                <a:ln>
                  <a:noFill/>
                </a:ln>
                <a:solidFill>
                  <a:srgbClr val="002060"/>
                </a:solidFill>
                <a:effectLst/>
                <a:latin typeface="Helvetica" charset="-52"/>
                <a:ea typeface="Times New Roman" pitchFamily="18" charset="0"/>
                <a:cs typeface="Times New Roman" pitchFamily="18" charset="0"/>
              </a:rPr>
              <a:t>целью налоговой политики </a:t>
            </a: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РМО «Усть-Удинский район» на 2025 год и на плановый период 2026 и 2027 годов остается обеспечение сбалансированности и устойчивости бюджета муниципального образования </a:t>
            </a:r>
            <a:r>
              <a:rPr kumimoji="0" lang="ru-RU" sz="1100" b="0" i="0" u="none" strike="noStrike" cap="none" normalizeH="0" baseline="0" dirty="0" smtClean="0">
                <a:ln>
                  <a:noFill/>
                </a:ln>
                <a:solidFill>
                  <a:srgbClr val="1A1A1A"/>
                </a:solidFill>
                <a:effectLst/>
                <a:latin typeface="Calibri"/>
                <a:ea typeface="Times New Roman" pitchFamily="18" charset="0"/>
                <a:cs typeface="Times New Roman" pitchFamily="18" charset="0"/>
              </a:rPr>
              <a:t>«</a:t>
            </a: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Усть-Удинский район</a:t>
            </a:r>
            <a:r>
              <a:rPr kumimoji="0" lang="ru-RU" sz="1100" b="0" i="0" u="none" strike="noStrike" cap="none" normalizeH="0" baseline="0" dirty="0" smtClean="0">
                <a:ln>
                  <a:noFill/>
                </a:ln>
                <a:solidFill>
                  <a:srgbClr val="1A1A1A"/>
                </a:solidFill>
                <a:effectLst/>
                <a:latin typeface="Calibri"/>
                <a:ea typeface="Times New Roman" pitchFamily="18" charset="0"/>
                <a:cs typeface="Times New Roman" pitchFamily="18" charset="0"/>
              </a:rPr>
              <a:t>»</a:t>
            </a: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 с учетом текущей экономической ситуации, обеспечение эффективности и стабильности налоговой системы.</a:t>
            </a:r>
            <a:endParaRPr kumimoji="0" lang="ru-RU"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          Для достижения указанных целей определены основные задачи в сфере бюджетной и налоговой политики, которые будут решаться органами местного Усть-Удинского района в предстоящие три года.</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Таблица 4"/>
          <p:cNvGraphicFramePr>
            <a:graphicFrameLocks noGrp="1"/>
          </p:cNvGraphicFramePr>
          <p:nvPr/>
        </p:nvGraphicFramePr>
        <p:xfrm>
          <a:off x="332656" y="4860032"/>
          <a:ext cx="6192688" cy="3520440"/>
        </p:xfrm>
        <a:graphic>
          <a:graphicData uri="http://schemas.openxmlformats.org/drawingml/2006/table">
            <a:tbl>
              <a:tblPr firstRow="1" bandRow="1">
                <a:tableStyleId>{0505E3EF-67EA-436B-97B2-0124C06EBD24}</a:tableStyleId>
              </a:tblPr>
              <a:tblGrid>
                <a:gridCol w="3096344"/>
                <a:gridCol w="3096344"/>
              </a:tblGrid>
              <a:tr h="244827">
                <a:tc>
                  <a:txBody>
                    <a:bodyPr/>
                    <a:lstStyle/>
                    <a:p>
                      <a:r>
                        <a:rPr lang="ru-RU" sz="1050" dirty="0" smtClean="0"/>
                        <a:t>З</a:t>
                      </a:r>
                      <a:r>
                        <a:rPr lang="ru-RU" sz="1050" baseline="0" dirty="0" smtClean="0"/>
                        <a:t>адачи бюджетной политики:</a:t>
                      </a:r>
                      <a:endParaRPr lang="ru-RU" sz="105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baseline="0" dirty="0" smtClean="0"/>
                        <a:t>Задачи налоговой политики:</a:t>
                      </a:r>
                      <a:endParaRPr lang="ru-RU" sz="1050" dirty="0">
                        <a:latin typeface="Arial" pitchFamily="34" charset="0"/>
                        <a:cs typeface="Arial" pitchFamily="34" charset="0"/>
                      </a:endParaRPr>
                    </a:p>
                  </a:txBody>
                  <a:tcPr/>
                </a:tc>
              </a:tr>
              <a:tr h="5616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 повышение качества жизни населения и обеспечение социальной стабильности;</a:t>
                      </a:r>
                      <a:endParaRPr lang="ru-RU" sz="105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увеличение доходной базы районного бюджета; </a:t>
                      </a:r>
                      <a:endParaRPr lang="ru-RU" sz="1050" dirty="0">
                        <a:latin typeface="Arial" pitchFamily="34" charset="0"/>
                        <a:cs typeface="Arial" pitchFamily="34" charset="0"/>
                      </a:endParaRPr>
                    </a:p>
                  </a:txBody>
                  <a:tcPr/>
                </a:tc>
              </a:tr>
              <a:tr h="5616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 обеспечение долгосрочной  </a:t>
                      </a:r>
                      <a:r>
                        <a:rPr lang="ru-RU" sz="1050" dirty="0" err="1" smtClean="0"/>
                        <a:t>сбалансиро-ванности</a:t>
                      </a:r>
                      <a:r>
                        <a:rPr lang="ru-RU" sz="1050" dirty="0" smtClean="0"/>
                        <a:t> и устойчивости бюджета;</a:t>
                      </a:r>
                      <a:endParaRPr lang="ru-RU" sz="105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стимулирование экономической и инвестиционной активности;</a:t>
                      </a:r>
                      <a:endParaRPr lang="ru-RU" sz="1050" dirty="0">
                        <a:latin typeface="Arial" pitchFamily="34" charset="0"/>
                        <a:cs typeface="Arial" pitchFamily="34" charset="0"/>
                      </a:endParaRPr>
                    </a:p>
                  </a:txBody>
                  <a:tcPr/>
                </a:tc>
              </a:tr>
              <a:tr h="561662">
                <a:tc>
                  <a:txBody>
                    <a:bodyPr/>
                    <a:lstStyle/>
                    <a:p>
                      <a:r>
                        <a:rPr kumimoji="0" lang="ru-RU" sz="1050" kern="1200" dirty="0" smtClean="0"/>
                        <a:t> - определение приоритетности расходов в условиях ограниченности бюджетных средств;</a:t>
                      </a:r>
                      <a:endParaRPr lang="ru-RU" sz="105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сохранение, укрепление и развитие налогового потенциала района;</a:t>
                      </a:r>
                      <a:endParaRPr lang="ru-RU" sz="1050" dirty="0">
                        <a:latin typeface="Arial" pitchFamily="34" charset="0"/>
                        <a:cs typeface="Arial" pitchFamily="34" charset="0"/>
                      </a:endParaRPr>
                    </a:p>
                  </a:txBody>
                  <a:tcPr/>
                </a:tc>
              </a:tr>
              <a:tr h="5616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 сохранение социальной направленности бюджета;</a:t>
                      </a:r>
                      <a:endParaRPr lang="ru-RU" sz="1050" dirty="0">
                        <a:latin typeface="Arial" pitchFamily="34" charset="0"/>
                        <a:cs typeface="Arial" pitchFamily="34" charset="0"/>
                      </a:endParaRPr>
                    </a:p>
                  </a:txBody>
                  <a:tcPr/>
                </a:tc>
                <a:tc>
                  <a:txBody>
                    <a:bodyPr/>
                    <a:lstStyle/>
                    <a:p>
                      <a:r>
                        <a:rPr lang="ru-RU" sz="1050" dirty="0" smtClean="0"/>
                        <a:t>- обеспечение поступления в бюджеты всех доходных источников в запланированных объемах;</a:t>
                      </a:r>
                      <a:endParaRPr lang="ru-RU" sz="1050" dirty="0" smtClean="0">
                        <a:latin typeface="Arial" pitchFamily="34" charset="0"/>
                        <a:cs typeface="Arial" pitchFamily="34" charset="0"/>
                      </a:endParaRPr>
                    </a:p>
                  </a:txBody>
                  <a:tcPr/>
                </a:tc>
              </a:tr>
              <a:tr h="4032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 совершенствование системы межбюджетных отношений;</a:t>
                      </a:r>
                      <a:endParaRPr lang="ru-RU" sz="1050" dirty="0">
                        <a:latin typeface="Arial" pitchFamily="34" charset="0"/>
                        <a:cs typeface="Arial" pitchFamily="34" charset="0"/>
                      </a:endParaRPr>
                    </a:p>
                  </a:txBody>
                  <a:tcPr/>
                </a:tc>
                <a:tc rowSpan="2">
                  <a:txBody>
                    <a:bodyPr/>
                    <a:lstStyle/>
                    <a:p>
                      <a:r>
                        <a:rPr kumimoji="0" lang="ru-RU" sz="1050" kern="1200" dirty="0" smtClean="0"/>
                        <a:t>- соответствие нормативной правовой базы о налогах и сборах федеральному и</a:t>
                      </a:r>
                    </a:p>
                    <a:p>
                      <a:r>
                        <a:rPr kumimoji="0" lang="ru-RU" sz="1050" kern="1200" dirty="0" smtClean="0"/>
                        <a:t>региональному законодательству;</a:t>
                      </a:r>
                      <a:endParaRPr lang="ru-RU" sz="1050" dirty="0">
                        <a:latin typeface="Arial" pitchFamily="34" charset="0"/>
                        <a:cs typeface="Arial" pitchFamily="34" charset="0"/>
                      </a:endParaRPr>
                    </a:p>
                  </a:txBody>
                  <a:tcPr/>
                </a:tc>
              </a:tr>
              <a:tr h="5616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обеспечение открытости и прозрачности бюджета и бюджетного процесса.</a:t>
                      </a:r>
                      <a:endParaRPr lang="ru-RU" sz="1050" dirty="0">
                        <a:latin typeface="Arial" pitchFamily="34" charset="0"/>
                        <a:cs typeface="Arial" pitchFamily="34" charset="0"/>
                      </a:endParaRPr>
                    </a:p>
                  </a:txBody>
                  <a:tcPr/>
                </a:tc>
                <a:tc vMerge="1">
                  <a:txBody>
                    <a:bodyPr/>
                    <a:lstStyle/>
                    <a:p>
                      <a:endParaRPr lang="ru-RU" sz="120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Диаграмма 6"/>
          <p:cNvGraphicFramePr/>
          <p:nvPr/>
        </p:nvGraphicFramePr>
        <p:xfrm>
          <a:off x="476672" y="6732240"/>
          <a:ext cx="6048672" cy="1944216"/>
        </p:xfrm>
        <a:graphic>
          <a:graphicData uri="http://schemas.openxmlformats.org/drawingml/2006/chart">
            <c:chart xmlns:c="http://schemas.openxmlformats.org/drawingml/2006/chart" xmlns:r="http://schemas.openxmlformats.org/officeDocument/2006/relationships" r:id="rId2"/>
          </a:graphicData>
        </a:graphic>
      </p:graphicFrame>
      <p:sp>
        <p:nvSpPr>
          <p:cNvPr id="3" name="Прямоугольник 2"/>
          <p:cNvSpPr/>
          <p:nvPr/>
        </p:nvSpPr>
        <p:spPr>
          <a:xfrm>
            <a:off x="260648" y="467544"/>
            <a:ext cx="6336704" cy="52322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400" b="1" dirty="0" smtClean="0">
                <a:solidFill>
                  <a:srgbClr val="002060"/>
                </a:solidFill>
                <a:latin typeface="Arial" pitchFamily="34" charset="0"/>
                <a:cs typeface="Arial" pitchFamily="34" charset="0"/>
              </a:rPr>
              <a:t>ПОКАЗАТЕЛИ ПРОЕКТА БЮДЖЕТА РМО «УСТЬ-УДИНСКИЙ РАЙОН» </a:t>
            </a:r>
          </a:p>
          <a:p>
            <a:pPr algn="ctr"/>
            <a:r>
              <a:rPr lang="ru-RU" sz="1400" b="1" dirty="0" smtClean="0">
                <a:solidFill>
                  <a:srgbClr val="002060"/>
                </a:solidFill>
                <a:latin typeface="Arial" pitchFamily="34" charset="0"/>
                <a:cs typeface="Arial" pitchFamily="34" charset="0"/>
              </a:rPr>
              <a:t>НА 2025 ГОД И НА ПЛАНОВЫЙ ПЕРИОД 2026 И 2027 ГОДОВ</a:t>
            </a:r>
            <a:endParaRPr lang="ru-RU" sz="1400" b="1" dirty="0">
              <a:solidFill>
                <a:srgbClr val="002060"/>
              </a:solidFill>
              <a:latin typeface="Arial" pitchFamily="34" charset="0"/>
              <a:cs typeface="Arial" pitchFamily="34" charset="0"/>
            </a:endParaRPr>
          </a:p>
        </p:txBody>
      </p:sp>
      <p:sp>
        <p:nvSpPr>
          <p:cNvPr id="3073" name="Rectangle 1"/>
          <p:cNvSpPr>
            <a:spLocks noChangeArrowheads="1"/>
          </p:cNvSpPr>
          <p:nvPr/>
        </p:nvSpPr>
        <p:spPr bwMode="auto">
          <a:xfrm>
            <a:off x="332656" y="971600"/>
            <a:ext cx="6192688" cy="2631490"/>
          </a:xfrm>
          <a:prstGeom prst="rect">
            <a:avLst/>
          </a:prstGeom>
          <a:noFill/>
          <a:ln>
            <a:noFill/>
            <a:headEnd/>
            <a:tailEnd/>
          </a:ln>
          <a:effectLst/>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2" spcCol="144000"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Бюджет муниципального образования представляет собой форму образования и расходования денежных средств, предназначенных для обеспечения задач и функций, отнесенных к предметам ведения местного самоуправления.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Бюджет Усть-Удинского района </a:t>
            </a:r>
            <a:r>
              <a:rPr kumimoji="0" lang="ru-RU" sz="1100" b="1" i="0" u="none" strike="noStrike" cap="none" normalizeH="0" baseline="0" dirty="0" err="1" smtClean="0">
                <a:ln>
                  <a:noFill/>
                </a:ln>
                <a:solidFill>
                  <a:srgbClr val="002060"/>
                </a:solidFill>
                <a:effectLst/>
                <a:latin typeface="Arial" pitchFamily="34" charset="0"/>
                <a:ea typeface="Times New Roman" pitchFamily="18" charset="0"/>
                <a:cs typeface="Arial" pitchFamily="34" charset="0"/>
              </a:rPr>
              <a:t>форми-руется</a:t>
            </a:r>
            <a:r>
              <a:rPr kumimoji="0" lang="ru-RU" sz="11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на трехлетний период</a:t>
            </a:r>
            <a:r>
              <a:rPr kumimoji="0" lang="ru-RU" sz="11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(очередной финансовый год и два года планового периода) по принципу «скользящей трехлетки»</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Параметры проекта бюджета Усть-Удинского района на 2025 год и на плановый период 2026 и 2027 годов сформированы в соответствии с положениями действующего бюджетного и налогового законодательства.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В соответствии с Бюджетным кодексом Российской Федерации расходы бюджета района на плановый период 2026 и 2027 годов предусмотрены с учетом </a:t>
            </a:r>
            <a:r>
              <a:rPr kumimoji="0" lang="ru-RU" sz="11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условно утверждаемых расходов</a:t>
            </a:r>
            <a:r>
              <a:rPr kumimoji="0" lang="ru-RU" sz="11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которые не распределены по классификации расходов бюджетов. В 2026 году их объем составляет 8 121,5 тыс.рублей, в 2027 году – 16 369,5</a:t>
            </a:r>
            <a:r>
              <a:rPr kumimoji="0" lang="ru-RU" sz="1100" b="0" i="0" u="none" strike="noStrike" cap="none" normalizeH="0" dirty="0" smtClean="0">
                <a:ln>
                  <a:noFill/>
                </a:ln>
                <a:solidFill>
                  <a:srgbClr val="1A1A1A"/>
                </a:solidFill>
                <a:effectLst/>
                <a:latin typeface="Arial" pitchFamily="34" charset="0"/>
                <a:ea typeface="Times New Roman" pitchFamily="18" charset="0"/>
                <a:cs typeface="Arial" pitchFamily="34" charset="0"/>
              </a:rPr>
              <a:t> </a:t>
            </a:r>
            <a:r>
              <a:rPr kumimoji="0" lang="ru-RU" sz="11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тыс. рублей (2,5% и 5,0% от объема расходов бюджета без учета расходов за счет целевых межбюджетных трансфертов на  соответствующий год).</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Таблица 4"/>
          <p:cNvGraphicFramePr>
            <a:graphicFrameLocks noGrp="1"/>
          </p:cNvGraphicFramePr>
          <p:nvPr/>
        </p:nvGraphicFramePr>
        <p:xfrm>
          <a:off x="404664" y="3635896"/>
          <a:ext cx="6120680" cy="2664295"/>
        </p:xfrm>
        <a:graphic>
          <a:graphicData uri="http://schemas.openxmlformats.org/drawingml/2006/table">
            <a:tbl>
              <a:tblPr firstRow="1" bandRow="1">
                <a:tableStyleId>{0505E3EF-67EA-436B-97B2-0124C06EBD24}</a:tableStyleId>
              </a:tblPr>
              <a:tblGrid>
                <a:gridCol w="1972219"/>
                <a:gridCol w="884099"/>
                <a:gridCol w="816091"/>
                <a:gridCol w="816091"/>
                <a:gridCol w="810893"/>
                <a:gridCol w="821287"/>
              </a:tblGrid>
              <a:tr h="494838">
                <a:tc>
                  <a:txBody>
                    <a:bodyPr/>
                    <a:lstStyle/>
                    <a:p>
                      <a:pPr algn="ctr">
                        <a:spcAft>
                          <a:spcPts val="0"/>
                        </a:spcAft>
                      </a:pPr>
                      <a:r>
                        <a:rPr lang="ru-RU" sz="1000" dirty="0" smtClean="0">
                          <a:latin typeface="Arial" pitchFamily="34" charset="0"/>
                          <a:cs typeface="Arial" pitchFamily="34" charset="0"/>
                        </a:rPr>
                        <a:t>Основные параметры </a:t>
                      </a:r>
                    </a:p>
                    <a:p>
                      <a:pPr algn="ctr">
                        <a:spcAft>
                          <a:spcPts val="0"/>
                        </a:spcAft>
                      </a:pPr>
                      <a:r>
                        <a:rPr lang="ru-RU" sz="1000" dirty="0" smtClean="0">
                          <a:latin typeface="Arial" pitchFamily="34" charset="0"/>
                          <a:cs typeface="Arial" pitchFamily="34" charset="0"/>
                        </a:rPr>
                        <a:t>бюджета (тыс.руб.)</a:t>
                      </a:r>
                      <a:endParaRPr lang="ru-RU" sz="1000" dirty="0" smtClean="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en-US" sz="1000" b="1" dirty="0">
                          <a:solidFill>
                            <a:srgbClr val="000000"/>
                          </a:solidFill>
                          <a:latin typeface="Arial" pitchFamily="34" charset="0"/>
                          <a:ea typeface="Times New Roman"/>
                          <a:cs typeface="Arial" pitchFamily="34" charset="0"/>
                        </a:rPr>
                        <a:t>2023</a:t>
                      </a:r>
                      <a:r>
                        <a:rPr lang="ru-RU" sz="1000" b="1" dirty="0">
                          <a:solidFill>
                            <a:srgbClr val="000000"/>
                          </a:solidFill>
                          <a:latin typeface="Arial" pitchFamily="34" charset="0"/>
                          <a:ea typeface="Times New Roman"/>
                          <a:cs typeface="Arial" pitchFamily="34" charset="0"/>
                        </a:rPr>
                        <a:t> год, факт</a:t>
                      </a:r>
                      <a:endParaRPr lang="ru-RU" sz="1000" dirty="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dirty="0">
                          <a:solidFill>
                            <a:srgbClr val="000000"/>
                          </a:solidFill>
                          <a:latin typeface="Arial" pitchFamily="34" charset="0"/>
                          <a:ea typeface="Times New Roman"/>
                          <a:cs typeface="Arial" pitchFamily="34" charset="0"/>
                        </a:rPr>
                        <a:t>20</a:t>
                      </a:r>
                      <a:r>
                        <a:rPr lang="en-US" sz="1000" b="1" dirty="0">
                          <a:solidFill>
                            <a:srgbClr val="000000"/>
                          </a:solidFill>
                          <a:latin typeface="Arial" pitchFamily="34" charset="0"/>
                          <a:ea typeface="Times New Roman"/>
                          <a:cs typeface="Arial" pitchFamily="34" charset="0"/>
                        </a:rPr>
                        <a:t>24</a:t>
                      </a:r>
                      <a:r>
                        <a:rPr lang="ru-RU" sz="1000" b="1" dirty="0">
                          <a:solidFill>
                            <a:srgbClr val="000000"/>
                          </a:solidFill>
                          <a:latin typeface="Arial" pitchFamily="34" charset="0"/>
                          <a:ea typeface="Times New Roman"/>
                          <a:cs typeface="Arial" pitchFamily="34" charset="0"/>
                        </a:rPr>
                        <a:t> год, оценка</a:t>
                      </a:r>
                      <a:endParaRPr lang="ru-RU" sz="1000" dirty="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20</a:t>
                      </a:r>
                      <a:r>
                        <a:rPr lang="en-US" sz="1000" b="1">
                          <a:solidFill>
                            <a:srgbClr val="000000"/>
                          </a:solidFill>
                          <a:latin typeface="Arial" pitchFamily="34" charset="0"/>
                          <a:ea typeface="Times New Roman"/>
                          <a:cs typeface="Arial" pitchFamily="34" charset="0"/>
                        </a:rPr>
                        <a:t>25</a:t>
                      </a:r>
                      <a:r>
                        <a:rPr lang="ru-RU" sz="1000" b="1">
                          <a:solidFill>
                            <a:srgbClr val="000000"/>
                          </a:solidFill>
                          <a:latin typeface="Arial" pitchFamily="34" charset="0"/>
                          <a:ea typeface="Times New Roman"/>
                          <a:cs typeface="Arial" pitchFamily="34" charset="0"/>
                        </a:rPr>
                        <a:t> год</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202</a:t>
                      </a:r>
                      <a:r>
                        <a:rPr lang="en-US" sz="1000" b="1">
                          <a:solidFill>
                            <a:srgbClr val="000000"/>
                          </a:solidFill>
                          <a:latin typeface="Arial" pitchFamily="34" charset="0"/>
                          <a:ea typeface="Times New Roman"/>
                          <a:cs typeface="Arial" pitchFamily="34" charset="0"/>
                        </a:rPr>
                        <a:t>6</a:t>
                      </a:r>
                      <a:r>
                        <a:rPr lang="ru-RU" sz="1000" b="1">
                          <a:solidFill>
                            <a:srgbClr val="000000"/>
                          </a:solidFill>
                          <a:latin typeface="Arial" pitchFamily="34" charset="0"/>
                          <a:ea typeface="Times New Roman"/>
                          <a:cs typeface="Arial" pitchFamily="34" charset="0"/>
                        </a:rPr>
                        <a:t> год</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202</a:t>
                      </a:r>
                      <a:r>
                        <a:rPr lang="en-US" sz="1000" b="1">
                          <a:solidFill>
                            <a:srgbClr val="000000"/>
                          </a:solidFill>
                          <a:latin typeface="Arial" pitchFamily="34" charset="0"/>
                          <a:ea typeface="Times New Roman"/>
                          <a:cs typeface="Arial" pitchFamily="34" charset="0"/>
                        </a:rPr>
                        <a:t>7</a:t>
                      </a:r>
                      <a:r>
                        <a:rPr lang="ru-RU" sz="1000" b="1">
                          <a:solidFill>
                            <a:srgbClr val="000000"/>
                          </a:solidFill>
                          <a:latin typeface="Arial" pitchFamily="34" charset="0"/>
                          <a:ea typeface="Times New Roman"/>
                          <a:cs typeface="Arial" pitchFamily="34" charset="0"/>
                        </a:rPr>
                        <a:t> год</a:t>
                      </a:r>
                      <a:endParaRPr lang="ru-RU" sz="1000">
                        <a:latin typeface="Arial" pitchFamily="34" charset="0"/>
                        <a:ea typeface="Times New Roman"/>
                        <a:cs typeface="Arial" pitchFamily="34" charset="0"/>
                      </a:endParaRPr>
                    </a:p>
                  </a:txBody>
                  <a:tcPr marL="68580" marR="68580" marT="0" marB="0" anchor="ctr"/>
                </a:tc>
              </a:tr>
              <a:tr h="261877">
                <a:tc>
                  <a:txBody>
                    <a:bodyPr/>
                    <a:lstStyle/>
                    <a:p>
                      <a:pPr>
                        <a:spcAft>
                          <a:spcPts val="0"/>
                        </a:spcAft>
                      </a:pPr>
                      <a:r>
                        <a:rPr lang="ru-RU" sz="1000" b="1">
                          <a:solidFill>
                            <a:srgbClr val="000000"/>
                          </a:solidFill>
                          <a:latin typeface="Arial" pitchFamily="34" charset="0"/>
                          <a:ea typeface="Times New Roman"/>
                          <a:cs typeface="Arial" pitchFamily="34" charset="0"/>
                        </a:rPr>
                        <a:t>Доходы, в том числе:</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en-US" sz="1000" b="1">
                          <a:solidFill>
                            <a:srgbClr val="000000"/>
                          </a:solidFill>
                          <a:latin typeface="Arial" pitchFamily="34" charset="0"/>
                          <a:ea typeface="Times New Roman"/>
                          <a:cs typeface="Arial" pitchFamily="34" charset="0"/>
                        </a:rPr>
                        <a:t>1292175</a:t>
                      </a:r>
                      <a:r>
                        <a:rPr lang="ru-RU" sz="1000" b="1">
                          <a:solidFill>
                            <a:srgbClr val="000000"/>
                          </a:solidFill>
                          <a:latin typeface="Arial" pitchFamily="34" charset="0"/>
                          <a:ea typeface="Times New Roman"/>
                          <a:cs typeface="Arial" pitchFamily="34" charset="0"/>
                        </a:rPr>
                        <a:t>,2</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1473500,6</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1377203,3</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1171396,0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1163251,3</a:t>
                      </a:r>
                      <a:endParaRPr lang="ru-RU" sz="1000">
                        <a:latin typeface="Arial" pitchFamily="34" charset="0"/>
                        <a:ea typeface="Times New Roman"/>
                        <a:cs typeface="Arial" pitchFamily="34" charset="0"/>
                      </a:endParaRPr>
                    </a:p>
                  </a:txBody>
                  <a:tcPr marL="68580" marR="68580" marT="0" marB="0" anchor="ctr"/>
                </a:tc>
              </a:tr>
              <a:tr h="373837">
                <a:tc>
                  <a:txBody>
                    <a:bodyPr/>
                    <a:lstStyle/>
                    <a:p>
                      <a:pPr>
                        <a:spcAft>
                          <a:spcPts val="0"/>
                        </a:spcAft>
                      </a:pPr>
                      <a:r>
                        <a:rPr lang="ru-RU" sz="1000">
                          <a:solidFill>
                            <a:srgbClr val="000000"/>
                          </a:solidFill>
                          <a:latin typeface="Arial" pitchFamily="34" charset="0"/>
                          <a:ea typeface="Times New Roman"/>
                          <a:cs typeface="Arial" pitchFamily="34" charset="0"/>
                        </a:rPr>
                        <a:t>налоговые и неналоговые доходы</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94683,7</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100579,7</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en-US" sz="1000">
                          <a:solidFill>
                            <a:srgbClr val="000000"/>
                          </a:solidFill>
                          <a:latin typeface="Arial" pitchFamily="34" charset="0"/>
                          <a:ea typeface="Times New Roman"/>
                          <a:cs typeface="Arial" pitchFamily="34" charset="0"/>
                        </a:rPr>
                        <a:t>135954</a:t>
                      </a:r>
                      <a:r>
                        <a:rPr lang="ru-RU" sz="1000">
                          <a:solidFill>
                            <a:srgbClr val="000000"/>
                          </a:solidFill>
                          <a:latin typeface="Arial" pitchFamily="34" charset="0"/>
                          <a:ea typeface="Times New Roman"/>
                          <a:cs typeface="Arial" pitchFamily="34" charset="0"/>
                        </a:rPr>
                        <a:t>,</a:t>
                      </a:r>
                      <a:r>
                        <a:rPr lang="en-US" sz="1000">
                          <a:solidFill>
                            <a:srgbClr val="000000"/>
                          </a:solidFill>
                          <a:latin typeface="Arial" pitchFamily="34" charset="0"/>
                          <a:ea typeface="Times New Roman"/>
                          <a:cs typeface="Arial" pitchFamily="34" charset="0"/>
                        </a:rPr>
                        <a:t>3</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141627,0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150085,1</a:t>
                      </a:r>
                      <a:endParaRPr lang="ru-RU" sz="1000">
                        <a:latin typeface="Arial" pitchFamily="34" charset="0"/>
                        <a:ea typeface="Times New Roman"/>
                        <a:cs typeface="Arial" pitchFamily="34" charset="0"/>
                      </a:endParaRPr>
                    </a:p>
                  </a:txBody>
                  <a:tcPr marL="68580" marR="68580" marT="0" marB="0" anchor="ctr"/>
                </a:tc>
              </a:tr>
              <a:tr h="462264">
                <a:tc>
                  <a:txBody>
                    <a:bodyPr/>
                    <a:lstStyle/>
                    <a:p>
                      <a:pPr>
                        <a:spcAft>
                          <a:spcPts val="0"/>
                        </a:spcAft>
                      </a:pPr>
                      <a:r>
                        <a:rPr lang="ru-RU" sz="1000">
                          <a:solidFill>
                            <a:srgbClr val="000000"/>
                          </a:solidFill>
                          <a:latin typeface="Arial" pitchFamily="34" charset="0"/>
                          <a:ea typeface="Times New Roman"/>
                          <a:cs typeface="Arial" pitchFamily="34" charset="0"/>
                        </a:rPr>
                        <a:t>безвозмездные перечисления</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1197491,5</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1372920,9</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1241249,0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1029769,0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1013166,2</a:t>
                      </a:r>
                      <a:endParaRPr lang="ru-RU" sz="1000">
                        <a:latin typeface="Arial" pitchFamily="34" charset="0"/>
                        <a:ea typeface="Times New Roman"/>
                        <a:cs typeface="Arial" pitchFamily="34" charset="0"/>
                      </a:endParaRPr>
                    </a:p>
                  </a:txBody>
                  <a:tcPr marL="68580" marR="68580" marT="0" marB="0" anchor="ctr"/>
                </a:tc>
              </a:tr>
              <a:tr h="323367">
                <a:tc>
                  <a:txBody>
                    <a:bodyPr/>
                    <a:lstStyle/>
                    <a:p>
                      <a:pPr>
                        <a:spcAft>
                          <a:spcPts val="0"/>
                        </a:spcAft>
                      </a:pPr>
                      <a:r>
                        <a:rPr lang="ru-RU" sz="1000" b="1">
                          <a:solidFill>
                            <a:srgbClr val="000000"/>
                          </a:solidFill>
                          <a:latin typeface="Arial" pitchFamily="34" charset="0"/>
                          <a:ea typeface="Times New Roman"/>
                          <a:cs typeface="Arial" pitchFamily="34" charset="0"/>
                        </a:rPr>
                        <a:t>Расходы, в том числе:</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1287130,1</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latin typeface="Arial" pitchFamily="34" charset="0"/>
                          <a:ea typeface="Times New Roman"/>
                          <a:cs typeface="Arial" pitchFamily="34" charset="0"/>
                        </a:rPr>
                        <a:t>1501254,9</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1377203,3</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1171396,0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1163251,3</a:t>
                      </a:r>
                      <a:endParaRPr lang="ru-RU" sz="1000">
                        <a:latin typeface="Arial" pitchFamily="34" charset="0"/>
                        <a:ea typeface="Times New Roman"/>
                        <a:cs typeface="Arial" pitchFamily="34" charset="0"/>
                      </a:endParaRPr>
                    </a:p>
                  </a:txBody>
                  <a:tcPr marL="68580" marR="68580" marT="0" marB="0" anchor="ctr"/>
                </a:tc>
              </a:tr>
              <a:tr h="267182">
                <a:tc>
                  <a:txBody>
                    <a:bodyPr/>
                    <a:lstStyle/>
                    <a:p>
                      <a:pPr>
                        <a:spcAft>
                          <a:spcPts val="0"/>
                        </a:spcAft>
                      </a:pPr>
                      <a:r>
                        <a:rPr lang="ru-RU" sz="1000" b="1">
                          <a:solidFill>
                            <a:srgbClr val="000000"/>
                          </a:solidFill>
                          <a:latin typeface="Arial" pitchFamily="34" charset="0"/>
                          <a:ea typeface="Times New Roman"/>
                          <a:cs typeface="Arial" pitchFamily="34" charset="0"/>
                        </a:rPr>
                        <a:t>Дефицит/профицит ( - , + )</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+5045,1</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-27754,3</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tc>
              </a:tr>
              <a:tr h="480930">
                <a:tc>
                  <a:txBody>
                    <a:bodyPr/>
                    <a:lstStyle/>
                    <a:p>
                      <a:pPr>
                        <a:spcAft>
                          <a:spcPts val="0"/>
                        </a:spcAft>
                      </a:pPr>
                      <a:r>
                        <a:rPr lang="ru-RU" sz="1000" dirty="0">
                          <a:solidFill>
                            <a:srgbClr val="000000"/>
                          </a:solidFill>
                          <a:latin typeface="Arial" pitchFamily="34" charset="0"/>
                          <a:ea typeface="Times New Roman"/>
                          <a:cs typeface="Arial" pitchFamily="34" charset="0"/>
                        </a:rPr>
                        <a:t>Процент дефицита/</a:t>
                      </a:r>
                      <a:r>
                        <a:rPr lang="ru-RU" sz="1000" dirty="0" err="1">
                          <a:solidFill>
                            <a:srgbClr val="000000"/>
                          </a:solidFill>
                          <a:latin typeface="Arial" pitchFamily="34" charset="0"/>
                          <a:ea typeface="Times New Roman"/>
                          <a:cs typeface="Arial" pitchFamily="34" charset="0"/>
                        </a:rPr>
                        <a:t>профицита</a:t>
                      </a:r>
                      <a:r>
                        <a:rPr lang="ru-RU" sz="1000" dirty="0">
                          <a:solidFill>
                            <a:srgbClr val="000000"/>
                          </a:solidFill>
                          <a:latin typeface="Arial" pitchFamily="34" charset="0"/>
                          <a:ea typeface="Times New Roman"/>
                          <a:cs typeface="Arial" pitchFamily="34" charset="0"/>
                        </a:rPr>
                        <a:t> (к доходам без учета безвозмездных поступлений)</a:t>
                      </a:r>
                      <a:endParaRPr lang="ru-RU" sz="1000" dirty="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dirty="0">
                          <a:solidFill>
                            <a:srgbClr val="000000"/>
                          </a:solidFill>
                          <a:latin typeface="Arial" pitchFamily="34" charset="0"/>
                          <a:ea typeface="Times New Roman"/>
                          <a:cs typeface="Arial" pitchFamily="34" charset="0"/>
                        </a:rPr>
                        <a:t>+5,3</a:t>
                      </a:r>
                      <a:endParaRPr lang="ru-RU" sz="1000" dirty="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-21,8</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dirty="0">
                          <a:solidFill>
                            <a:srgbClr val="000000"/>
                          </a:solidFill>
                          <a:latin typeface="Arial" pitchFamily="34" charset="0"/>
                          <a:ea typeface="Times New Roman"/>
                          <a:cs typeface="Arial" pitchFamily="34" charset="0"/>
                        </a:rPr>
                        <a:t>0,0</a:t>
                      </a:r>
                      <a:endParaRPr lang="ru-RU" sz="1000" dirty="0">
                        <a:latin typeface="Arial" pitchFamily="34" charset="0"/>
                        <a:ea typeface="Times New Roman"/>
                        <a:cs typeface="Arial" pitchFamily="34" charset="0"/>
                      </a:endParaRPr>
                    </a:p>
                  </a:txBody>
                  <a:tcPr marL="68580" marR="68580" marT="0" marB="0" anchor="ctr"/>
                </a:tc>
              </a:tr>
            </a:tbl>
          </a:graphicData>
        </a:graphic>
      </p:graphicFrame>
      <p:sp>
        <p:nvSpPr>
          <p:cNvPr id="6" name="TextBox 5"/>
          <p:cNvSpPr txBox="1"/>
          <p:nvPr/>
        </p:nvSpPr>
        <p:spPr>
          <a:xfrm>
            <a:off x="404664" y="6372200"/>
            <a:ext cx="6120680" cy="253916"/>
          </a:xfrm>
          <a:prstGeom prst="rect">
            <a:avLst/>
          </a:prstGeom>
          <a:noFill/>
          <a:ln w="3175">
            <a:prstDash val="sysDot"/>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ru-RU" sz="1050" b="1" dirty="0" smtClean="0">
                <a:latin typeface="Arial" pitchFamily="34" charset="0"/>
                <a:cs typeface="Arial" pitchFamily="34" charset="0"/>
              </a:rPr>
              <a:t>ОСНОВНЫЕ ПАРАМЕТРЫ БЮДЖЕТА УСТЬ-УДИНСКОГО РАЙОНА НА 2025-2027 ГОДЫ*</a:t>
            </a:r>
            <a:endParaRPr lang="ru-RU" sz="1050" b="1" dirty="0">
              <a:latin typeface="Arial" pitchFamily="34" charset="0"/>
              <a:cs typeface="Arial" pitchFamily="34" charset="0"/>
            </a:endParaRPr>
          </a:p>
        </p:txBody>
      </p:sp>
      <p:sp>
        <p:nvSpPr>
          <p:cNvPr id="8" name="TextBox 7"/>
          <p:cNvSpPr txBox="1"/>
          <p:nvPr/>
        </p:nvSpPr>
        <p:spPr>
          <a:xfrm>
            <a:off x="1268760" y="6804248"/>
            <a:ext cx="572593" cy="246221"/>
          </a:xfrm>
          <a:prstGeom prst="rect">
            <a:avLst/>
          </a:prstGeom>
          <a:noFill/>
        </p:spPr>
        <p:txBody>
          <a:bodyPr wrap="none" rtlCol="0">
            <a:spAutoFit/>
          </a:bodyPr>
          <a:lstStyle/>
          <a:p>
            <a:r>
              <a:rPr lang="ru-RU" sz="1000" b="1" dirty="0" smtClean="0">
                <a:solidFill>
                  <a:srgbClr val="FF0000"/>
                </a:solidFill>
                <a:latin typeface="Arial" pitchFamily="34" charset="0"/>
                <a:cs typeface="Arial" pitchFamily="34" charset="0"/>
              </a:rPr>
              <a:t>1377,2</a:t>
            </a:r>
            <a:endParaRPr lang="ru-RU" sz="1000" b="1" dirty="0">
              <a:solidFill>
                <a:srgbClr val="FF0000"/>
              </a:solidFill>
              <a:latin typeface="Arial" pitchFamily="34" charset="0"/>
              <a:cs typeface="Arial" pitchFamily="34" charset="0"/>
            </a:endParaRPr>
          </a:p>
        </p:txBody>
      </p:sp>
      <p:sp>
        <p:nvSpPr>
          <p:cNvPr id="9" name="TextBox 8"/>
          <p:cNvSpPr txBox="1"/>
          <p:nvPr/>
        </p:nvSpPr>
        <p:spPr>
          <a:xfrm>
            <a:off x="2348880" y="7020272"/>
            <a:ext cx="572593" cy="246221"/>
          </a:xfrm>
          <a:prstGeom prst="rect">
            <a:avLst/>
          </a:prstGeom>
          <a:noFill/>
        </p:spPr>
        <p:txBody>
          <a:bodyPr wrap="none" rtlCol="0">
            <a:spAutoFit/>
          </a:bodyPr>
          <a:lstStyle/>
          <a:p>
            <a:r>
              <a:rPr lang="ru-RU" sz="1000" b="1" dirty="0" smtClean="0">
                <a:solidFill>
                  <a:srgbClr val="FF0000"/>
                </a:solidFill>
                <a:latin typeface="Arial" pitchFamily="34" charset="0"/>
                <a:cs typeface="Arial" pitchFamily="34" charset="0"/>
              </a:rPr>
              <a:t>1171,4</a:t>
            </a:r>
            <a:endParaRPr lang="ru-RU" sz="1000" b="1" dirty="0">
              <a:solidFill>
                <a:srgbClr val="FF0000"/>
              </a:solidFill>
              <a:latin typeface="Arial" pitchFamily="34" charset="0"/>
              <a:cs typeface="Arial" pitchFamily="34" charset="0"/>
            </a:endParaRPr>
          </a:p>
        </p:txBody>
      </p:sp>
      <p:sp>
        <p:nvSpPr>
          <p:cNvPr id="10" name="TextBox 9"/>
          <p:cNvSpPr txBox="1"/>
          <p:nvPr/>
        </p:nvSpPr>
        <p:spPr>
          <a:xfrm>
            <a:off x="3501008" y="7020272"/>
            <a:ext cx="572593" cy="246221"/>
          </a:xfrm>
          <a:prstGeom prst="rect">
            <a:avLst/>
          </a:prstGeom>
          <a:noFill/>
        </p:spPr>
        <p:txBody>
          <a:bodyPr wrap="none" rtlCol="0">
            <a:spAutoFit/>
          </a:bodyPr>
          <a:lstStyle/>
          <a:p>
            <a:r>
              <a:rPr lang="ru-RU" sz="1000" b="1" dirty="0" smtClean="0">
                <a:solidFill>
                  <a:srgbClr val="FF0000"/>
                </a:solidFill>
                <a:latin typeface="Arial" pitchFamily="34" charset="0"/>
                <a:cs typeface="Arial" pitchFamily="34" charset="0"/>
              </a:rPr>
              <a:t>1163,3</a:t>
            </a:r>
          </a:p>
        </p:txBody>
      </p:sp>
      <p:sp>
        <p:nvSpPr>
          <p:cNvPr id="11" name="Прямоугольник 10"/>
          <p:cNvSpPr/>
          <p:nvPr/>
        </p:nvSpPr>
        <p:spPr>
          <a:xfrm>
            <a:off x="4437112" y="7884368"/>
            <a:ext cx="2420888" cy="738664"/>
          </a:xfrm>
          <a:prstGeom prst="rect">
            <a:avLst/>
          </a:prstGeom>
        </p:spPr>
        <p:txBody>
          <a:bodyPr wrap="square">
            <a:spAutoFit/>
          </a:bodyPr>
          <a:lstStyle/>
          <a:p>
            <a:r>
              <a:rPr lang="ru-RU" sz="1050" dirty="0" smtClean="0">
                <a:solidFill>
                  <a:srgbClr val="1A1A1A"/>
                </a:solidFill>
                <a:latin typeface="Arial" pitchFamily="34" charset="0"/>
                <a:ea typeface="Times New Roman" pitchFamily="18" charset="0"/>
                <a:cs typeface="Arial" pitchFamily="34" charset="0"/>
              </a:rPr>
              <a:t>*На 2025 год и плановый период 2026 и 2027 годов бюджет </a:t>
            </a:r>
          </a:p>
          <a:p>
            <a:r>
              <a:rPr lang="ru-RU" sz="1050" dirty="0" smtClean="0">
                <a:solidFill>
                  <a:srgbClr val="1A1A1A"/>
                </a:solidFill>
                <a:latin typeface="Arial" pitchFamily="34" charset="0"/>
                <a:ea typeface="Times New Roman" pitchFamily="18" charset="0"/>
                <a:cs typeface="Arial" pitchFamily="34" charset="0"/>
              </a:rPr>
              <a:t>района - </a:t>
            </a:r>
            <a:r>
              <a:rPr lang="ru-RU" sz="1050" b="1" dirty="0" smtClean="0">
                <a:solidFill>
                  <a:srgbClr val="002060"/>
                </a:solidFill>
                <a:latin typeface="Arial" pitchFamily="34" charset="0"/>
                <a:ea typeface="Times New Roman" pitchFamily="18" charset="0"/>
                <a:cs typeface="Arial" pitchFamily="34" charset="0"/>
              </a:rPr>
              <a:t>бездефицитный (доходы равны расходам)</a:t>
            </a:r>
            <a:r>
              <a:rPr lang="ru-RU" sz="1050" dirty="0" smtClean="0">
                <a:solidFill>
                  <a:srgbClr val="1A1A1A"/>
                </a:solidFill>
                <a:latin typeface="Arial" pitchFamily="34" charset="0"/>
                <a:ea typeface="Times New Roman" pitchFamily="18" charset="0"/>
                <a:cs typeface="Arial" pitchFamily="34" charset="0"/>
              </a:rPr>
              <a:t>. </a:t>
            </a:r>
            <a:endParaRPr lang="ru-RU" sz="1600" dirty="0"/>
          </a:p>
        </p:txBody>
      </p:sp>
      <p:sp>
        <p:nvSpPr>
          <p:cNvPr id="12" name="Номер слайда 11"/>
          <p:cNvSpPr>
            <a:spLocks noGrp="1"/>
          </p:cNvSpPr>
          <p:nvPr>
            <p:ph type="sldNum" sz="quarter" idx="12"/>
          </p:nvPr>
        </p:nvSpPr>
        <p:spPr>
          <a:xfrm>
            <a:off x="6165304" y="8149168"/>
            <a:ext cx="438842" cy="486833"/>
          </a:xfrm>
        </p:spPr>
        <p:txBody>
          <a:bodyPr/>
          <a:lstStyle/>
          <a:p>
            <a:fld id="{725C68B6-61C2-468F-89AB-4B9F7531AA68}" type="slidenum">
              <a:rPr lang="ru-RU" smtClean="0"/>
              <a:pPr/>
              <a:t>14</a:t>
            </a:fld>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32656" y="395536"/>
            <a:ext cx="6220072" cy="461665"/>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lIns="91440" tIns="45720" rIns="91440" bIns="45720">
            <a:spAutoFit/>
          </a:bodyPr>
          <a:lstStyle/>
          <a:p>
            <a:pPr algn="ctr"/>
            <a:r>
              <a:rPr lang="ru-RU" sz="2400" b="1" cap="all" dirty="0" smtClean="0">
                <a:ln w="9000" cmpd="sng">
                  <a:solidFill>
                    <a:schemeClr val="accent2">
                      <a:lumMod val="50000"/>
                    </a:schemeClr>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rPr>
              <a:t>Доходы районного бюджета</a:t>
            </a:r>
            <a:endParaRPr lang="ru-RU" sz="2400" b="1" cap="all" dirty="0">
              <a:ln w="9000" cmpd="sng">
                <a:solidFill>
                  <a:schemeClr val="accent2">
                    <a:lumMod val="50000"/>
                  </a:schemeClr>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endParaRPr>
          </a:p>
        </p:txBody>
      </p:sp>
      <p:sp>
        <p:nvSpPr>
          <p:cNvPr id="2049" name="Rectangle 1"/>
          <p:cNvSpPr>
            <a:spLocks noChangeArrowheads="1"/>
          </p:cNvSpPr>
          <p:nvPr/>
        </p:nvSpPr>
        <p:spPr bwMode="auto">
          <a:xfrm>
            <a:off x="332656" y="6516216"/>
            <a:ext cx="6192688" cy="2123658"/>
          </a:xfrm>
          <a:prstGeom prst="rect">
            <a:avLst/>
          </a:prstGeom>
          <a:noFill/>
          <a:ln>
            <a:no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2" spcCol="144000" anchor="ctr" anchorCtr="0" compatLnSpc="1">
            <a:prstTxWarp prst="textNoShape">
              <a:avLst/>
            </a:prstTxWarp>
            <a:spAutoFit/>
          </a:bodyPr>
          <a:lstStyle/>
          <a:p>
            <a:pPr algn="just"/>
            <a:r>
              <a:rPr lang="ru-RU" sz="1200" dirty="0" smtClean="0">
                <a:latin typeface="Arial" pitchFamily="34" charset="0"/>
                <a:cs typeface="Arial" pitchFamily="34" charset="0"/>
              </a:rPr>
              <a:t>       Доходная</a:t>
            </a:r>
            <a:r>
              <a:rPr lang="en-US" sz="1200" dirty="0" smtClean="0">
                <a:latin typeface="Arial" pitchFamily="34" charset="0"/>
                <a:cs typeface="Arial" pitchFamily="34" charset="0"/>
              </a:rPr>
              <a:t> </a:t>
            </a:r>
            <a:r>
              <a:rPr lang="ru-RU" sz="1200" dirty="0" smtClean="0">
                <a:latin typeface="Arial" pitchFamily="34" charset="0"/>
                <a:cs typeface="Arial" pitchFamily="34" charset="0"/>
              </a:rPr>
              <a:t>часть районного</a:t>
            </a:r>
            <a:r>
              <a:rPr lang="en-US" sz="1200" dirty="0" smtClean="0">
                <a:latin typeface="Arial" pitchFamily="34" charset="0"/>
                <a:cs typeface="Arial" pitchFamily="34" charset="0"/>
              </a:rPr>
              <a:t> </a:t>
            </a:r>
            <a:r>
              <a:rPr lang="ru-RU" sz="1200" dirty="0" smtClean="0">
                <a:latin typeface="Arial" pitchFamily="34" charset="0"/>
                <a:cs typeface="Arial" pitchFamily="34" charset="0"/>
              </a:rPr>
              <a:t>бюджета, учитывая фактические показатели предыдущих годов имеет положительную тенденцию. </a:t>
            </a:r>
            <a:r>
              <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Видимое прогнозируемое снижение </a:t>
            </a:r>
            <a:r>
              <a:rPr kumimoji="0" lang="ru-RU" altLang="zh-TW" sz="12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безвозмез-дных</a:t>
            </a:r>
            <a:r>
              <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поступлений на 2025 год и плановый период 2026 и 2027 годов обусловлено тем, что в проекте закона Иркутской области на 2025 - 2027 годы объем межбюджетных трансфертов не полностью распределен между районами Иркутской области</a:t>
            </a:r>
            <a:r>
              <a:rPr lang="ru-RU" altLang="zh-TW" sz="1200" dirty="0" smtClean="0">
                <a:solidFill>
                  <a:schemeClr val="tx1"/>
                </a:solidFill>
                <a:latin typeface="Arial" pitchFamily="34" charset="0"/>
                <a:ea typeface="Times New Roman" pitchFamily="18" charset="0"/>
                <a:cs typeface="Arial" pitchFamily="34" charset="0"/>
              </a:rPr>
              <a:t>. </a:t>
            </a:r>
            <a:r>
              <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дальнейшем, в процессе исполнения областного бюджета, будет </a:t>
            </a:r>
            <a:r>
              <a:rPr kumimoji="0" lang="ru-RU" altLang="zh-TW" sz="12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осущес-твляться</a:t>
            </a:r>
            <a:r>
              <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распределение межбюджетных трансфертов бюджетам муниципальных районов Иркутской области, и соответственно с учетом распределения указанных выше средств, будут уточнены параметры районного бюджета по безвозмездным поступлениям.</a:t>
            </a:r>
          </a:p>
        </p:txBody>
      </p:sp>
      <p:graphicFrame>
        <p:nvGraphicFramePr>
          <p:cNvPr id="9" name="Диаграмма 8"/>
          <p:cNvGraphicFramePr/>
          <p:nvPr/>
        </p:nvGraphicFramePr>
        <p:xfrm>
          <a:off x="188640" y="4211960"/>
          <a:ext cx="6480720" cy="2448272"/>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Прямая со стрелкой 9"/>
          <p:cNvCxnSpPr/>
          <p:nvPr/>
        </p:nvCxnSpPr>
        <p:spPr>
          <a:xfrm flipV="1">
            <a:off x="1988840" y="4788024"/>
            <a:ext cx="504056" cy="72008"/>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cxnSp>
        <p:nvCxnSpPr>
          <p:cNvPr id="11" name="Прямая со стрелкой 10"/>
          <p:cNvCxnSpPr/>
          <p:nvPr/>
        </p:nvCxnSpPr>
        <p:spPr>
          <a:xfrm>
            <a:off x="2996952" y="4788024"/>
            <a:ext cx="504056" cy="144016"/>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cxnSp>
        <p:nvCxnSpPr>
          <p:cNvPr id="14" name="Прямая со стрелкой 13"/>
          <p:cNvCxnSpPr/>
          <p:nvPr/>
        </p:nvCxnSpPr>
        <p:spPr>
          <a:xfrm>
            <a:off x="4005064" y="4860032"/>
            <a:ext cx="495672" cy="135632"/>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cxnSp>
        <p:nvCxnSpPr>
          <p:cNvPr id="15" name="Прямая со стрелкой 14"/>
          <p:cNvCxnSpPr/>
          <p:nvPr/>
        </p:nvCxnSpPr>
        <p:spPr>
          <a:xfrm>
            <a:off x="5013176" y="5004048"/>
            <a:ext cx="432048" cy="72008"/>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rot="21178150">
            <a:off x="2001972" y="4602586"/>
            <a:ext cx="514885" cy="246221"/>
          </a:xfrm>
          <a:prstGeom prst="rect">
            <a:avLst/>
          </a:prstGeom>
          <a:noFill/>
        </p:spPr>
        <p:txBody>
          <a:bodyPr wrap="none" rtlCol="0">
            <a:spAutoFit/>
          </a:bodyPr>
          <a:lstStyle/>
          <a:p>
            <a:r>
              <a:rPr lang="ru-RU" sz="1000" dirty="0" smtClean="0">
                <a:latin typeface="Arial" pitchFamily="34" charset="0"/>
                <a:cs typeface="Arial" pitchFamily="34" charset="0"/>
              </a:rPr>
              <a:t>+14%</a:t>
            </a:r>
            <a:endParaRPr lang="ru-RU" sz="1000" dirty="0">
              <a:latin typeface="Arial" pitchFamily="34" charset="0"/>
              <a:cs typeface="Arial" pitchFamily="34" charset="0"/>
            </a:endParaRPr>
          </a:p>
        </p:txBody>
      </p:sp>
      <p:sp>
        <p:nvSpPr>
          <p:cNvPr id="17" name="TextBox 16"/>
          <p:cNvSpPr txBox="1"/>
          <p:nvPr/>
        </p:nvSpPr>
        <p:spPr>
          <a:xfrm rot="946009">
            <a:off x="3020657" y="4637756"/>
            <a:ext cx="518091" cy="246221"/>
          </a:xfrm>
          <a:prstGeom prst="rect">
            <a:avLst/>
          </a:prstGeom>
          <a:noFill/>
        </p:spPr>
        <p:txBody>
          <a:bodyPr wrap="none" rtlCol="0">
            <a:spAutoFit/>
          </a:bodyPr>
          <a:lstStyle/>
          <a:p>
            <a:r>
              <a:rPr lang="ru-RU" sz="1000" dirty="0" smtClean="0">
                <a:latin typeface="Arial" pitchFamily="34" charset="0"/>
                <a:cs typeface="Arial" pitchFamily="34" charset="0"/>
              </a:rPr>
              <a:t>-3,4%</a:t>
            </a:r>
            <a:endParaRPr lang="ru-RU" sz="1000" dirty="0">
              <a:latin typeface="Arial" pitchFamily="34" charset="0"/>
              <a:cs typeface="Arial" pitchFamily="34" charset="0"/>
            </a:endParaRPr>
          </a:p>
        </p:txBody>
      </p:sp>
      <p:sp>
        <p:nvSpPr>
          <p:cNvPr id="18" name="TextBox 17"/>
          <p:cNvSpPr txBox="1"/>
          <p:nvPr/>
        </p:nvSpPr>
        <p:spPr>
          <a:xfrm rot="871124">
            <a:off x="3957419" y="4702663"/>
            <a:ext cx="588623" cy="246221"/>
          </a:xfrm>
          <a:prstGeom prst="rect">
            <a:avLst/>
          </a:prstGeom>
          <a:noFill/>
        </p:spPr>
        <p:txBody>
          <a:bodyPr wrap="square" rtlCol="0">
            <a:spAutoFit/>
          </a:bodyPr>
          <a:lstStyle/>
          <a:p>
            <a:r>
              <a:rPr lang="ru-RU" sz="1000" dirty="0" smtClean="0">
                <a:latin typeface="Arial" pitchFamily="34" charset="0"/>
                <a:cs typeface="Arial" pitchFamily="34" charset="0"/>
              </a:rPr>
              <a:t>-14,9%</a:t>
            </a:r>
            <a:endParaRPr lang="ru-RU" sz="1000" dirty="0">
              <a:latin typeface="Arial" pitchFamily="34" charset="0"/>
              <a:cs typeface="Arial" pitchFamily="34" charset="0"/>
            </a:endParaRPr>
          </a:p>
        </p:txBody>
      </p:sp>
      <p:sp>
        <p:nvSpPr>
          <p:cNvPr id="19" name="TextBox 18"/>
          <p:cNvSpPr txBox="1"/>
          <p:nvPr/>
        </p:nvSpPr>
        <p:spPr>
          <a:xfrm rot="642767">
            <a:off x="5031546" y="4834031"/>
            <a:ext cx="518091" cy="246221"/>
          </a:xfrm>
          <a:prstGeom prst="rect">
            <a:avLst/>
          </a:prstGeom>
          <a:noFill/>
        </p:spPr>
        <p:txBody>
          <a:bodyPr wrap="none" rtlCol="0">
            <a:spAutoFit/>
          </a:bodyPr>
          <a:lstStyle/>
          <a:p>
            <a:r>
              <a:rPr lang="ru-RU" sz="1000" dirty="0" smtClean="0">
                <a:latin typeface="Arial" pitchFamily="34" charset="0"/>
                <a:cs typeface="Arial" pitchFamily="34" charset="0"/>
              </a:rPr>
              <a:t>-0,7%</a:t>
            </a:r>
            <a:endParaRPr lang="ru-RU" sz="1000" dirty="0">
              <a:latin typeface="Arial" pitchFamily="34" charset="0"/>
              <a:cs typeface="Arial" pitchFamily="34" charset="0"/>
            </a:endParaRPr>
          </a:p>
        </p:txBody>
      </p:sp>
      <p:graphicFrame>
        <p:nvGraphicFramePr>
          <p:cNvPr id="20" name="Схема 19"/>
          <p:cNvGraphicFramePr/>
          <p:nvPr/>
        </p:nvGraphicFramePr>
        <p:xfrm>
          <a:off x="332656" y="1187624"/>
          <a:ext cx="6192000" cy="302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Прямоугольник 20"/>
          <p:cNvSpPr/>
          <p:nvPr/>
        </p:nvSpPr>
        <p:spPr>
          <a:xfrm>
            <a:off x="260648" y="827584"/>
            <a:ext cx="6264696" cy="430887"/>
          </a:xfrm>
          <a:prstGeom prst="rect">
            <a:avLst/>
          </a:prstGeom>
        </p:spPr>
        <p:txBody>
          <a:bodyPr wrap="square">
            <a:spAutoFit/>
          </a:bodyPr>
          <a:lstStyle/>
          <a:p>
            <a:pPr algn="ctr"/>
            <a:r>
              <a:rPr lang="ru-RU" sz="1100" b="1" dirty="0" smtClean="0">
                <a:latin typeface="Arial" pitchFamily="34" charset="0"/>
                <a:cs typeface="Arial" pitchFamily="34" charset="0"/>
              </a:rPr>
              <a:t>Доходы бюджета - </a:t>
            </a:r>
            <a:r>
              <a:rPr lang="ru-RU" sz="1100" dirty="0" smtClean="0">
                <a:latin typeface="Arial" pitchFamily="34" charset="0"/>
                <a:cs typeface="Arial" pitchFamily="34" charset="0"/>
              </a:rPr>
              <a:t>Это поступающие в бюджет денежные средства (за исключением средств, являющихся источниками финансирования дефицита бюджета). </a:t>
            </a:r>
            <a:endParaRPr lang="ru-RU" sz="1100" dirty="0">
              <a:latin typeface="Arial" pitchFamily="34" charset="0"/>
              <a:cs typeface="Arial" pitchFamily="34" charset="0"/>
            </a:endParaRPr>
          </a:p>
        </p:txBody>
      </p:sp>
      <p:sp>
        <p:nvSpPr>
          <p:cNvPr id="22" name="Номер слайда 21"/>
          <p:cNvSpPr>
            <a:spLocks noGrp="1"/>
          </p:cNvSpPr>
          <p:nvPr>
            <p:ph type="sldNum" sz="quarter" idx="12"/>
          </p:nvPr>
        </p:nvSpPr>
        <p:spPr>
          <a:xfrm>
            <a:off x="6165304" y="8149168"/>
            <a:ext cx="438842" cy="486833"/>
          </a:xfrm>
        </p:spPr>
        <p:txBody>
          <a:bodyPr/>
          <a:lstStyle/>
          <a:p>
            <a:fld id="{725C68B6-61C2-468F-89AB-4B9F7531AA68}" type="slidenum">
              <a:rPr lang="ru-RU" smtClean="0"/>
              <a:pPr/>
              <a:t>15</a:t>
            </a:fld>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descr="2024-12-16_10-32-12.png"/>
          <p:cNvPicPr>
            <a:picLocks noChangeAspect="1"/>
          </p:cNvPicPr>
          <p:nvPr/>
        </p:nvPicPr>
        <p:blipFill>
          <a:blip r:embed="rId2" cstate="print"/>
          <a:stretch>
            <a:fillRect/>
          </a:stretch>
        </p:blipFill>
        <p:spPr>
          <a:xfrm>
            <a:off x="260648" y="1331640"/>
            <a:ext cx="6336704" cy="3074581"/>
          </a:xfrm>
          <a:prstGeom prst="rect">
            <a:avLst/>
          </a:prstGeom>
        </p:spPr>
      </p:pic>
      <p:sp>
        <p:nvSpPr>
          <p:cNvPr id="3" name="Прямоугольник 2"/>
          <p:cNvSpPr/>
          <p:nvPr/>
        </p:nvSpPr>
        <p:spPr>
          <a:xfrm>
            <a:off x="188640" y="467544"/>
            <a:ext cx="6480720" cy="369332"/>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lIns="91440" tIns="45720" rIns="91440" bIns="45720">
            <a:spAutoFit/>
          </a:bodyPr>
          <a:lstStyle/>
          <a:p>
            <a:pPr algn="ctr"/>
            <a:r>
              <a:rPr lang="ru-RU" cap="all" dirty="0" smtClean="0">
                <a:ln w="9000" cmpd="sng">
                  <a:solidFill>
                    <a:schemeClr val="accent3">
                      <a:lumMod val="50000"/>
                    </a:schemeClr>
                  </a:solidFill>
                  <a:prstDash val="solid"/>
                </a:ln>
                <a:solidFill>
                  <a:srgbClr val="002060"/>
                </a:solidFill>
                <a:effectLst>
                  <a:reflection blurRad="12700" stA="28000" endPos="45000" dist="1000" dir="5400000" sy="-100000" algn="bl" rotWithShape="0"/>
                </a:effectLst>
              </a:rPr>
              <a:t>Налоговые Доходы районного бюджета</a:t>
            </a:r>
            <a:endParaRPr lang="ru-RU" cap="all" dirty="0">
              <a:ln w="9000" cmpd="sng">
                <a:solidFill>
                  <a:schemeClr val="accent3">
                    <a:lumMod val="50000"/>
                  </a:schemeClr>
                </a:solidFill>
                <a:prstDash val="solid"/>
              </a:ln>
              <a:solidFill>
                <a:srgbClr val="002060"/>
              </a:solidFill>
              <a:effectLst>
                <a:reflection blurRad="12700" stA="28000" endPos="45000" dist="1000" dir="5400000" sy="-100000" algn="bl" rotWithShape="0"/>
              </a:effectLst>
            </a:endParaRPr>
          </a:p>
        </p:txBody>
      </p:sp>
      <p:sp>
        <p:nvSpPr>
          <p:cNvPr id="6" name="Прямоугольник 5"/>
          <p:cNvSpPr/>
          <p:nvPr/>
        </p:nvSpPr>
        <p:spPr>
          <a:xfrm>
            <a:off x="260648" y="755576"/>
            <a:ext cx="6336704" cy="646331"/>
          </a:xfrm>
          <a:prstGeom prst="rect">
            <a:avLst/>
          </a:prstGeom>
        </p:spPr>
        <p:txBody>
          <a:bodyPr wrap="square">
            <a:spAutoFit/>
          </a:bodyPr>
          <a:lstStyle/>
          <a:p>
            <a:pPr algn="ctr"/>
            <a:r>
              <a:rPr lang="ru-RU" sz="1200" dirty="0" smtClean="0">
                <a:latin typeface="Arial" pitchFamily="34" charset="0"/>
                <a:cs typeface="Arial" pitchFamily="34" charset="0"/>
              </a:rPr>
              <a:t>Налоговые поступления распределяются между бюджетами в соответствии с нормативами отчислений налоговых доходов, установленных федеральным и региональным законодательством.</a:t>
            </a:r>
            <a:endParaRPr lang="ru-RU" sz="1200" dirty="0"/>
          </a:p>
        </p:txBody>
      </p:sp>
      <p:sp>
        <p:nvSpPr>
          <p:cNvPr id="41989" name="Rectangle 5"/>
          <p:cNvSpPr>
            <a:spLocks noChangeArrowheads="1"/>
          </p:cNvSpPr>
          <p:nvPr/>
        </p:nvSpPr>
        <p:spPr bwMode="auto">
          <a:xfrm>
            <a:off x="4509120" y="4355976"/>
            <a:ext cx="1728192" cy="600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algn="just" defTabSz="914400" rtl="0" eaLnBrk="0" fontAlgn="base" latinLnBrk="0" hangingPunct="0">
              <a:lnSpc>
                <a:spcPct val="100000"/>
              </a:lnSpc>
              <a:spcBef>
                <a:spcPct val="0"/>
              </a:spcBef>
              <a:spcAft>
                <a:spcPct val="0"/>
              </a:spcAft>
              <a:buClrTx/>
              <a:buSzTx/>
              <a:tabLst>
                <a:tab pos="630238" algn="l"/>
              </a:tabLst>
            </a:pP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НДФЛ, уплачиваемый иностранными гражданами</a:t>
            </a:r>
            <a:r>
              <a:rPr kumimoji="0" lang="ru-RU" altLang="zh-TW" sz="11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ru-RU" altLang="zh-TW" sz="11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31,25%</a:t>
            </a:r>
            <a:endParaRPr kumimoji="0" lang="ru-RU" altLang="zh-TW" sz="1100" b="0" i="0" u="none" strike="noStrike" cap="none" normalizeH="0" baseline="0" dirty="0" smtClean="0">
              <a:ln>
                <a:noFill/>
              </a:ln>
              <a:solidFill>
                <a:srgbClr val="FF0000"/>
              </a:solidFill>
              <a:effectLst/>
              <a:latin typeface="Arial" pitchFamily="34" charset="0"/>
              <a:cs typeface="Arial" pitchFamily="34" charset="0"/>
            </a:endParaRPr>
          </a:p>
        </p:txBody>
      </p:sp>
      <p:sp>
        <p:nvSpPr>
          <p:cNvPr id="8" name="Прямоугольник 7"/>
          <p:cNvSpPr/>
          <p:nvPr/>
        </p:nvSpPr>
        <p:spPr>
          <a:xfrm>
            <a:off x="332656" y="2627784"/>
            <a:ext cx="2520280" cy="430887"/>
          </a:xfrm>
          <a:prstGeom prst="rect">
            <a:avLst/>
          </a:prstGeom>
        </p:spPr>
        <p:txBody>
          <a:bodyPr wrap="square">
            <a:spAutoFit/>
          </a:bodyPr>
          <a:lstStyle/>
          <a:p>
            <a:r>
              <a:rPr lang="ru-RU" altLang="zh-TW" sz="1100" dirty="0" smtClean="0">
                <a:latin typeface="Arial" pitchFamily="34" charset="0"/>
                <a:ea typeface="Times New Roman" pitchFamily="18" charset="0"/>
                <a:cs typeface="Arial" pitchFamily="34" charset="0"/>
              </a:rPr>
              <a:t>- единый сельскохозяйственный налог </a:t>
            </a:r>
            <a:r>
              <a:rPr lang="ru-RU" altLang="zh-TW" sz="1100" dirty="0" smtClean="0">
                <a:solidFill>
                  <a:srgbClr val="FF0000"/>
                </a:solidFill>
                <a:latin typeface="Arial" pitchFamily="34" charset="0"/>
                <a:ea typeface="Times New Roman" pitchFamily="18" charset="0"/>
                <a:cs typeface="Arial" pitchFamily="34" charset="0"/>
              </a:rPr>
              <a:t>– 70%</a:t>
            </a:r>
            <a:endParaRPr lang="ru-RU" sz="1100" dirty="0">
              <a:solidFill>
                <a:srgbClr val="FF0000"/>
              </a:solidFill>
            </a:endParaRPr>
          </a:p>
        </p:txBody>
      </p:sp>
      <p:sp>
        <p:nvSpPr>
          <p:cNvPr id="9" name="Прямоугольник 8"/>
          <p:cNvSpPr/>
          <p:nvPr/>
        </p:nvSpPr>
        <p:spPr>
          <a:xfrm>
            <a:off x="332656" y="2987824"/>
            <a:ext cx="2736304" cy="261610"/>
          </a:xfrm>
          <a:prstGeom prst="rect">
            <a:avLst/>
          </a:prstGeom>
        </p:spPr>
        <p:txBody>
          <a:bodyPr wrap="square">
            <a:spAutoFit/>
          </a:bodyPr>
          <a:lstStyle/>
          <a:p>
            <a:r>
              <a:rPr lang="ru-RU" altLang="zh-TW" sz="1100" dirty="0" smtClean="0">
                <a:latin typeface="Arial" pitchFamily="34" charset="0"/>
                <a:ea typeface="Times New Roman" pitchFamily="18" charset="0"/>
                <a:cs typeface="Arial" pitchFamily="34" charset="0"/>
              </a:rPr>
              <a:t>- государственная пошлина </a:t>
            </a:r>
            <a:r>
              <a:rPr lang="ru-RU" altLang="zh-TW" sz="1100" dirty="0" smtClean="0">
                <a:solidFill>
                  <a:srgbClr val="FF0000"/>
                </a:solidFill>
                <a:latin typeface="Arial" pitchFamily="34" charset="0"/>
                <a:ea typeface="Times New Roman" pitchFamily="18" charset="0"/>
                <a:cs typeface="Arial" pitchFamily="34" charset="0"/>
              </a:rPr>
              <a:t>– 100%</a:t>
            </a:r>
            <a:endParaRPr lang="ru-RU" sz="1100" dirty="0">
              <a:solidFill>
                <a:srgbClr val="FF0000"/>
              </a:solidFill>
            </a:endParaRPr>
          </a:p>
        </p:txBody>
      </p:sp>
      <p:sp>
        <p:nvSpPr>
          <p:cNvPr id="10" name="Прямоугольник 9"/>
          <p:cNvSpPr/>
          <p:nvPr/>
        </p:nvSpPr>
        <p:spPr>
          <a:xfrm>
            <a:off x="332656" y="3203848"/>
            <a:ext cx="2304256" cy="830997"/>
          </a:xfrm>
          <a:prstGeom prst="rect">
            <a:avLst/>
          </a:prstGeom>
        </p:spPr>
        <p:txBody>
          <a:bodyPr wrap="square">
            <a:spAutoFit/>
          </a:bodyPr>
          <a:lstStyle/>
          <a:p>
            <a:r>
              <a:rPr lang="ru-RU" altLang="zh-TW" sz="1200" dirty="0" smtClean="0">
                <a:latin typeface="Arial" pitchFamily="34" charset="0"/>
                <a:ea typeface="Times New Roman" pitchFamily="18" charset="0"/>
                <a:cs typeface="Arial" pitchFamily="34" charset="0"/>
              </a:rPr>
              <a:t>- налог, взимаемый в связи с применением патентной системы налогообложения </a:t>
            </a:r>
            <a:r>
              <a:rPr lang="ru-RU" altLang="zh-TW" sz="1200" dirty="0" smtClean="0">
                <a:solidFill>
                  <a:srgbClr val="FF0000"/>
                </a:solidFill>
                <a:latin typeface="Arial" pitchFamily="34" charset="0"/>
                <a:ea typeface="Times New Roman" pitchFamily="18" charset="0"/>
                <a:cs typeface="Arial" pitchFamily="34" charset="0"/>
              </a:rPr>
              <a:t>– 100%</a:t>
            </a:r>
            <a:endParaRPr lang="ru-RU" sz="1200" dirty="0">
              <a:solidFill>
                <a:srgbClr val="FF0000"/>
              </a:solidFill>
            </a:endParaRPr>
          </a:p>
        </p:txBody>
      </p:sp>
      <p:sp>
        <p:nvSpPr>
          <p:cNvPr id="11" name="Прямоугольник 10"/>
          <p:cNvSpPr/>
          <p:nvPr/>
        </p:nvSpPr>
        <p:spPr>
          <a:xfrm>
            <a:off x="2852936" y="4427984"/>
            <a:ext cx="1656184" cy="261610"/>
          </a:xfrm>
          <a:prstGeom prst="rect">
            <a:avLst/>
          </a:prstGeom>
        </p:spPr>
        <p:txBody>
          <a:bodyPr wrap="square">
            <a:spAutoFit/>
          </a:bodyPr>
          <a:lstStyle/>
          <a:p>
            <a:pPr lvl="0" algn="just" eaLnBrk="0" fontAlgn="base" hangingPunct="0">
              <a:spcBef>
                <a:spcPct val="0"/>
              </a:spcBef>
              <a:spcAft>
                <a:spcPct val="0"/>
              </a:spcAft>
              <a:tabLst>
                <a:tab pos="630238" algn="l"/>
              </a:tabLst>
            </a:pPr>
            <a:r>
              <a:rPr lang="ru-RU" altLang="zh-TW" sz="1100" dirty="0" smtClean="0">
                <a:latin typeface="Arial" pitchFamily="34" charset="0"/>
                <a:ea typeface="Times New Roman" pitchFamily="18" charset="0"/>
                <a:cs typeface="Arial" pitchFamily="34" charset="0"/>
              </a:rPr>
              <a:t>НДФЛ</a:t>
            </a:r>
            <a:r>
              <a:rPr lang="ru-RU" altLang="zh-TW" sz="1100" dirty="0" smtClean="0">
                <a:solidFill>
                  <a:srgbClr val="FF0000"/>
                </a:solidFill>
                <a:latin typeface="Arial" pitchFamily="34" charset="0"/>
                <a:ea typeface="Times New Roman" pitchFamily="18" charset="0"/>
                <a:cs typeface="Arial" pitchFamily="34" charset="0"/>
              </a:rPr>
              <a:t>– 26,25%</a:t>
            </a:r>
            <a:endParaRPr lang="ru-RU" altLang="zh-TW" sz="300" dirty="0" smtClean="0">
              <a:solidFill>
                <a:srgbClr val="FF0000"/>
              </a:solidFill>
              <a:latin typeface="Arial" pitchFamily="34" charset="0"/>
              <a:cs typeface="Arial" pitchFamily="34" charset="0"/>
            </a:endParaRPr>
          </a:p>
        </p:txBody>
      </p:sp>
      <p:sp>
        <p:nvSpPr>
          <p:cNvPr id="12" name="Прямоугольник 11"/>
          <p:cNvSpPr/>
          <p:nvPr/>
        </p:nvSpPr>
        <p:spPr>
          <a:xfrm>
            <a:off x="4797152" y="3131840"/>
            <a:ext cx="1728192" cy="938719"/>
          </a:xfrm>
          <a:prstGeom prst="rect">
            <a:avLst/>
          </a:prstGeom>
        </p:spPr>
        <p:txBody>
          <a:bodyPr wrap="square">
            <a:spAutoFit/>
          </a:bodyPr>
          <a:lstStyle/>
          <a:p>
            <a:pPr lvl="0" algn="just" eaLnBrk="0" fontAlgn="base" hangingPunct="0">
              <a:spcBef>
                <a:spcPct val="0"/>
              </a:spcBef>
              <a:spcAft>
                <a:spcPct val="0"/>
              </a:spcAft>
              <a:tabLst>
                <a:tab pos="630238" algn="l"/>
              </a:tabLst>
            </a:pPr>
            <a:r>
              <a:rPr lang="ru-RU" altLang="zh-TW" sz="1100" dirty="0" smtClean="0">
                <a:latin typeface="Arial" pitchFamily="34" charset="0"/>
                <a:ea typeface="Times New Roman" pitchFamily="18" charset="0"/>
                <a:cs typeface="Arial" pitchFamily="34" charset="0"/>
              </a:rPr>
              <a:t>дифференцированные нормативы отчислений в бюджеты </a:t>
            </a:r>
            <a:r>
              <a:rPr lang="ru-RU" altLang="zh-TW" sz="1100" dirty="0" err="1" smtClean="0">
                <a:latin typeface="Arial" pitchFamily="34" charset="0"/>
                <a:ea typeface="Times New Roman" pitchFamily="18" charset="0"/>
                <a:cs typeface="Arial" pitchFamily="34" charset="0"/>
              </a:rPr>
              <a:t>муници-пальных</a:t>
            </a:r>
            <a:r>
              <a:rPr lang="ru-RU" altLang="zh-TW" sz="1100" dirty="0" smtClean="0">
                <a:latin typeface="Arial" pitchFamily="34" charset="0"/>
                <a:ea typeface="Times New Roman" pitchFamily="18" charset="0"/>
                <a:cs typeface="Arial" pitchFamily="34" charset="0"/>
              </a:rPr>
              <a:t> районов от акцизов </a:t>
            </a:r>
            <a:r>
              <a:rPr lang="ru-RU" altLang="zh-TW" sz="1100" dirty="0" smtClean="0">
                <a:solidFill>
                  <a:srgbClr val="FF0000"/>
                </a:solidFill>
                <a:latin typeface="Arial" pitchFamily="34" charset="0"/>
                <a:ea typeface="Times New Roman" pitchFamily="18" charset="0"/>
                <a:cs typeface="Arial" pitchFamily="34" charset="0"/>
              </a:rPr>
              <a:t>- 0,17%</a:t>
            </a:r>
            <a:r>
              <a:rPr lang="ru-RU" altLang="zh-TW" sz="1100" dirty="0" smtClean="0">
                <a:latin typeface="Arial" pitchFamily="34" charset="0"/>
                <a:ea typeface="Times New Roman" pitchFamily="18" charset="0"/>
                <a:cs typeface="Arial" pitchFamily="34" charset="0"/>
              </a:rPr>
              <a:t>.</a:t>
            </a:r>
            <a:endParaRPr lang="ru-RU" sz="1100" dirty="0"/>
          </a:p>
        </p:txBody>
      </p:sp>
      <p:sp>
        <p:nvSpPr>
          <p:cNvPr id="13" name="Прямоугольник 12"/>
          <p:cNvSpPr/>
          <p:nvPr/>
        </p:nvSpPr>
        <p:spPr>
          <a:xfrm>
            <a:off x="332656" y="4355976"/>
            <a:ext cx="2448272" cy="600164"/>
          </a:xfrm>
          <a:prstGeom prst="rect">
            <a:avLst/>
          </a:prstGeom>
        </p:spPr>
        <p:txBody>
          <a:bodyPr wrap="square">
            <a:spAutoFit/>
          </a:bodyPr>
          <a:lstStyle/>
          <a:p>
            <a:r>
              <a:rPr lang="ru-RU" altLang="zh-TW" sz="1100" dirty="0" smtClean="0">
                <a:latin typeface="Arial" pitchFamily="34" charset="0"/>
                <a:ea typeface="Times New Roman" pitchFamily="18" charset="0"/>
                <a:cs typeface="Arial" pitchFamily="34" charset="0"/>
              </a:rPr>
              <a:t>Налог, взимаемы в связи с применением упрощенной системы налогообложения </a:t>
            </a:r>
            <a:r>
              <a:rPr lang="ru-RU" altLang="zh-TW" sz="1100" dirty="0" smtClean="0">
                <a:solidFill>
                  <a:srgbClr val="FF0000"/>
                </a:solidFill>
                <a:latin typeface="Arial" pitchFamily="34" charset="0"/>
                <a:ea typeface="Times New Roman" pitchFamily="18" charset="0"/>
                <a:cs typeface="Arial" pitchFamily="34" charset="0"/>
              </a:rPr>
              <a:t>- 30 %</a:t>
            </a:r>
            <a:endParaRPr lang="ru-RU" sz="1100" dirty="0">
              <a:solidFill>
                <a:srgbClr val="FF0000"/>
              </a:solidFill>
            </a:endParaRPr>
          </a:p>
        </p:txBody>
      </p:sp>
      <p:sp>
        <p:nvSpPr>
          <p:cNvPr id="14" name="Прямоугольник 13"/>
          <p:cNvSpPr/>
          <p:nvPr/>
        </p:nvSpPr>
        <p:spPr>
          <a:xfrm>
            <a:off x="4797152" y="2843808"/>
            <a:ext cx="1296144" cy="288032"/>
          </a:xfrm>
          <a:prstGeom prst="rect">
            <a:avLst/>
          </a:prstGeom>
        </p:spPr>
        <p:txBody>
          <a:bodyPr wrap="square">
            <a:spAutoFit/>
          </a:bodyPr>
          <a:lstStyle/>
          <a:p>
            <a:pPr lvl="0" algn="just" eaLnBrk="0" fontAlgn="base" hangingPunct="0">
              <a:spcBef>
                <a:spcPct val="0"/>
              </a:spcBef>
              <a:spcAft>
                <a:spcPct val="0"/>
              </a:spcAft>
              <a:tabLst>
                <a:tab pos="630238" algn="l"/>
              </a:tabLst>
            </a:pPr>
            <a:r>
              <a:rPr lang="ru-RU" altLang="zh-TW" sz="1200" dirty="0" smtClean="0">
                <a:latin typeface="Arial" pitchFamily="34" charset="0"/>
                <a:ea typeface="Times New Roman" pitchFamily="18" charset="0"/>
                <a:cs typeface="Arial" pitchFamily="34" charset="0"/>
              </a:rPr>
              <a:t>- </a:t>
            </a:r>
            <a:r>
              <a:rPr lang="ru-RU" altLang="zh-TW" sz="1100" dirty="0" smtClean="0">
                <a:latin typeface="Arial" pitchFamily="34" charset="0"/>
                <a:ea typeface="Times New Roman" pitchFamily="18" charset="0"/>
                <a:cs typeface="Arial" pitchFamily="34" charset="0"/>
              </a:rPr>
              <a:t>НДФЛ </a:t>
            </a:r>
            <a:r>
              <a:rPr lang="ru-RU" altLang="zh-TW" sz="1100" dirty="0" smtClean="0">
                <a:solidFill>
                  <a:srgbClr val="FF0000"/>
                </a:solidFill>
                <a:latin typeface="Arial" pitchFamily="34" charset="0"/>
                <a:ea typeface="Times New Roman" pitchFamily="18" charset="0"/>
                <a:cs typeface="Arial" pitchFamily="34" charset="0"/>
              </a:rPr>
              <a:t>– 5 %</a:t>
            </a:r>
            <a:endParaRPr lang="ru-RU" altLang="zh-TW" sz="300" dirty="0" smtClean="0">
              <a:solidFill>
                <a:srgbClr val="FF0000"/>
              </a:solidFill>
              <a:latin typeface="Arial" pitchFamily="34" charset="0"/>
              <a:cs typeface="Arial" pitchFamily="34" charset="0"/>
            </a:endParaRPr>
          </a:p>
        </p:txBody>
      </p:sp>
      <p:sp>
        <p:nvSpPr>
          <p:cNvPr id="15" name="Прямоугольник 14"/>
          <p:cNvSpPr/>
          <p:nvPr/>
        </p:nvSpPr>
        <p:spPr>
          <a:xfrm>
            <a:off x="4797152" y="2555776"/>
            <a:ext cx="1512168" cy="261610"/>
          </a:xfrm>
          <a:prstGeom prst="rect">
            <a:avLst/>
          </a:prstGeom>
        </p:spPr>
        <p:txBody>
          <a:bodyPr wrap="square">
            <a:spAutoFit/>
          </a:bodyPr>
          <a:lstStyle/>
          <a:p>
            <a:r>
              <a:rPr lang="ru-RU" altLang="zh-TW" sz="1100" dirty="0" smtClean="0">
                <a:latin typeface="Arial" pitchFamily="34" charset="0"/>
                <a:ea typeface="Times New Roman" pitchFamily="18" charset="0"/>
                <a:cs typeface="Arial" pitchFamily="34" charset="0"/>
              </a:rPr>
              <a:t>- ЕСХН </a:t>
            </a:r>
            <a:r>
              <a:rPr lang="ru-RU" altLang="zh-TW" sz="1100" dirty="0" smtClean="0">
                <a:solidFill>
                  <a:srgbClr val="FF0000"/>
                </a:solidFill>
                <a:latin typeface="Arial" pitchFamily="34" charset="0"/>
                <a:ea typeface="Times New Roman" pitchFamily="18" charset="0"/>
                <a:cs typeface="Arial" pitchFamily="34" charset="0"/>
              </a:rPr>
              <a:t>– 20%</a:t>
            </a:r>
            <a:endParaRPr lang="ru-RU" sz="1100" dirty="0">
              <a:solidFill>
                <a:srgbClr val="FF0000"/>
              </a:solidFill>
            </a:endParaRPr>
          </a:p>
        </p:txBody>
      </p:sp>
      <p:graphicFrame>
        <p:nvGraphicFramePr>
          <p:cNvPr id="18" name="Диаграмма 17"/>
          <p:cNvGraphicFramePr/>
          <p:nvPr/>
        </p:nvGraphicFramePr>
        <p:xfrm>
          <a:off x="332656" y="5148064"/>
          <a:ext cx="6192688" cy="3456384"/>
        </p:xfrm>
        <a:graphic>
          <a:graphicData uri="http://schemas.openxmlformats.org/drawingml/2006/chart">
            <c:chart xmlns:c="http://schemas.openxmlformats.org/drawingml/2006/chart" xmlns:r="http://schemas.openxmlformats.org/officeDocument/2006/relationships" r:id="rId3"/>
          </a:graphicData>
        </a:graphic>
      </p:graphicFrame>
      <p:pic>
        <p:nvPicPr>
          <p:cNvPr id="19" name="Рисунок 18" descr="2024-12-16_09-56-50.png"/>
          <p:cNvPicPr>
            <a:picLocks noChangeAspect="1"/>
          </p:cNvPicPr>
          <p:nvPr/>
        </p:nvPicPr>
        <p:blipFill>
          <a:blip r:embed="rId4" cstate="print"/>
          <a:stretch>
            <a:fillRect/>
          </a:stretch>
        </p:blipFill>
        <p:spPr>
          <a:xfrm>
            <a:off x="4005064" y="5796136"/>
            <a:ext cx="2417471" cy="2186291"/>
          </a:xfrm>
          <a:prstGeom prst="rect">
            <a:avLst/>
          </a:prstGeom>
        </p:spPr>
      </p:pic>
      <p:sp>
        <p:nvSpPr>
          <p:cNvPr id="20" name="TextBox 19"/>
          <p:cNvSpPr txBox="1"/>
          <p:nvPr/>
        </p:nvSpPr>
        <p:spPr>
          <a:xfrm>
            <a:off x="2132856" y="6660232"/>
            <a:ext cx="774571" cy="369332"/>
          </a:xfrm>
          <a:prstGeom prst="rect">
            <a:avLst/>
          </a:prstGeom>
          <a:noFill/>
        </p:spPr>
        <p:txBody>
          <a:bodyPr wrap="square" rtlCol="0">
            <a:spAutoFit/>
          </a:bodyPr>
          <a:lstStyle/>
          <a:p>
            <a:r>
              <a:rPr lang="ru-RU" dirty="0" smtClean="0">
                <a:solidFill>
                  <a:srgbClr val="FF0000"/>
                </a:solidFill>
              </a:rPr>
              <a:t>2025</a:t>
            </a:r>
            <a:endParaRPr lang="ru-RU" dirty="0">
              <a:solidFill>
                <a:srgbClr val="FF0000"/>
              </a:solidFill>
            </a:endParaRPr>
          </a:p>
        </p:txBody>
      </p:sp>
      <p:sp>
        <p:nvSpPr>
          <p:cNvPr id="17" name="Номер слайда 16"/>
          <p:cNvSpPr>
            <a:spLocks noGrp="1"/>
          </p:cNvSpPr>
          <p:nvPr>
            <p:ph type="sldNum" sz="quarter" idx="12"/>
          </p:nvPr>
        </p:nvSpPr>
        <p:spPr>
          <a:xfrm>
            <a:off x="6165304" y="8149168"/>
            <a:ext cx="438842" cy="486833"/>
          </a:xfrm>
        </p:spPr>
        <p:txBody>
          <a:bodyPr/>
          <a:lstStyle/>
          <a:p>
            <a:fld id="{725C68B6-61C2-468F-89AB-4B9F7531AA68}" type="slidenum">
              <a:rPr lang="ru-RU" smtClean="0"/>
              <a:pPr/>
              <a:t>16</a:t>
            </a:fld>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а 7"/>
          <p:cNvGraphicFramePr>
            <a:graphicFrameLocks noGrp="1"/>
          </p:cNvGraphicFramePr>
          <p:nvPr/>
        </p:nvGraphicFramePr>
        <p:xfrm>
          <a:off x="260647" y="5724129"/>
          <a:ext cx="6336705" cy="2721828"/>
        </p:xfrm>
        <a:graphic>
          <a:graphicData uri="http://schemas.openxmlformats.org/drawingml/2006/table">
            <a:tbl>
              <a:tblPr firstRow="1">
                <a:tableStyleId>{C083E6E3-FA7D-4D7B-A595-EF9225AFEA82}</a:tableStyleId>
              </a:tblPr>
              <a:tblGrid>
                <a:gridCol w="3168352"/>
                <a:gridCol w="648072"/>
                <a:gridCol w="792088"/>
                <a:gridCol w="576064"/>
                <a:gridCol w="576064"/>
                <a:gridCol w="576065"/>
              </a:tblGrid>
              <a:tr h="399951">
                <a:tc>
                  <a:txBody>
                    <a:bodyPr/>
                    <a:lstStyle/>
                    <a:p>
                      <a:pPr algn="ctr">
                        <a:spcAft>
                          <a:spcPts val="0"/>
                        </a:spcAft>
                      </a:pPr>
                      <a:r>
                        <a:rPr lang="ru-RU" sz="1050" dirty="0"/>
                        <a:t>Наименование</a:t>
                      </a:r>
                      <a:endParaRPr lang="ru-RU" sz="1050" dirty="0">
                        <a:solidFill>
                          <a:schemeClr val="accent2">
                            <a:lumMod val="20000"/>
                            <a:lumOff val="80000"/>
                          </a:schemeClr>
                        </a:solidFill>
                        <a:latin typeface="Arial" pitchFamily="34" charset="0"/>
                        <a:ea typeface="Times New Roman"/>
                        <a:cs typeface="Arial" pitchFamily="34" charset="0"/>
                      </a:endParaRPr>
                    </a:p>
                  </a:txBody>
                  <a:tcPr marL="52301" marR="52301" marT="0" marB="0" anchor="ctr">
                    <a:lnB w="12700" cap="flat" cmpd="sng" algn="ctr">
                      <a:solidFill>
                        <a:schemeClr val="tx1"/>
                      </a:solidFill>
                      <a:prstDash val="sysDot"/>
                      <a:round/>
                      <a:headEnd type="none" w="med" len="med"/>
                      <a:tailEnd type="none" w="med" len="med"/>
                    </a:lnB>
                  </a:tcPr>
                </a:tc>
                <a:tc>
                  <a:txBody>
                    <a:bodyPr/>
                    <a:lstStyle/>
                    <a:p>
                      <a:pPr algn="ctr"/>
                      <a:r>
                        <a:rPr lang="ru-RU" sz="1050" dirty="0" smtClean="0"/>
                        <a:t>Факт</a:t>
                      </a:r>
                      <a:r>
                        <a:rPr lang="ru-RU" sz="1050" baseline="0" dirty="0" smtClean="0"/>
                        <a:t> 2023</a:t>
                      </a:r>
                      <a:endParaRPr lang="ru-RU" sz="1050" dirty="0">
                        <a:solidFill>
                          <a:schemeClr val="accent2">
                            <a:lumMod val="20000"/>
                            <a:lumOff val="80000"/>
                          </a:schemeClr>
                        </a:solidFill>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050" dirty="0" smtClean="0"/>
                        <a:t>Оценка 2024</a:t>
                      </a:r>
                      <a:endParaRPr lang="ru-RU" sz="1050" dirty="0">
                        <a:solidFill>
                          <a:schemeClr val="accent2">
                            <a:lumMod val="20000"/>
                            <a:lumOff val="80000"/>
                          </a:schemeClr>
                        </a:solidFill>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spcAft>
                          <a:spcPts val="0"/>
                        </a:spcAft>
                      </a:pPr>
                      <a:r>
                        <a:rPr lang="ru-RU" sz="1050" dirty="0" smtClean="0"/>
                        <a:t>2025</a:t>
                      </a:r>
                      <a:endParaRPr lang="ru-RU" sz="1050" dirty="0">
                        <a:solidFill>
                          <a:schemeClr val="accent2">
                            <a:lumMod val="20000"/>
                            <a:lumOff val="80000"/>
                          </a:schemeClr>
                        </a:solidFill>
                        <a:latin typeface="Arial" pitchFamily="34" charset="0"/>
                        <a:ea typeface="Times New Roman"/>
                        <a:cs typeface="Arial" pitchFamily="34" charset="0"/>
                      </a:endParaRPr>
                    </a:p>
                  </a:txBody>
                  <a:tcPr marL="52301" marR="52301" marT="0" marB="0" anchor="ctr">
                    <a:lnB w="12700" cap="flat" cmpd="sng" algn="ctr">
                      <a:solidFill>
                        <a:schemeClr val="tx1"/>
                      </a:solidFill>
                      <a:prstDash val="sysDot"/>
                      <a:round/>
                      <a:headEnd type="none" w="med" len="med"/>
                      <a:tailEnd type="none" w="med" len="med"/>
                    </a:lnB>
                  </a:tcPr>
                </a:tc>
                <a:tc>
                  <a:txBody>
                    <a:bodyPr/>
                    <a:lstStyle/>
                    <a:p>
                      <a:pPr algn="ctr">
                        <a:spcAft>
                          <a:spcPts val="0"/>
                        </a:spcAft>
                      </a:pPr>
                      <a:r>
                        <a:rPr lang="ru-RU" sz="1050" dirty="0" smtClean="0"/>
                        <a:t>2026</a:t>
                      </a:r>
                      <a:endParaRPr lang="ru-RU" sz="1050" dirty="0">
                        <a:solidFill>
                          <a:schemeClr val="accent2">
                            <a:lumMod val="20000"/>
                            <a:lumOff val="80000"/>
                          </a:schemeClr>
                        </a:solidFill>
                        <a:latin typeface="Arial" pitchFamily="34" charset="0"/>
                        <a:ea typeface="Times New Roman"/>
                        <a:cs typeface="Arial" pitchFamily="34" charset="0"/>
                      </a:endParaRPr>
                    </a:p>
                  </a:txBody>
                  <a:tcPr marL="52301" marR="52301" marT="0" marB="0" anchor="ctr">
                    <a:lnB w="12700" cap="flat" cmpd="sng" algn="ctr">
                      <a:solidFill>
                        <a:schemeClr val="tx1"/>
                      </a:solidFill>
                      <a:prstDash val="sysDot"/>
                      <a:round/>
                      <a:headEnd type="none" w="med" len="med"/>
                      <a:tailEnd type="none" w="med" len="med"/>
                    </a:lnB>
                  </a:tcPr>
                </a:tc>
                <a:tc>
                  <a:txBody>
                    <a:bodyPr/>
                    <a:lstStyle/>
                    <a:p>
                      <a:pPr algn="ctr">
                        <a:spcAft>
                          <a:spcPts val="0"/>
                        </a:spcAft>
                      </a:pPr>
                      <a:r>
                        <a:rPr lang="ru-RU" sz="1050" dirty="0" smtClean="0"/>
                        <a:t>2027</a:t>
                      </a:r>
                      <a:endParaRPr lang="ru-RU" sz="1050" dirty="0">
                        <a:solidFill>
                          <a:schemeClr val="accent2">
                            <a:lumMod val="20000"/>
                            <a:lumOff val="80000"/>
                          </a:schemeClr>
                        </a:solidFill>
                        <a:latin typeface="Arial" pitchFamily="34" charset="0"/>
                        <a:ea typeface="Times New Roman"/>
                        <a:cs typeface="Arial" pitchFamily="34" charset="0"/>
                      </a:endParaRPr>
                    </a:p>
                  </a:txBody>
                  <a:tcPr marL="52301" marR="52301" marT="0" marB="0" anchor="ctr">
                    <a:lnB w="12700" cap="flat" cmpd="sng" algn="ctr">
                      <a:solidFill>
                        <a:schemeClr val="tx1"/>
                      </a:solidFill>
                      <a:prstDash val="sysDot"/>
                      <a:round/>
                      <a:headEnd type="none" w="med" len="med"/>
                      <a:tailEnd type="none" w="med" len="med"/>
                    </a:lnB>
                  </a:tcPr>
                </a:tc>
              </a:tr>
              <a:tr h="325887">
                <a:tc>
                  <a:txBody>
                    <a:bodyPr/>
                    <a:lstStyle/>
                    <a:p>
                      <a:pPr algn="just">
                        <a:spcAft>
                          <a:spcPts val="0"/>
                        </a:spcAft>
                      </a:pPr>
                      <a:r>
                        <a:rPr lang="ru-RU" sz="1100" dirty="0" smtClean="0"/>
                        <a:t>1. Сдача </a:t>
                      </a:r>
                      <a:r>
                        <a:rPr lang="ru-RU" sz="1100" dirty="0"/>
                        <a:t>в аренду объектов муниципальной собственности</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1,5</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1,6</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1,7</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1,7</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1,8</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5887">
                <a:tc>
                  <a:txBody>
                    <a:bodyPr/>
                    <a:lstStyle/>
                    <a:p>
                      <a:pPr algn="just">
                        <a:spcAft>
                          <a:spcPts val="0"/>
                        </a:spcAft>
                      </a:pPr>
                      <a:r>
                        <a:rPr lang="ru-RU" sz="1100" dirty="0" smtClean="0"/>
                        <a:t>2. Продажа </a:t>
                      </a:r>
                      <a:r>
                        <a:rPr lang="ru-RU" sz="1100" dirty="0"/>
                        <a:t>земельных участков, реализация имущества</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2,7</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0,2</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42307">
                <a:tc>
                  <a:txBody>
                    <a:bodyPr/>
                    <a:lstStyle/>
                    <a:p>
                      <a:pPr algn="just">
                        <a:spcAft>
                          <a:spcPts val="0"/>
                        </a:spcAft>
                      </a:pPr>
                      <a:r>
                        <a:rPr lang="ru-RU" sz="1100" dirty="0" smtClean="0"/>
                        <a:t>3. Аренда </a:t>
                      </a:r>
                      <a:r>
                        <a:rPr lang="ru-RU" sz="1100" dirty="0"/>
                        <a:t>земельных участков</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2,3</a:t>
                      </a:r>
                      <a:endParaRPr lang="ru-RU" sz="1100" dirty="0" smtClean="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2,4</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2,4</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2,5</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2,7</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42307">
                <a:tc>
                  <a:txBody>
                    <a:bodyPr/>
                    <a:lstStyle/>
                    <a:p>
                      <a:pPr algn="just">
                        <a:spcAft>
                          <a:spcPts val="0"/>
                        </a:spcAft>
                      </a:pPr>
                      <a:r>
                        <a:rPr lang="ru-RU" sz="1100" dirty="0" smtClean="0"/>
                        <a:t>4. Прочие </a:t>
                      </a:r>
                      <a:r>
                        <a:rPr lang="ru-RU" sz="1100" dirty="0"/>
                        <a:t>неналоговые платежи</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1,9</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2,7</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0,6</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0,6</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0,6</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5887">
                <a:tc>
                  <a:txBody>
                    <a:bodyPr/>
                    <a:lstStyle/>
                    <a:p>
                      <a:pPr algn="just">
                        <a:spcAft>
                          <a:spcPts val="0"/>
                        </a:spcAft>
                      </a:pPr>
                      <a:r>
                        <a:rPr lang="ru-RU" sz="1100" dirty="0" smtClean="0"/>
                        <a:t>5. Плата за негативное воздействие на окружающую среду</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42307">
                <a:tc>
                  <a:txBody>
                    <a:bodyPr/>
                    <a:lstStyle/>
                    <a:p>
                      <a:pPr algn="just">
                        <a:spcAft>
                          <a:spcPts val="0"/>
                        </a:spcAft>
                      </a:pPr>
                      <a:r>
                        <a:rPr lang="ru-RU" sz="1100" dirty="0" smtClean="0"/>
                        <a:t>6. Доходы от оказания платных услуг</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4,9</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6,8</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6,8</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7,2</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7,3</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17459">
                <a:tc>
                  <a:txBody>
                    <a:bodyPr/>
                    <a:lstStyle/>
                    <a:p>
                      <a:pPr algn="just">
                        <a:spcAft>
                          <a:spcPts val="0"/>
                        </a:spcAft>
                      </a:pPr>
                      <a:r>
                        <a:rPr lang="ru-RU" sz="1100" dirty="0" smtClean="0"/>
                        <a:t>7. Штрафы, санкции, возмещения ущерба</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3,1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2,5</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2,5</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2,6</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42307">
                <a:tc>
                  <a:txBody>
                    <a:bodyPr/>
                    <a:lstStyle/>
                    <a:p>
                      <a:pPr algn="just">
                        <a:spcAft>
                          <a:spcPts val="0"/>
                        </a:spcAft>
                      </a:pPr>
                      <a:r>
                        <a:rPr lang="ru-RU" sz="1100" b="1" dirty="0" smtClean="0"/>
                        <a:t>Итого:</a:t>
                      </a:r>
                      <a:endParaRPr lang="ru-RU" sz="1100" b="1"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tcPr>
                </a:tc>
                <a:tc>
                  <a:txBody>
                    <a:bodyPr/>
                    <a:lstStyle/>
                    <a:p>
                      <a:pPr algn="ctr">
                        <a:spcAft>
                          <a:spcPts val="0"/>
                        </a:spcAft>
                      </a:pPr>
                      <a:r>
                        <a:rPr lang="ru-RU" sz="1100" b="1" dirty="0" smtClean="0"/>
                        <a:t>15,5</a:t>
                      </a:r>
                      <a:endParaRPr lang="ru-RU" sz="1100" b="1"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tcPr>
                </a:tc>
                <a:tc>
                  <a:txBody>
                    <a:bodyPr/>
                    <a:lstStyle/>
                    <a:p>
                      <a:pPr algn="ctr">
                        <a:spcAft>
                          <a:spcPts val="0"/>
                        </a:spcAft>
                      </a:pPr>
                      <a:r>
                        <a:rPr lang="ru-RU" sz="1100" b="1" dirty="0" smtClean="0"/>
                        <a:t>16,9</a:t>
                      </a:r>
                      <a:endParaRPr lang="ru-RU" sz="1100" b="1"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tcPr>
                </a:tc>
                <a:tc>
                  <a:txBody>
                    <a:bodyPr/>
                    <a:lstStyle/>
                    <a:p>
                      <a:pPr algn="ctr">
                        <a:spcAft>
                          <a:spcPts val="0"/>
                        </a:spcAft>
                      </a:pPr>
                      <a:r>
                        <a:rPr lang="ru-RU" sz="1100" b="1" dirty="0" smtClean="0"/>
                        <a:t>14,2</a:t>
                      </a:r>
                      <a:endParaRPr lang="ru-RU" sz="1100" b="1"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tcPr>
                </a:tc>
                <a:tc>
                  <a:txBody>
                    <a:bodyPr/>
                    <a:lstStyle/>
                    <a:p>
                      <a:pPr algn="ctr">
                        <a:spcAft>
                          <a:spcPts val="0"/>
                        </a:spcAft>
                      </a:pPr>
                      <a:r>
                        <a:rPr lang="ru-RU" sz="1100" b="1" dirty="0" smtClean="0"/>
                        <a:t>14,7</a:t>
                      </a:r>
                      <a:endParaRPr lang="ru-RU" sz="1100" b="1"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tcPr>
                </a:tc>
                <a:tc>
                  <a:txBody>
                    <a:bodyPr/>
                    <a:lstStyle/>
                    <a:p>
                      <a:pPr algn="ctr">
                        <a:spcAft>
                          <a:spcPts val="0"/>
                        </a:spcAft>
                      </a:pPr>
                      <a:r>
                        <a:rPr lang="ru-RU" sz="1100" b="1" dirty="0" smtClean="0"/>
                        <a:t>15,2</a:t>
                      </a:r>
                      <a:endParaRPr lang="ru-RU" sz="1100" b="1"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tcPr>
                </a:tc>
              </a:tr>
            </a:tbl>
          </a:graphicData>
        </a:graphic>
      </p:graphicFrame>
      <p:sp>
        <p:nvSpPr>
          <p:cNvPr id="2" name="Номер слайда 1"/>
          <p:cNvSpPr>
            <a:spLocks noGrp="1"/>
          </p:cNvSpPr>
          <p:nvPr>
            <p:ph type="sldNum" sz="quarter" idx="12"/>
          </p:nvPr>
        </p:nvSpPr>
        <p:spPr>
          <a:xfrm>
            <a:off x="6165304" y="8244408"/>
            <a:ext cx="438842" cy="486833"/>
          </a:xfrm>
        </p:spPr>
        <p:txBody>
          <a:bodyPr/>
          <a:lstStyle/>
          <a:p>
            <a:fld id="{725C68B6-61C2-468F-89AB-4B9F7531AA68}" type="slidenum">
              <a:rPr lang="ru-RU" smtClean="0"/>
              <a:pPr/>
              <a:t>17</a:t>
            </a:fld>
            <a:endParaRPr lang="ru-RU" dirty="0"/>
          </a:p>
        </p:txBody>
      </p:sp>
      <p:graphicFrame>
        <p:nvGraphicFramePr>
          <p:cNvPr id="3" name="Содержимое 3"/>
          <p:cNvGraphicFramePr>
            <a:graphicFrameLocks/>
          </p:cNvGraphicFramePr>
          <p:nvPr/>
        </p:nvGraphicFramePr>
        <p:xfrm>
          <a:off x="260649" y="971601"/>
          <a:ext cx="6336702" cy="3383280"/>
        </p:xfrm>
        <a:graphic>
          <a:graphicData uri="http://schemas.openxmlformats.org/drawingml/2006/table">
            <a:tbl>
              <a:tblPr firstRow="1" bandRow="1">
                <a:tableStyleId>{21E4AEA4-8DFA-4A89-87EB-49C32662AFE0}</a:tableStyleId>
              </a:tblPr>
              <a:tblGrid>
                <a:gridCol w="495444"/>
                <a:gridCol w="2548003"/>
                <a:gridCol w="653846"/>
                <a:gridCol w="848186"/>
                <a:gridCol w="554227"/>
                <a:gridCol w="618498"/>
                <a:gridCol w="618498"/>
              </a:tblGrid>
              <a:tr h="387935">
                <a:tc gridSpan="2">
                  <a:txBody>
                    <a:bodyPr/>
                    <a:lstStyle/>
                    <a:p>
                      <a:pPr algn="ct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ru-RU" sz="11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solidFill>
                            <a:srgbClr val="002060"/>
                          </a:solidFill>
                          <a:latin typeface="Arial" pitchFamily="34" charset="0"/>
                          <a:cs typeface="Arial" pitchFamily="34" charset="0"/>
                        </a:rPr>
                        <a:t>Факт</a:t>
                      </a:r>
                      <a:r>
                        <a:rPr lang="ru-RU" sz="1000" baseline="0" dirty="0" smtClean="0">
                          <a:solidFill>
                            <a:srgbClr val="002060"/>
                          </a:solidFill>
                          <a:latin typeface="Arial" pitchFamily="34" charset="0"/>
                          <a:cs typeface="Arial" pitchFamily="34" charset="0"/>
                        </a:rPr>
                        <a:t> 2023</a:t>
                      </a:r>
                      <a:endParaRPr lang="ru-RU" sz="1000" dirty="0">
                        <a:solidFill>
                          <a:srgbClr val="002060"/>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000" dirty="0" smtClean="0">
                          <a:solidFill>
                            <a:srgbClr val="002060"/>
                          </a:solidFill>
                          <a:latin typeface="Arial" pitchFamily="34" charset="0"/>
                          <a:cs typeface="Arial" pitchFamily="34" charset="0"/>
                        </a:rPr>
                        <a:t>Оценка 2024</a:t>
                      </a:r>
                      <a:endParaRPr lang="ru-RU" sz="1000" dirty="0">
                        <a:solidFill>
                          <a:srgbClr val="002060"/>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000" dirty="0" smtClean="0">
                          <a:solidFill>
                            <a:srgbClr val="002060"/>
                          </a:solidFill>
                          <a:latin typeface="Arial" pitchFamily="34" charset="0"/>
                          <a:cs typeface="Arial" pitchFamily="34" charset="0"/>
                        </a:rPr>
                        <a:t>2025</a:t>
                      </a:r>
                      <a:endParaRPr lang="ru-RU" sz="1000" dirty="0">
                        <a:solidFill>
                          <a:srgbClr val="002060"/>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000" dirty="0" smtClean="0">
                          <a:solidFill>
                            <a:srgbClr val="002060"/>
                          </a:solidFill>
                          <a:latin typeface="Arial" pitchFamily="34" charset="0"/>
                          <a:cs typeface="Arial" pitchFamily="34" charset="0"/>
                        </a:rPr>
                        <a:t>2026</a:t>
                      </a:r>
                      <a:endParaRPr lang="ru-RU" sz="1000" dirty="0">
                        <a:solidFill>
                          <a:srgbClr val="002060"/>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000" dirty="0" smtClean="0">
                          <a:solidFill>
                            <a:srgbClr val="002060"/>
                          </a:solidFill>
                          <a:latin typeface="Arial" pitchFamily="34" charset="0"/>
                          <a:cs typeface="Arial" pitchFamily="34" charset="0"/>
                        </a:rPr>
                        <a:t>2027</a:t>
                      </a:r>
                      <a:endParaRPr lang="ru-RU" sz="1000" dirty="0">
                        <a:solidFill>
                          <a:srgbClr val="002060"/>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238729">
                <a:tc gridSpan="7">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b="1" u="sng" kern="1200" dirty="0" smtClean="0">
                          <a:solidFill>
                            <a:srgbClr val="FF0000"/>
                          </a:solidFill>
                          <a:latin typeface="Arial" pitchFamily="34" charset="0"/>
                          <a:cs typeface="Arial" pitchFamily="34" charset="0"/>
                        </a:rPr>
                        <a:t>1. НАЛОГИ НА ПРИБЫЛЬ, ДОХОДЫ</a:t>
                      </a:r>
                      <a:endParaRPr kumimoji="0" lang="ru-RU" sz="1000" b="1" kern="1200" dirty="0" smtClean="0">
                        <a:solidFill>
                          <a:srgbClr val="FF000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ru-RU" sz="1200" kern="1200" dirty="0" smtClean="0">
                        <a:solidFill>
                          <a:schemeClr val="dk1"/>
                        </a:solidFill>
                        <a:latin typeface="Arial" pitchFamily="34" charset="0"/>
                        <a:ea typeface="+mn-ea"/>
                        <a:cs typeface="Arial" pitchFamily="34" charset="0"/>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ru-RU" sz="1200" kern="1200" dirty="0" smtClean="0">
                        <a:solidFill>
                          <a:schemeClr val="dk1"/>
                        </a:solidFill>
                        <a:latin typeface="Arial" pitchFamily="34" charset="0"/>
                        <a:ea typeface="+mn-ea"/>
                        <a:cs typeface="Arial" pitchFamily="34" charset="0"/>
                      </a:endParaRPr>
                    </a:p>
                  </a:txBody>
                  <a:tcPr/>
                </a:tc>
              </a:tr>
              <a:tr h="2387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1.1</a:t>
                      </a:r>
                      <a:endParaRPr lang="ru-RU" sz="1000" b="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Налог на доходы физических лиц</a:t>
                      </a:r>
                      <a:endParaRPr kumimoji="0" lang="ru-RU" sz="1000" b="0" kern="1200" dirty="0" smtClean="0">
                        <a:solidFill>
                          <a:srgbClr val="00206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64,0</a:t>
                      </a:r>
                      <a:endParaRPr kumimoji="0" lang="ru-RU" sz="1000" kern="1200" dirty="0" smtClean="0">
                        <a:solidFill>
                          <a:srgbClr val="00206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68,4</a:t>
                      </a:r>
                      <a:endParaRPr kumimoji="0" lang="ru-RU" sz="1000" kern="1200" dirty="0" smtClean="0">
                        <a:solidFill>
                          <a:srgbClr val="00206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87,4</a:t>
                      </a:r>
                      <a:endParaRPr kumimoji="0" lang="ru-RU" sz="1000" kern="1200" dirty="0" smtClean="0">
                        <a:solidFill>
                          <a:srgbClr val="00206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90,8</a:t>
                      </a:r>
                      <a:endParaRPr kumimoji="0" lang="ru-RU" sz="1000" kern="1200" dirty="0" smtClean="0">
                        <a:solidFill>
                          <a:srgbClr val="00206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94,4</a:t>
                      </a:r>
                      <a:endParaRPr kumimoji="0" lang="ru-RU" sz="1000" kern="1200" dirty="0" smtClean="0">
                        <a:solidFill>
                          <a:srgbClr val="00206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8729">
                <a:tc gridSpan="7">
                  <a:txBody>
                    <a:bodyPr/>
                    <a:lstStyle/>
                    <a:p>
                      <a:pPr algn="ctr"/>
                      <a:r>
                        <a:rPr kumimoji="0" lang="ru-RU" sz="1000" b="1" u="sng" kern="1200" dirty="0" smtClean="0">
                          <a:solidFill>
                            <a:srgbClr val="FF0000"/>
                          </a:solidFill>
                          <a:latin typeface="Arial" pitchFamily="34" charset="0"/>
                          <a:cs typeface="Arial" pitchFamily="34" charset="0"/>
                        </a:rPr>
                        <a:t>2. НАЛОГИ НА СОВОКУПНЫЙ ДОХОД</a:t>
                      </a:r>
                      <a:endParaRPr lang="ru-RU" sz="1000" b="1"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l"/>
                      <a:endParaRPr lang="ru-RU" sz="1200" dirty="0">
                        <a:latin typeface="Arial" pitchFamily="34" charset="0"/>
                        <a:cs typeface="Arial" pitchFamily="34" charset="0"/>
                      </a:endParaRPr>
                    </a:p>
                  </a:txBody>
                  <a:tcPr/>
                </a:tc>
                <a:tc hMerge="1">
                  <a:txBody>
                    <a:bodyPr/>
                    <a:lstStyle/>
                    <a:p>
                      <a:pPr algn="l"/>
                      <a:endParaRPr lang="ru-RU" sz="1200" dirty="0">
                        <a:latin typeface="Arial" pitchFamily="34" charset="0"/>
                        <a:cs typeface="Arial" pitchFamily="34" charset="0"/>
                      </a:endParaRPr>
                    </a:p>
                  </a:txBody>
                  <a:tcPr/>
                </a:tc>
              </a:tr>
              <a:tr h="38793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2.1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Налог, взимаемый в связи с применением</a:t>
                      </a:r>
                      <a:r>
                        <a:rPr lang="ru-RU" sz="1000" baseline="0" dirty="0" smtClean="0">
                          <a:solidFill>
                            <a:srgbClr val="002060"/>
                          </a:solidFill>
                          <a:latin typeface="Arial" pitchFamily="34" charset="0"/>
                          <a:cs typeface="Arial" pitchFamily="34" charset="0"/>
                        </a:rPr>
                        <a:t> УСН</a:t>
                      </a:r>
                      <a:endParaRPr lang="ru-RU" sz="1000" b="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12,2</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9,2</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9,7</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10,1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10,6</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87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2.2</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Патент</a:t>
                      </a:r>
                      <a:endParaRPr lang="ru-RU" sz="1000" b="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1,1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3,5</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3,6</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3,8</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3,9</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8729">
                <a:tc>
                  <a:txBody>
                    <a:bodyPr/>
                    <a:lstStyle/>
                    <a:p>
                      <a:pPr algn="ctr"/>
                      <a:r>
                        <a:rPr lang="ru-RU" sz="1000" dirty="0" smtClean="0">
                          <a:solidFill>
                            <a:srgbClr val="002060"/>
                          </a:solidFill>
                          <a:latin typeface="Arial" pitchFamily="34" charset="0"/>
                          <a:cs typeface="Arial" pitchFamily="34" charset="0"/>
                        </a:rPr>
                        <a:t>2.3</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Единый сельскохозяйственный налог</a:t>
                      </a:r>
                      <a:endParaRPr lang="ru-RU" sz="1000" b="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002060"/>
                          </a:solidFill>
                          <a:latin typeface="Arial" pitchFamily="34" charset="0"/>
                          <a:cs typeface="Arial" pitchFamily="34" charset="0"/>
                        </a:rPr>
                        <a:t>0</a:t>
                      </a:r>
                      <a:r>
                        <a:rPr lang="ru-RU" sz="1000" dirty="0" smtClean="0">
                          <a:solidFill>
                            <a:srgbClr val="002060"/>
                          </a:solidFill>
                          <a:latin typeface="Arial" pitchFamily="34" charset="0"/>
                          <a:cs typeface="Arial" pitchFamily="34" charset="0"/>
                        </a:rPr>
                        <a:t>,1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002060"/>
                          </a:solidFill>
                          <a:latin typeface="Arial" pitchFamily="34" charset="0"/>
                          <a:cs typeface="Arial" pitchFamily="34" charset="0"/>
                        </a:rPr>
                        <a:t>0</a:t>
                      </a:r>
                      <a:r>
                        <a:rPr lang="ru-RU" sz="1000" dirty="0" smtClean="0">
                          <a:solidFill>
                            <a:srgbClr val="002060"/>
                          </a:solidFill>
                          <a:latin typeface="Arial" pitchFamily="34" charset="0"/>
                          <a:cs typeface="Arial" pitchFamily="34" charset="0"/>
                        </a:rPr>
                        <a:t>,</a:t>
                      </a:r>
                      <a:r>
                        <a:rPr lang="en-US" sz="1000" dirty="0" smtClean="0">
                          <a:solidFill>
                            <a:srgbClr val="002060"/>
                          </a:solidFill>
                          <a:latin typeface="Arial" pitchFamily="34" charset="0"/>
                          <a:cs typeface="Arial" pitchFamily="34" charset="0"/>
                        </a:rPr>
                        <a:t>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002060"/>
                          </a:solidFill>
                          <a:latin typeface="Arial" pitchFamily="34" charset="0"/>
                          <a:cs typeface="Arial" pitchFamily="34" charset="0"/>
                        </a:rPr>
                        <a:t>0</a:t>
                      </a:r>
                      <a:r>
                        <a:rPr lang="ru-RU" sz="1000" dirty="0" smtClean="0">
                          <a:solidFill>
                            <a:srgbClr val="002060"/>
                          </a:solidFill>
                          <a:latin typeface="Arial" pitchFamily="34" charset="0"/>
                          <a:cs typeface="Arial" pitchFamily="34" charset="0"/>
                        </a:rPr>
                        <a:t>,</a:t>
                      </a:r>
                      <a:r>
                        <a:rPr lang="en-US" sz="1000" dirty="0" smtClean="0">
                          <a:solidFill>
                            <a:srgbClr val="002060"/>
                          </a:solidFill>
                          <a:latin typeface="Arial" pitchFamily="34" charset="0"/>
                          <a:cs typeface="Arial" pitchFamily="34" charset="0"/>
                        </a:rPr>
                        <a:t>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002060"/>
                          </a:solidFill>
                          <a:latin typeface="Arial" pitchFamily="34" charset="0"/>
                          <a:cs typeface="Arial" pitchFamily="34" charset="0"/>
                        </a:rPr>
                        <a:t>0</a:t>
                      </a:r>
                      <a:r>
                        <a:rPr lang="ru-RU" sz="1000" dirty="0" smtClean="0">
                          <a:solidFill>
                            <a:srgbClr val="002060"/>
                          </a:solidFill>
                          <a:latin typeface="Arial" pitchFamily="34" charset="0"/>
                          <a:cs typeface="Arial" pitchFamily="34" charset="0"/>
                        </a:rPr>
                        <a:t>,</a:t>
                      </a:r>
                      <a:r>
                        <a:rPr lang="en-US" sz="1000" dirty="0" smtClean="0">
                          <a:solidFill>
                            <a:srgbClr val="002060"/>
                          </a:solidFill>
                          <a:latin typeface="Arial" pitchFamily="34" charset="0"/>
                          <a:cs typeface="Arial" pitchFamily="34" charset="0"/>
                        </a:rPr>
                        <a:t>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002060"/>
                          </a:solidFill>
                          <a:latin typeface="Arial" pitchFamily="34" charset="0"/>
                          <a:cs typeface="Arial" pitchFamily="34" charset="0"/>
                        </a:rPr>
                        <a:t>0</a:t>
                      </a:r>
                      <a:r>
                        <a:rPr lang="ru-RU" sz="1000" dirty="0" smtClean="0">
                          <a:solidFill>
                            <a:srgbClr val="002060"/>
                          </a:solidFill>
                          <a:latin typeface="Arial" pitchFamily="34" charset="0"/>
                          <a:cs typeface="Arial" pitchFamily="34" charset="0"/>
                        </a:rPr>
                        <a:t>,</a:t>
                      </a:r>
                      <a:r>
                        <a:rPr lang="en-US" sz="1000" dirty="0" smtClean="0">
                          <a:solidFill>
                            <a:srgbClr val="002060"/>
                          </a:solidFill>
                          <a:latin typeface="Arial" pitchFamily="34" charset="0"/>
                          <a:cs typeface="Arial" pitchFamily="34" charset="0"/>
                        </a:rPr>
                        <a:t>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7935">
                <a:tc gridSpan="7">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FF0000"/>
                          </a:solidFill>
                          <a:latin typeface="Arial" pitchFamily="34" charset="0"/>
                          <a:cs typeface="Arial" pitchFamily="34" charset="0"/>
                        </a:rPr>
                        <a:t>3. НАЛОГИ НА ТОВАРЫ (РАБОТЫ, УСЛУГИ), РЕАЛИЗУЕМЫЕ НА ТЕРРИТОРИИ РОССИЙСКОЙ ФЕДЕРАЦИИ</a:t>
                      </a:r>
                      <a:endParaRPr lang="ru-RU" sz="1000" b="1"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r>
              <a:tr h="2387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002060"/>
                          </a:solidFill>
                          <a:latin typeface="Arial" pitchFamily="34" charset="0"/>
                          <a:cs typeface="Arial" pitchFamily="34" charset="0"/>
                        </a:rPr>
                        <a:t>3</a:t>
                      </a:r>
                      <a:r>
                        <a:rPr lang="ru-RU" sz="1000" dirty="0" smtClean="0">
                          <a:solidFill>
                            <a:srgbClr val="002060"/>
                          </a:solidFill>
                          <a:latin typeface="Arial" pitchFamily="34" charset="0"/>
                          <a:cs typeface="Arial" pitchFamily="34" charset="0"/>
                        </a:rPr>
                        <a:t>.1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ru-RU" sz="1000" dirty="0" smtClean="0">
                          <a:solidFill>
                            <a:srgbClr val="002060"/>
                          </a:solidFill>
                          <a:latin typeface="Arial" pitchFamily="34" charset="0"/>
                          <a:cs typeface="Arial" pitchFamily="34" charset="0"/>
                        </a:rPr>
                        <a:t>Акцизы по подакцизным товарам</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0</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0</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18,4</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19,2</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23,1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8729">
                <a:tc gridSpan="7">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b="1" u="sng" kern="1200" dirty="0" smtClean="0">
                          <a:solidFill>
                            <a:srgbClr val="FF0000"/>
                          </a:solidFill>
                          <a:latin typeface="Arial" pitchFamily="34" charset="0"/>
                          <a:cs typeface="Arial" pitchFamily="34" charset="0"/>
                        </a:rPr>
                        <a:t>4. ГОСУДАРСТВЕННАЯ ПОШЛИНА</a:t>
                      </a:r>
                      <a:endParaRPr lang="ru-RU" sz="1000" b="1"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dirty="0">
                        <a:latin typeface="Arial" pitchFamily="34" charset="0"/>
                        <a:cs typeface="Arial" pitchFamily="34" charset="0"/>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dirty="0">
                        <a:latin typeface="Arial" pitchFamily="34" charset="0"/>
                        <a:cs typeface="Arial" pitchFamily="34" charset="0"/>
                      </a:endParaRPr>
                    </a:p>
                  </a:txBody>
                  <a:tcPr/>
                </a:tc>
              </a:tr>
              <a:tr h="238729">
                <a:tc>
                  <a:txBody>
                    <a:bodyPr/>
                    <a:lstStyle/>
                    <a:p>
                      <a:pPr algn="ctr"/>
                      <a:r>
                        <a:rPr lang="ru-RU" sz="1000" dirty="0" smtClean="0">
                          <a:solidFill>
                            <a:srgbClr val="002060"/>
                          </a:solidFill>
                          <a:latin typeface="Arial" pitchFamily="34" charset="0"/>
                          <a:cs typeface="Arial" pitchFamily="34" charset="0"/>
                        </a:rPr>
                        <a:t>4.1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Государственная пошлина</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smtClean="0">
                          <a:solidFill>
                            <a:srgbClr val="002060"/>
                          </a:solidFill>
                          <a:latin typeface="Arial" pitchFamily="34" charset="0"/>
                          <a:cs typeface="Arial" pitchFamily="34" charset="0"/>
                        </a:rPr>
                        <a:t>1.</a:t>
                      </a:r>
                      <a:r>
                        <a:rPr lang="ru-RU" sz="1000" dirty="0" smtClean="0">
                          <a:solidFill>
                            <a:srgbClr val="002060"/>
                          </a:solidFill>
                          <a:latin typeface="Arial" pitchFamily="34" charset="0"/>
                          <a:cs typeface="Arial" pitchFamily="34" charset="0"/>
                        </a:rPr>
                        <a:t>8</a:t>
                      </a:r>
                      <a:endParaRPr lang="en-US" sz="1000" dirty="0" smtClean="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2,5</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2,6</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2,7</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2,8</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8729">
                <a:tc gridSpan="2">
                  <a:txBody>
                    <a:bodyPr/>
                    <a:lstStyle/>
                    <a:p>
                      <a:pPr algn="ctr"/>
                      <a:r>
                        <a:rPr lang="ru-RU" sz="1000" b="1" dirty="0" smtClean="0">
                          <a:solidFill>
                            <a:srgbClr val="002060"/>
                          </a:solidFill>
                          <a:latin typeface="Arial" pitchFamily="34" charset="0"/>
                          <a:cs typeface="Arial" pitchFamily="34" charset="0"/>
                        </a:rPr>
                        <a:t>ИТОГО:</a:t>
                      </a:r>
                      <a:endParaRPr lang="ru-RU" sz="1000" b="1"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05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1" dirty="0" smtClean="0">
                          <a:solidFill>
                            <a:srgbClr val="002060"/>
                          </a:solidFill>
                          <a:latin typeface="Arial" pitchFamily="34" charset="0"/>
                          <a:cs typeface="Arial" pitchFamily="34" charset="0"/>
                        </a:rPr>
                        <a:t>79,2</a:t>
                      </a:r>
                      <a:endParaRPr lang="en-US" sz="1000" b="1" dirty="0" smtClean="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2060"/>
                          </a:solidFill>
                          <a:latin typeface="Arial" pitchFamily="34" charset="0"/>
                          <a:cs typeface="Arial" pitchFamily="34" charset="0"/>
                        </a:rPr>
                        <a:t>83,7</a:t>
                      </a:r>
                      <a:endParaRPr lang="ru-RU" sz="1000" b="1"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2060"/>
                          </a:solidFill>
                          <a:latin typeface="Arial" pitchFamily="34" charset="0"/>
                          <a:cs typeface="Arial" pitchFamily="34" charset="0"/>
                        </a:rPr>
                        <a:t>121,8</a:t>
                      </a:r>
                      <a:endParaRPr lang="ru-RU" sz="1000" b="1"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2060"/>
                          </a:solidFill>
                          <a:latin typeface="Arial" pitchFamily="34" charset="0"/>
                          <a:cs typeface="Arial" pitchFamily="34" charset="0"/>
                        </a:rPr>
                        <a:t>126,7</a:t>
                      </a:r>
                      <a:endParaRPr lang="ru-RU" sz="1000" b="1"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2060"/>
                          </a:solidFill>
                          <a:latin typeface="Arial" pitchFamily="34" charset="0"/>
                          <a:cs typeface="Arial" pitchFamily="34" charset="0"/>
                        </a:rPr>
                        <a:t>134,9</a:t>
                      </a:r>
                      <a:endParaRPr lang="ru-RU" sz="1000" b="1"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Прямоугольник 3"/>
          <p:cNvSpPr/>
          <p:nvPr/>
        </p:nvSpPr>
        <p:spPr>
          <a:xfrm>
            <a:off x="260648" y="395536"/>
            <a:ext cx="6336704" cy="584775"/>
          </a:xfrm>
          <a:prstGeom prst="rect">
            <a:avLst/>
          </a:prstGeom>
          <a:noFill/>
          <a:ln>
            <a:noFill/>
            <a:prstDash val="sysDot"/>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ru-RU" sz="1600" b="1" dirty="0" smtClean="0">
                <a:solidFill>
                  <a:srgbClr val="002060"/>
                </a:solidFill>
                <a:latin typeface="Arial" pitchFamily="34" charset="0"/>
                <a:cs typeface="Arial" pitchFamily="34" charset="0"/>
              </a:rPr>
              <a:t>СТРУКТУРА И ДИНАМИКА ПОСТУПЛЕНИЙ НАЛОГОВЫХ ДОХОДОВ БЮДЖЕТА УСТЬ-УДИНСКОГО РАЙОНА, МЛН. РУБ.</a:t>
            </a:r>
            <a:endParaRPr lang="ru-RU" sz="1600" b="1" dirty="0">
              <a:solidFill>
                <a:srgbClr val="002060"/>
              </a:solidFill>
              <a:latin typeface="Arial" pitchFamily="34" charset="0"/>
              <a:cs typeface="Arial" pitchFamily="34" charset="0"/>
            </a:endParaRPr>
          </a:p>
        </p:txBody>
      </p:sp>
      <p:sp>
        <p:nvSpPr>
          <p:cNvPr id="6" name="Прямоугольник 5"/>
          <p:cNvSpPr/>
          <p:nvPr/>
        </p:nvSpPr>
        <p:spPr>
          <a:xfrm>
            <a:off x="260648" y="4427984"/>
            <a:ext cx="6336704" cy="353943"/>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lIns="91440" tIns="45720" rIns="91440" bIns="45720">
            <a:spAutoFit/>
          </a:bodyPr>
          <a:lstStyle/>
          <a:p>
            <a:pPr algn="ctr"/>
            <a:r>
              <a:rPr lang="ru-RU" sz="1700" b="1" cap="all" dirty="0" err="1" smtClean="0">
                <a:ln w="9000" cmpd="sng">
                  <a:noFill/>
                  <a:prstDash val="solid"/>
                </a:ln>
                <a:solidFill>
                  <a:srgbClr val="002060"/>
                </a:solidFill>
                <a:effectLst>
                  <a:reflection blurRad="12700" stA="28000" endPos="45000" dist="1000" dir="5400000" sy="-100000" algn="bl" rotWithShape="0"/>
                </a:effectLst>
                <a:latin typeface="Arial" pitchFamily="34" charset="0"/>
                <a:cs typeface="Arial" pitchFamily="34" charset="0"/>
              </a:rPr>
              <a:t>НЕНалоговые</a:t>
            </a:r>
            <a:r>
              <a:rPr lang="ru-RU" sz="1700" b="1" cap="all" dirty="0" smtClean="0">
                <a:ln w="9000" cmpd="sng">
                  <a:noFill/>
                  <a:prstDash val="solid"/>
                </a:ln>
                <a:solidFill>
                  <a:srgbClr val="002060"/>
                </a:solidFill>
                <a:effectLst>
                  <a:reflection blurRad="12700" stA="28000" endPos="45000" dist="1000" dir="5400000" sy="-100000" algn="bl" rotWithShape="0"/>
                </a:effectLst>
                <a:latin typeface="Arial" pitchFamily="34" charset="0"/>
                <a:cs typeface="Arial" pitchFamily="34" charset="0"/>
              </a:rPr>
              <a:t> Доходы районного бюджета</a:t>
            </a:r>
            <a:endParaRPr lang="ru-RU" sz="1700" b="1" cap="all" dirty="0">
              <a:ln w="9000" cmpd="sng">
                <a:noFill/>
                <a:prstDash val="solid"/>
              </a:ln>
              <a:solidFill>
                <a:srgbClr val="002060"/>
              </a:solidFill>
              <a:effectLst>
                <a:reflection blurRad="12700" stA="28000" endPos="45000" dist="1000" dir="5400000" sy="-100000" algn="bl" rotWithShape="0"/>
              </a:effectLst>
              <a:latin typeface="Arial" pitchFamily="34" charset="0"/>
              <a:cs typeface="Arial" pitchFamily="34" charset="0"/>
            </a:endParaRPr>
          </a:p>
        </p:txBody>
      </p:sp>
      <p:sp>
        <p:nvSpPr>
          <p:cNvPr id="71681" name="Rectangle 1"/>
          <p:cNvSpPr>
            <a:spLocks noChangeArrowheads="1"/>
          </p:cNvSpPr>
          <p:nvPr/>
        </p:nvSpPr>
        <p:spPr bwMode="auto">
          <a:xfrm>
            <a:off x="260648" y="4788024"/>
            <a:ext cx="6336704" cy="938719"/>
          </a:xfrm>
          <a:prstGeom prst="rect">
            <a:avLst/>
          </a:prstGeom>
          <a:noFill/>
          <a:ln w="9525">
            <a:noFill/>
            <a:miter lim="800000"/>
            <a:headEnd/>
            <a:tailEnd/>
          </a:ln>
          <a:effectLst/>
        </p:spPr>
        <p:txBody>
          <a:bodyPr vert="horz" wrap="square" lIns="91440" tIns="45720" rIns="91440" bIns="45720" numCol="2" spcCol="144000"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Прогноз  поступления  неналоговых  платежей  в районный бюджет осуществлен на основании информации главных администраторов доходов о прогнозируемом поступлении доходов и составляет в 2025 году 14</a:t>
            </a:r>
            <a:r>
              <a:rPr kumimoji="0" lang="en-US"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177,0 тыс. руб., что на 430,3 тыс. руб. (3,0%) выше уровня 2024 года, в 2026 году – 14 914,8 тыс. руб. (+5,2% к уровню 2025 года), в 2027 году – 15 174,8 тыс. руб. (+1,7% к уровню 2026 года).</a:t>
            </a:r>
            <a:endParaRPr kumimoji="0" lang="ru-RU" altLang="zh-TW"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60648" y="539552"/>
            <a:ext cx="6336704" cy="338554"/>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lIns="91440" tIns="45720" rIns="91440" bIns="45720">
            <a:spAutoFit/>
          </a:bodyPr>
          <a:lstStyle/>
          <a:p>
            <a:pPr algn="ctr"/>
            <a:r>
              <a:rPr lang="ru-RU" sz="1600"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rPr>
              <a:t>Безвозмездные поступления районного бюджета</a:t>
            </a:r>
            <a:endParaRPr lang="ru-RU" sz="1600" b="1" cap="all" dirty="0">
              <a:ln w="9000" cmpd="sng">
                <a:solidFill>
                  <a:srgbClr val="002060"/>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endParaRPr>
          </a:p>
        </p:txBody>
      </p:sp>
      <p:sp>
        <p:nvSpPr>
          <p:cNvPr id="9217" name="Rectangle 1"/>
          <p:cNvSpPr>
            <a:spLocks noChangeArrowheads="1"/>
          </p:cNvSpPr>
          <p:nvPr/>
        </p:nvSpPr>
        <p:spPr bwMode="auto">
          <a:xfrm>
            <a:off x="260648" y="971600"/>
            <a:ext cx="6336704" cy="4896544"/>
          </a:xfrm>
          <a:prstGeom prst="rect">
            <a:avLst/>
          </a:prstGeom>
          <a:noFill/>
          <a:ln w="9525">
            <a:noFill/>
            <a:miter lim="800000"/>
            <a:headEnd/>
            <a:tailEnd/>
          </a:ln>
          <a:effectLst/>
        </p:spPr>
        <p:txBody>
          <a:bodyPr vert="horz" wrap="square" lIns="91440" tIns="45720" rIns="91440" bIns="45720" numCol="2" spcCol="180000"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На 2025-2027 годы в проекте бюджета РМО «Усть-Удинский район» предусмотрены межбюджетные </a:t>
            </a:r>
            <a:r>
              <a:rPr kumimoji="0" lang="ru-RU" sz="1200" b="0" i="0" u="none" strike="noStrike" cap="none" normalizeH="0" baseline="0" dirty="0" err="1" smtClean="0">
                <a:ln>
                  <a:noFill/>
                </a:ln>
                <a:solidFill>
                  <a:srgbClr val="1A1A1A"/>
                </a:solidFill>
                <a:effectLst/>
                <a:latin typeface="Arial" pitchFamily="34" charset="0"/>
                <a:ea typeface="Times New Roman" pitchFamily="18" charset="0"/>
                <a:cs typeface="Arial" pitchFamily="34" charset="0"/>
              </a:rPr>
              <a:t>трансфе-рты</a:t>
            </a: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в виде субвенций, которые предоставляются на финансирование переданных государственных </a:t>
            </a:r>
            <a:r>
              <a:rPr kumimoji="0" lang="ru-RU" sz="1200" b="0" i="0" u="none" strike="noStrike" cap="none" normalizeH="0" baseline="0" dirty="0" err="1" smtClean="0">
                <a:ln>
                  <a:noFill/>
                </a:ln>
                <a:solidFill>
                  <a:srgbClr val="1A1A1A"/>
                </a:solidFill>
                <a:effectLst/>
                <a:latin typeface="Arial" pitchFamily="34" charset="0"/>
                <a:ea typeface="Times New Roman" pitchFamily="18" charset="0"/>
                <a:cs typeface="Arial" pitchFamily="34" charset="0"/>
              </a:rPr>
              <a:t>полномо-чий</a:t>
            </a: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субсидий, которые предоставляются бюджету района на решение вопросов местного значения, а также иных межбюджетных трансфертов.</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Наибольшую долю в объеме субвенций занимают субвенции на образование,</a:t>
            </a:r>
            <a:r>
              <a:rPr kumimoji="0" lang="ru-RU" sz="1200" b="0" i="0" u="none" strike="noStrike" cap="none" normalizeH="0" dirty="0" smtClean="0">
                <a:ln>
                  <a:noFill/>
                </a:ln>
                <a:solidFill>
                  <a:srgbClr val="1A1A1A"/>
                </a:solidFill>
                <a:effectLst/>
                <a:latin typeface="Arial" pitchFamily="34" charset="0"/>
                <a:ea typeface="Times New Roman" pitchFamily="18" charset="0"/>
                <a:cs typeface="Arial" pitchFamily="34" charset="0"/>
              </a:rPr>
              <a:t> так же большую часть занимает субвенция по расчету и предоставлению дотации на выравнивание бюджетной </a:t>
            </a:r>
            <a:r>
              <a:rPr kumimoji="0" lang="ru-RU" sz="1200" b="0" i="0" u="none" strike="noStrike" cap="none" normalizeH="0" dirty="0" err="1" smtClean="0">
                <a:ln>
                  <a:noFill/>
                </a:ln>
                <a:solidFill>
                  <a:srgbClr val="1A1A1A"/>
                </a:solidFill>
                <a:effectLst/>
                <a:latin typeface="Arial" pitchFamily="34" charset="0"/>
                <a:ea typeface="Times New Roman" pitchFamily="18" charset="0"/>
                <a:cs typeface="Arial" pitchFamily="34" charset="0"/>
              </a:rPr>
              <a:t>обеспечен-ности</a:t>
            </a:r>
            <a:r>
              <a:rPr kumimoji="0" lang="ru-RU" sz="1200" b="0" i="0" u="none" strike="noStrike" cap="none" normalizeH="0" dirty="0" smtClean="0">
                <a:ln>
                  <a:noFill/>
                </a:ln>
                <a:solidFill>
                  <a:srgbClr val="1A1A1A"/>
                </a:solidFill>
                <a:effectLst/>
                <a:latin typeface="Arial" pitchFamily="34" charset="0"/>
                <a:ea typeface="Times New Roman" pitchFamily="18" charset="0"/>
                <a:cs typeface="Arial" pitchFamily="34" charset="0"/>
              </a:rPr>
              <a:t> поселений. С 01.01.2025 года введена новая «Единая субвенция», которая </a:t>
            </a:r>
            <a:r>
              <a:rPr lang="ru-RU" sz="1200" dirty="0" smtClean="0">
                <a:solidFill>
                  <a:srgbClr val="1A1A1A"/>
                </a:solidFill>
                <a:latin typeface="Arial" pitchFamily="34" charset="0"/>
                <a:ea typeface="Times New Roman" pitchFamily="18" charset="0"/>
                <a:cs typeface="Arial" pitchFamily="34" charset="0"/>
              </a:rPr>
              <a:t>объединила четыре позиции: хранение, комплектование, учёт и использование архивных </a:t>
            </a:r>
            <a:r>
              <a:rPr lang="ru-RU" sz="1200" dirty="0" err="1" smtClean="0">
                <a:solidFill>
                  <a:srgbClr val="1A1A1A"/>
                </a:solidFill>
                <a:latin typeface="Arial" pitchFamily="34" charset="0"/>
                <a:ea typeface="Times New Roman" pitchFamily="18" charset="0"/>
                <a:cs typeface="Arial" pitchFamily="34" charset="0"/>
              </a:rPr>
              <a:t>докумен-тов</a:t>
            </a:r>
            <a:r>
              <a:rPr lang="ru-RU" sz="1200" dirty="0" smtClean="0">
                <a:solidFill>
                  <a:srgbClr val="1A1A1A"/>
                </a:solidFill>
                <a:latin typeface="Arial" pitchFamily="34" charset="0"/>
                <a:ea typeface="Times New Roman" pitchFamily="18" charset="0"/>
                <a:cs typeface="Arial" pitchFamily="34" charset="0"/>
              </a:rPr>
              <a:t>; определение персонального состава и обеспечение деятельности комиссий по делам несовершеннолетних; </a:t>
            </a:r>
            <a:r>
              <a:rPr lang="ru-RU" sz="1200" dirty="0" err="1" smtClean="0">
                <a:solidFill>
                  <a:srgbClr val="1A1A1A"/>
                </a:solidFill>
                <a:latin typeface="Arial" pitchFamily="34" charset="0"/>
                <a:ea typeface="Times New Roman" pitchFamily="18" charset="0"/>
                <a:cs typeface="Arial" pitchFamily="34" charset="0"/>
              </a:rPr>
              <a:t>обеспе-чение</a:t>
            </a:r>
            <a:r>
              <a:rPr lang="ru-RU" sz="1200" dirty="0" smtClean="0">
                <a:solidFill>
                  <a:srgbClr val="1A1A1A"/>
                </a:solidFill>
                <a:latin typeface="Arial" pitchFamily="34" charset="0"/>
                <a:ea typeface="Times New Roman" pitchFamily="18" charset="0"/>
                <a:cs typeface="Arial" pitchFamily="34" charset="0"/>
              </a:rPr>
              <a:t> деятельности административных комиссий; и сферу труда. </a:t>
            </a:r>
            <a:endPar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Субсидии предусмотрены на софинансирование таких мероприятий как обеспечение бесплатным двухразовым питанием школьников с ограниченными возможностями здоровья, на оплату стоимости набора продуктов питания в лагерях с дневным пребыванием детей для организации отдыха детей в каникулярное время, на реализацию мероприятий перечня проектов народных инициатив и иных мероприятий,</a:t>
            </a:r>
            <a:r>
              <a:rPr kumimoji="0" lang="ru-RU" sz="1200" b="0" i="0" u="none" strike="noStrike" cap="none" normalizeH="0" dirty="0" smtClean="0">
                <a:ln>
                  <a:noFill/>
                </a:ln>
                <a:solidFill>
                  <a:srgbClr val="1A1A1A"/>
                </a:solidFill>
                <a:effectLst/>
                <a:latin typeface="Arial" pitchFamily="34" charset="0"/>
                <a:ea typeface="Times New Roman" pitchFamily="18" charset="0"/>
                <a:cs typeface="Arial" pitchFamily="34" charset="0"/>
              </a:rPr>
              <a:t> а так же модернизацию объектов теплоснабжения и осуществление дорожной деятельности</a:t>
            </a: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lang="ru-RU" sz="1200" dirty="0" smtClean="0">
                <a:solidFill>
                  <a:srgbClr val="1A1A1A"/>
                </a:solidFill>
                <a:latin typeface="Arial" pitchFamily="34" charset="0"/>
                <a:ea typeface="Times New Roman" pitchFamily="18" charset="0"/>
                <a:cs typeface="Arial" pitchFamily="34" charset="0"/>
              </a:rPr>
              <a:t>       </a:t>
            </a:r>
          </a:p>
          <a:p>
            <a:pPr algn="just" eaLnBrk="0" fontAlgn="base" hangingPunct="0">
              <a:spcBef>
                <a:spcPct val="0"/>
              </a:spcBef>
              <a:spcAft>
                <a:spcPct val="0"/>
              </a:spcAft>
            </a:pPr>
            <a:r>
              <a:rPr lang="ru-RU" sz="1200" dirty="0" smtClean="0">
                <a:solidFill>
                  <a:srgbClr val="1A1A1A"/>
                </a:solidFill>
                <a:latin typeface="Arial" pitchFamily="34" charset="0"/>
                <a:ea typeface="Times New Roman" pitchFamily="18" charset="0"/>
                <a:cs typeface="Arial" pitchFamily="34" charset="0"/>
              </a:rPr>
              <a:t>        Прогнозируемые в 2025 году безвозмездные поступления составят 1 241 249,0 тыс. руб., что на 104 915,7 тыс. руб. или на 7,8% ниже ожидаемого уровня 2024 года; в 2026 – 2027 годах в размере 1 029 769,0 тыс. руб. (- 17,0% к уровню 2025 года) и 1 013 166,2 тыс. руб. (-1,6% к уровню 2026 года), соответственно.</a:t>
            </a:r>
          </a:p>
        </p:txBody>
      </p:sp>
      <p:graphicFrame>
        <p:nvGraphicFramePr>
          <p:cNvPr id="5" name="Диаграмма 4"/>
          <p:cNvGraphicFramePr/>
          <p:nvPr/>
        </p:nvGraphicFramePr>
        <p:xfrm>
          <a:off x="260648" y="6012160"/>
          <a:ext cx="5760640" cy="2736304"/>
        </p:xfrm>
        <a:graphic>
          <a:graphicData uri="http://schemas.openxmlformats.org/drawingml/2006/chart">
            <c:chart xmlns:c="http://schemas.openxmlformats.org/drawingml/2006/chart" xmlns:r="http://schemas.openxmlformats.org/officeDocument/2006/relationships" r:id="rId2"/>
          </a:graphicData>
        </a:graphic>
      </p:graphicFrame>
      <p:sp>
        <p:nvSpPr>
          <p:cNvPr id="6" name="Прямоугольник 5"/>
          <p:cNvSpPr/>
          <p:nvPr/>
        </p:nvSpPr>
        <p:spPr>
          <a:xfrm>
            <a:off x="260648" y="5796136"/>
            <a:ext cx="6336704" cy="261610"/>
          </a:xfrm>
          <a:prstGeom prst="rect">
            <a:avLst/>
          </a:prstGeom>
        </p:spPr>
        <p:txBody>
          <a:bodyPr wrap="square">
            <a:spAutoFit/>
          </a:bodyPr>
          <a:lstStyle/>
          <a:p>
            <a:pPr algn="ctr"/>
            <a:r>
              <a:rPr lang="ru-RU" sz="1100" b="1" dirty="0" smtClean="0">
                <a:solidFill>
                  <a:srgbClr val="002060"/>
                </a:solidFill>
              </a:rPr>
              <a:t>БЕЗВОЗМЕЗДНЫЕ ПОСТУПЛЕНИЯ РАЙОННОГО БЮДЖЕТА, МЛН.РУБ.</a:t>
            </a:r>
            <a:endParaRPr lang="ru-RU" sz="1100" b="1" dirty="0">
              <a:solidFill>
                <a:srgbClr val="002060"/>
              </a:solidFill>
            </a:endParaRPr>
          </a:p>
        </p:txBody>
      </p:sp>
      <p:graphicFrame>
        <p:nvGraphicFramePr>
          <p:cNvPr id="7" name="Диаграмма 6"/>
          <p:cNvGraphicFramePr/>
          <p:nvPr/>
        </p:nvGraphicFramePr>
        <p:xfrm>
          <a:off x="1772816" y="6012160"/>
          <a:ext cx="3203848" cy="23999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Диаграмма 7"/>
          <p:cNvGraphicFramePr/>
          <p:nvPr/>
        </p:nvGraphicFramePr>
        <p:xfrm>
          <a:off x="3429000" y="5796136"/>
          <a:ext cx="3203848" cy="2399928"/>
        </p:xfrm>
        <a:graphic>
          <a:graphicData uri="http://schemas.openxmlformats.org/drawingml/2006/chart">
            <c:chart xmlns:c="http://schemas.openxmlformats.org/drawingml/2006/chart" xmlns:r="http://schemas.openxmlformats.org/officeDocument/2006/relationships" r:id="rId4"/>
          </a:graphicData>
        </a:graphic>
      </p:graphicFrame>
      <p:sp>
        <p:nvSpPr>
          <p:cNvPr id="9" name="Номер слайда 8"/>
          <p:cNvSpPr>
            <a:spLocks noGrp="1"/>
          </p:cNvSpPr>
          <p:nvPr>
            <p:ph type="sldNum" sz="quarter" idx="12"/>
          </p:nvPr>
        </p:nvSpPr>
        <p:spPr>
          <a:xfrm>
            <a:off x="6165304" y="8149168"/>
            <a:ext cx="438842" cy="486833"/>
          </a:xfrm>
        </p:spPr>
        <p:txBody>
          <a:bodyPr/>
          <a:lstStyle/>
          <a:p>
            <a:fld id="{725C68B6-61C2-468F-89AB-4B9F7531AA68}" type="slidenum">
              <a:rPr lang="ru-RU" smtClean="0"/>
              <a:pPr/>
              <a:t>18</a:t>
            </a:fld>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467544"/>
            <a:ext cx="6858000" cy="307777"/>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400" b="1" dirty="0" smtClean="0">
                <a:solidFill>
                  <a:srgbClr val="002060"/>
                </a:solidFill>
                <a:latin typeface="Arial" pitchFamily="34" charset="0"/>
                <a:cs typeface="Arial" pitchFamily="34" charset="0"/>
              </a:rPr>
              <a:t>СТРУКТУРА И ДИНАМИКА БЕЗВОЗМЕЗДНЫХ ПОСТУПЛЕНИЙ, МЛН. РУБ.</a:t>
            </a:r>
            <a:endParaRPr lang="ru-RU" sz="1400" b="1" dirty="0">
              <a:solidFill>
                <a:srgbClr val="002060"/>
              </a:solidFill>
              <a:latin typeface="Arial" pitchFamily="34" charset="0"/>
              <a:cs typeface="Arial" pitchFamily="34" charset="0"/>
            </a:endParaRPr>
          </a:p>
        </p:txBody>
      </p:sp>
      <p:graphicFrame>
        <p:nvGraphicFramePr>
          <p:cNvPr id="4" name="Диаграмма 3"/>
          <p:cNvGraphicFramePr/>
          <p:nvPr/>
        </p:nvGraphicFramePr>
        <p:xfrm>
          <a:off x="188640" y="755576"/>
          <a:ext cx="6480720" cy="3048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Таблица 5"/>
          <p:cNvGraphicFramePr>
            <a:graphicFrameLocks noGrp="1"/>
          </p:cNvGraphicFramePr>
          <p:nvPr/>
        </p:nvGraphicFramePr>
        <p:xfrm>
          <a:off x="5229200" y="1763688"/>
          <a:ext cx="1440160" cy="3220224"/>
        </p:xfrm>
        <a:graphic>
          <a:graphicData uri="http://schemas.openxmlformats.org/drawingml/2006/table">
            <a:tbl>
              <a:tblPr firstRow="1" bandRow="1">
                <a:tableStyleId>{8799B23B-EC83-4686-B30A-512413B5E67A}</a:tableStyleId>
              </a:tblPr>
              <a:tblGrid>
                <a:gridCol w="1440160"/>
              </a:tblGrid>
              <a:tr h="3775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Всего безвозмездных:</a:t>
                      </a:r>
                      <a:endParaRPr lang="ru-RU" sz="1200" dirty="0">
                        <a:latin typeface="Arial" pitchFamily="34" charset="0"/>
                        <a:cs typeface="Arial" pitchFamily="34" charset="0"/>
                      </a:endParaRPr>
                    </a:p>
                  </a:txBody>
                  <a:tcPr anchor="ctr"/>
                </a:tc>
              </a:tr>
              <a:tr h="28043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2023 факт:</a:t>
                      </a:r>
                      <a:endParaRPr lang="ru-RU" sz="1200" dirty="0">
                        <a:latin typeface="Arial" pitchFamily="34" charset="0"/>
                        <a:cs typeface="Arial" pitchFamily="34" charset="0"/>
                      </a:endParaRPr>
                    </a:p>
                  </a:txBody>
                  <a:tcPr anchor="ctr"/>
                </a:tc>
              </a:tr>
              <a:tr h="28803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1197,5</a:t>
                      </a:r>
                      <a:endParaRPr lang="ru-RU" sz="1200" dirty="0">
                        <a:latin typeface="Arial" pitchFamily="34" charset="0"/>
                        <a:cs typeface="Arial" pitchFamily="34" charset="0"/>
                      </a:endParaRPr>
                    </a:p>
                  </a:txBody>
                  <a:tcPr anchor="ctr"/>
                </a:tc>
              </a:tr>
              <a:tr h="2160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2024</a:t>
                      </a:r>
                      <a:r>
                        <a:rPr lang="ru-RU" sz="1200" baseline="0" dirty="0" smtClean="0">
                          <a:latin typeface="Arial" pitchFamily="34" charset="0"/>
                          <a:cs typeface="Arial" pitchFamily="34" charset="0"/>
                        </a:rPr>
                        <a:t> оценка:</a:t>
                      </a:r>
                      <a:endParaRPr lang="ru-RU" sz="1200" dirty="0">
                        <a:latin typeface="Arial" pitchFamily="34" charset="0"/>
                        <a:cs typeface="Arial" pitchFamily="34" charset="0"/>
                      </a:endParaRPr>
                    </a:p>
                  </a:txBody>
                  <a:tcPr anchor="ctr"/>
                </a:tc>
              </a:tr>
              <a:tr h="22973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1372,9</a:t>
                      </a:r>
                      <a:endParaRPr lang="ru-RU" sz="1200" dirty="0">
                        <a:latin typeface="Arial" pitchFamily="34" charset="0"/>
                        <a:cs typeface="Arial" pitchFamily="34" charset="0"/>
                      </a:endParaRPr>
                    </a:p>
                  </a:txBody>
                  <a:tcPr anchor="ctr"/>
                </a:tc>
              </a:tr>
              <a:tr h="2434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2025 план:</a:t>
                      </a:r>
                      <a:endParaRPr lang="ru-RU" sz="1200" dirty="0">
                        <a:latin typeface="Arial" pitchFamily="34" charset="0"/>
                        <a:cs typeface="Arial" pitchFamily="34" charset="0"/>
                      </a:endParaRPr>
                    </a:p>
                  </a:txBody>
                  <a:tcPr anchor="ctr"/>
                </a:tc>
              </a:tr>
              <a:tr h="2571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1241,2</a:t>
                      </a:r>
                      <a:endParaRPr lang="ru-RU" sz="1200" dirty="0">
                        <a:latin typeface="Arial" pitchFamily="34" charset="0"/>
                        <a:cs typeface="Arial" pitchFamily="34" charset="0"/>
                      </a:endParaRPr>
                    </a:p>
                  </a:txBody>
                  <a:tcPr anchor="ctr"/>
                </a:tc>
              </a:tr>
              <a:tr h="221632">
                <a:tc>
                  <a:txBody>
                    <a:bodyPr/>
                    <a:lstStyle/>
                    <a:p>
                      <a:pPr algn="ctr"/>
                      <a:r>
                        <a:rPr lang="ru-RU" sz="1200" dirty="0" smtClean="0">
                          <a:latin typeface="Arial" pitchFamily="34" charset="0"/>
                          <a:cs typeface="Arial" pitchFamily="34" charset="0"/>
                        </a:rPr>
                        <a:t>2026 план:</a:t>
                      </a:r>
                      <a:endParaRPr lang="ru-RU" sz="1200" dirty="0">
                        <a:latin typeface="Arial" pitchFamily="34" charset="0"/>
                        <a:cs typeface="Arial" pitchFamily="34" charset="0"/>
                      </a:endParaRPr>
                    </a:p>
                  </a:txBody>
                  <a:tcPr anchor="ctr"/>
                </a:tc>
              </a:tr>
              <a:tr h="221632">
                <a:tc>
                  <a:txBody>
                    <a:bodyPr/>
                    <a:lstStyle/>
                    <a:p>
                      <a:pPr algn="ctr"/>
                      <a:r>
                        <a:rPr lang="ru-RU" sz="1200" dirty="0" smtClean="0">
                          <a:latin typeface="Arial" pitchFamily="34" charset="0"/>
                          <a:cs typeface="Arial" pitchFamily="34" charset="0"/>
                        </a:rPr>
                        <a:t>1029,8</a:t>
                      </a:r>
                      <a:endParaRPr lang="ru-RU" sz="1200" dirty="0">
                        <a:latin typeface="Arial" pitchFamily="34" charset="0"/>
                        <a:cs typeface="Arial" pitchFamily="34" charset="0"/>
                      </a:endParaRPr>
                    </a:p>
                  </a:txBody>
                  <a:tcPr anchor="ctr"/>
                </a:tc>
              </a:tr>
              <a:tr h="221632">
                <a:tc>
                  <a:txBody>
                    <a:bodyPr/>
                    <a:lstStyle/>
                    <a:p>
                      <a:pPr algn="ctr"/>
                      <a:r>
                        <a:rPr lang="ru-RU" sz="1200" dirty="0" smtClean="0">
                          <a:latin typeface="Arial" pitchFamily="34" charset="0"/>
                          <a:cs typeface="Arial" pitchFamily="34" charset="0"/>
                        </a:rPr>
                        <a:t>2027 план:</a:t>
                      </a:r>
                      <a:endParaRPr lang="ru-RU" sz="1200" dirty="0">
                        <a:latin typeface="Arial" pitchFamily="34" charset="0"/>
                        <a:cs typeface="Arial" pitchFamily="34" charset="0"/>
                      </a:endParaRPr>
                    </a:p>
                  </a:txBody>
                  <a:tcPr anchor="ctr"/>
                </a:tc>
              </a:tr>
              <a:tr h="221632">
                <a:tc>
                  <a:txBody>
                    <a:bodyPr/>
                    <a:lstStyle/>
                    <a:p>
                      <a:pPr algn="ctr"/>
                      <a:r>
                        <a:rPr lang="ru-RU" sz="1200" dirty="0" smtClean="0">
                          <a:latin typeface="Arial" pitchFamily="34" charset="0"/>
                          <a:cs typeface="Arial" pitchFamily="34" charset="0"/>
                        </a:rPr>
                        <a:t>1013,2</a:t>
                      </a:r>
                      <a:endParaRPr lang="ru-RU" sz="1200" dirty="0">
                        <a:latin typeface="Arial" pitchFamily="34" charset="0"/>
                        <a:cs typeface="Arial" pitchFamily="34" charset="0"/>
                      </a:endParaRPr>
                    </a:p>
                  </a:txBody>
                  <a:tcPr anchor="ctr"/>
                </a:tc>
              </a:tr>
            </a:tbl>
          </a:graphicData>
        </a:graphic>
      </p:graphicFrame>
      <p:sp>
        <p:nvSpPr>
          <p:cNvPr id="8193" name="Rectangle 1"/>
          <p:cNvSpPr>
            <a:spLocks noChangeArrowheads="1"/>
          </p:cNvSpPr>
          <p:nvPr/>
        </p:nvSpPr>
        <p:spPr bwMode="auto">
          <a:xfrm>
            <a:off x="188640" y="4058163"/>
            <a:ext cx="4968552" cy="249299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Привлечение дополнительных финансовых ресурсов на исполнение расходных обязательств Усть-Удинского района остается важной задачей бюджетной политики на 2025-2027 годы, в рамках которой будет продолжена работа, направленная на участие района в межбюджетных отношениях, обеспечение активного участия в реализации государственных программ Российской Федерации и Иркутской области с ориентацией, на мероприятия по строительству объектов имеющих важную социальную значимость и ремонту действующих учреждений. стадиона, а так же благоустройство территорий с преимущественным объемом государственной поддержки (мероприятия в рамках национальных (федеральных) проектов и др.). </a:t>
            </a: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3010" name="Picture 2" descr="https://vki4.okcdn.ru/i?r=BUHoKFKCs3-57yPBZdu-SuAVJnKfHiYEYml3UemaRsPOb9kIdcHpeuMV4NztaTeUpfnzvf1GfeB-hslov3eXTQSS"/>
          <p:cNvPicPr>
            <a:picLocks noChangeAspect="1" noChangeArrowheads="1"/>
          </p:cNvPicPr>
          <p:nvPr/>
        </p:nvPicPr>
        <p:blipFill>
          <a:blip r:embed="rId3" cstate="print"/>
          <a:srcRect/>
          <a:stretch>
            <a:fillRect/>
          </a:stretch>
        </p:blipFill>
        <p:spPr bwMode="auto">
          <a:xfrm>
            <a:off x="260648" y="6588224"/>
            <a:ext cx="2808312" cy="2106234"/>
          </a:xfrm>
          <a:prstGeom prst="rect">
            <a:avLst/>
          </a:prstGeom>
          <a:ln>
            <a:noFill/>
          </a:ln>
          <a:effectLst>
            <a:softEdge rad="112500"/>
          </a:effectLst>
        </p:spPr>
      </p:pic>
      <p:pic>
        <p:nvPicPr>
          <p:cNvPr id="43012" name="Picture 4" descr="https://vki4.okcdn.ru/i?r=BUHoKFKCs3-57yPBZdu-SuAVwYGTrf7S-Lf4VBxpEpavCW6nfBuvT7vmurKjIhtfPh7zvf1GfeB-hslov3eXTQSS"/>
          <p:cNvPicPr>
            <a:picLocks noChangeAspect="1" noChangeArrowheads="1"/>
          </p:cNvPicPr>
          <p:nvPr/>
        </p:nvPicPr>
        <p:blipFill>
          <a:blip r:embed="rId4" cstate="print"/>
          <a:srcRect l="14209" t="18946" b="17111"/>
          <a:stretch>
            <a:fillRect/>
          </a:stretch>
        </p:blipFill>
        <p:spPr bwMode="auto">
          <a:xfrm>
            <a:off x="3068960" y="6588224"/>
            <a:ext cx="3600400" cy="2016224"/>
          </a:xfrm>
          <a:prstGeom prst="rect">
            <a:avLst/>
          </a:prstGeom>
          <a:ln>
            <a:noFill/>
          </a:ln>
          <a:effectLst>
            <a:softEdge rad="112500"/>
          </a:effectLst>
        </p:spPr>
      </p:pic>
      <p:pic>
        <p:nvPicPr>
          <p:cNvPr id="43014" name="Picture 6" descr="https://vki4.okcdn.ru/i?r=BUHoKFKCs3-57yPBZdu-SuAVQQuAHLa2ZK0zukvp19z4lo4yHUohrRM97S_jqCbc79Dzvf1GfeB-hslov3eXTQSS"/>
          <p:cNvPicPr>
            <a:picLocks noChangeAspect="1" noChangeArrowheads="1"/>
          </p:cNvPicPr>
          <p:nvPr/>
        </p:nvPicPr>
        <p:blipFill>
          <a:blip r:embed="rId5" cstate="print"/>
          <a:srcRect l="20225" r="8989"/>
          <a:stretch>
            <a:fillRect/>
          </a:stretch>
        </p:blipFill>
        <p:spPr bwMode="auto">
          <a:xfrm>
            <a:off x="5157192" y="5076056"/>
            <a:ext cx="1512168" cy="1602178"/>
          </a:xfrm>
          <a:prstGeom prst="rect">
            <a:avLst/>
          </a:prstGeom>
          <a:ln>
            <a:noFill/>
          </a:ln>
          <a:effectLst>
            <a:softEdge rad="112500"/>
          </a:effectLst>
        </p:spPr>
      </p:pic>
      <p:sp>
        <p:nvSpPr>
          <p:cNvPr id="9" name="Номер слайда 8"/>
          <p:cNvSpPr>
            <a:spLocks noGrp="1"/>
          </p:cNvSpPr>
          <p:nvPr>
            <p:ph type="sldNum" sz="quarter" idx="12"/>
          </p:nvPr>
        </p:nvSpPr>
        <p:spPr>
          <a:xfrm>
            <a:off x="6093296" y="8244408"/>
            <a:ext cx="438842" cy="486833"/>
          </a:xfrm>
        </p:spPr>
        <p:txBody>
          <a:bodyPr/>
          <a:lstStyle/>
          <a:p>
            <a:fld id="{725C68B6-61C2-468F-89AB-4B9F7531AA68}" type="slidenum">
              <a:rPr lang="ru-RU" smtClean="0"/>
              <a:pPr/>
              <a:t>19</a:t>
            </a:fld>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descr="2024-12-17_11-04-40.png"/>
          <p:cNvPicPr>
            <a:picLocks noChangeAspect="1"/>
          </p:cNvPicPr>
          <p:nvPr/>
        </p:nvPicPr>
        <p:blipFill>
          <a:blip r:embed="rId2" cstate="print"/>
          <a:srcRect r="6167"/>
          <a:stretch>
            <a:fillRect/>
          </a:stretch>
        </p:blipFill>
        <p:spPr>
          <a:xfrm>
            <a:off x="5301208" y="2267744"/>
            <a:ext cx="1296144" cy="1078844"/>
          </a:xfrm>
          <a:prstGeom prst="rect">
            <a:avLst/>
          </a:prstGeom>
        </p:spPr>
      </p:pic>
      <p:sp>
        <p:nvSpPr>
          <p:cNvPr id="2" name="Прямоугольник 1"/>
          <p:cNvSpPr/>
          <p:nvPr/>
        </p:nvSpPr>
        <p:spPr>
          <a:xfrm>
            <a:off x="188640" y="467544"/>
            <a:ext cx="6480720" cy="40011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bodyPr>
          <a:lstStyle/>
          <a:p>
            <a:pPr algn="ctr"/>
            <a:r>
              <a:rPr lang="ru-RU" sz="2000" b="1" cap="all" dirty="0" err="1" smtClean="0">
                <a:ln w="9000" cmpd="sng">
                  <a:solidFill>
                    <a:srgbClr val="002060"/>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rPr>
              <a:t>РАСходы</a:t>
            </a:r>
            <a:r>
              <a:rPr lang="ru-RU" sz="2000"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rPr>
              <a:t> районного бюджета</a:t>
            </a:r>
            <a:endParaRPr lang="ru-RU" sz="2000" b="1" cap="all" dirty="0">
              <a:ln w="9000" cmpd="sng">
                <a:solidFill>
                  <a:srgbClr val="002060"/>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endParaRPr>
          </a:p>
        </p:txBody>
      </p:sp>
      <p:sp>
        <p:nvSpPr>
          <p:cNvPr id="3" name="Прямоугольник 2"/>
          <p:cNvSpPr/>
          <p:nvPr/>
        </p:nvSpPr>
        <p:spPr>
          <a:xfrm>
            <a:off x="332656" y="899592"/>
            <a:ext cx="6189516" cy="292388"/>
          </a:xfrm>
          <a:prstGeom prst="rect">
            <a:avLst/>
          </a:prstGeom>
          <a:noFill/>
        </p:spPr>
        <p:txBody>
          <a:bodyPr wrap="none" lIns="91440" tIns="45720" rIns="91440" bIns="45720">
            <a:spAutoFit/>
          </a:bodyPr>
          <a:lstStyle/>
          <a:p>
            <a:pPr algn="ctr"/>
            <a:r>
              <a:rPr lang="ru-RU" sz="13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СТРУКТУРА РАСХОДОВ ПО БЮДЖЕТНОЙ КЛАССИФИКАЦИИ</a:t>
            </a:r>
            <a:endParaRPr lang="ru-RU" sz="13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pic>
        <p:nvPicPr>
          <p:cNvPr id="41988" name="Picture 4" descr="Picture background"/>
          <p:cNvPicPr>
            <a:picLocks noChangeAspect="1" noChangeArrowheads="1"/>
          </p:cNvPicPr>
          <p:nvPr/>
        </p:nvPicPr>
        <p:blipFill>
          <a:blip r:embed="rId3" cstate="print"/>
          <a:srcRect/>
          <a:stretch>
            <a:fillRect/>
          </a:stretch>
        </p:blipFill>
        <p:spPr bwMode="auto">
          <a:xfrm>
            <a:off x="332656" y="1907704"/>
            <a:ext cx="648072" cy="648072"/>
          </a:xfrm>
          <a:prstGeom prst="rect">
            <a:avLst/>
          </a:prstGeom>
          <a:noFill/>
        </p:spPr>
      </p:pic>
      <p:pic>
        <p:nvPicPr>
          <p:cNvPr id="41990" name="Picture 6" descr="Picture background"/>
          <p:cNvPicPr>
            <a:picLocks noChangeAspect="1" noChangeArrowheads="1"/>
          </p:cNvPicPr>
          <p:nvPr/>
        </p:nvPicPr>
        <p:blipFill>
          <a:blip r:embed="rId4" cstate="print"/>
          <a:srcRect/>
          <a:stretch>
            <a:fillRect/>
          </a:stretch>
        </p:blipFill>
        <p:spPr bwMode="auto">
          <a:xfrm>
            <a:off x="260648" y="2627784"/>
            <a:ext cx="720080" cy="630070"/>
          </a:xfrm>
          <a:prstGeom prst="rect">
            <a:avLst/>
          </a:prstGeom>
          <a:noFill/>
        </p:spPr>
      </p:pic>
      <p:pic>
        <p:nvPicPr>
          <p:cNvPr id="41992" name="Picture 8" descr="Picture background"/>
          <p:cNvPicPr>
            <a:picLocks noChangeAspect="1" noChangeArrowheads="1"/>
          </p:cNvPicPr>
          <p:nvPr/>
        </p:nvPicPr>
        <p:blipFill>
          <a:blip r:embed="rId5" cstate="print"/>
          <a:srcRect/>
          <a:stretch>
            <a:fillRect/>
          </a:stretch>
        </p:blipFill>
        <p:spPr bwMode="auto">
          <a:xfrm>
            <a:off x="332656" y="1259632"/>
            <a:ext cx="576064" cy="576064"/>
          </a:xfrm>
          <a:prstGeom prst="rect">
            <a:avLst/>
          </a:prstGeom>
          <a:noFill/>
        </p:spPr>
      </p:pic>
      <p:sp>
        <p:nvSpPr>
          <p:cNvPr id="8" name="Прямоугольник 7"/>
          <p:cNvSpPr/>
          <p:nvPr/>
        </p:nvSpPr>
        <p:spPr>
          <a:xfrm>
            <a:off x="980728" y="1331640"/>
            <a:ext cx="5184576" cy="461665"/>
          </a:xfrm>
          <a:prstGeom prst="rect">
            <a:avLst/>
          </a:prstGeom>
        </p:spPr>
        <p:txBody>
          <a:bodyPr wrap="square" anchor="ctr">
            <a:spAutoFit/>
          </a:bodyPr>
          <a:lstStyle/>
          <a:p>
            <a:r>
              <a:rPr lang="ru-RU" sz="1200" dirty="0" smtClean="0"/>
              <a:t>Ведомственная структура расходов </a:t>
            </a:r>
            <a:r>
              <a:rPr lang="ru-RU" sz="1200" b="1" dirty="0" smtClean="0"/>
              <a:t>– по 6 главным</a:t>
            </a:r>
            <a:br>
              <a:rPr lang="ru-RU" sz="1200" b="1" dirty="0" smtClean="0"/>
            </a:br>
            <a:r>
              <a:rPr lang="ru-RU" sz="1200" b="1" dirty="0" smtClean="0"/>
              <a:t>распорядителям бюджетных средств (ГРБС)</a:t>
            </a:r>
            <a:r>
              <a:rPr lang="ru-RU" sz="1200" dirty="0" smtClean="0"/>
              <a:t>.</a:t>
            </a:r>
            <a:endParaRPr lang="ru-RU" sz="1200" dirty="0"/>
          </a:p>
        </p:txBody>
      </p:sp>
      <p:sp>
        <p:nvSpPr>
          <p:cNvPr id="9" name="Прямоугольник 8"/>
          <p:cNvSpPr/>
          <p:nvPr/>
        </p:nvSpPr>
        <p:spPr>
          <a:xfrm>
            <a:off x="980728" y="1979712"/>
            <a:ext cx="5328592" cy="461665"/>
          </a:xfrm>
          <a:prstGeom prst="rect">
            <a:avLst/>
          </a:prstGeom>
        </p:spPr>
        <p:txBody>
          <a:bodyPr wrap="square">
            <a:spAutoFit/>
          </a:bodyPr>
          <a:lstStyle/>
          <a:p>
            <a:r>
              <a:rPr lang="ru-RU" sz="1200" dirty="0" smtClean="0"/>
              <a:t>Функциональный классификатор по разделам, подразделам </a:t>
            </a:r>
            <a:r>
              <a:rPr lang="ru-RU" sz="1200" b="1" dirty="0" smtClean="0"/>
              <a:t>– по выполнению основных функций государства.</a:t>
            </a:r>
            <a:endParaRPr lang="ru-RU" sz="1200" dirty="0"/>
          </a:p>
        </p:txBody>
      </p:sp>
      <p:sp>
        <p:nvSpPr>
          <p:cNvPr id="10" name="Прямоугольник 9"/>
          <p:cNvSpPr/>
          <p:nvPr/>
        </p:nvSpPr>
        <p:spPr>
          <a:xfrm>
            <a:off x="980728" y="2699792"/>
            <a:ext cx="5256584" cy="461665"/>
          </a:xfrm>
          <a:prstGeom prst="rect">
            <a:avLst/>
          </a:prstGeom>
        </p:spPr>
        <p:txBody>
          <a:bodyPr wrap="square">
            <a:spAutoFit/>
          </a:bodyPr>
          <a:lstStyle/>
          <a:p>
            <a:r>
              <a:rPr lang="ru-RU" sz="1200" dirty="0" smtClean="0"/>
              <a:t>Программная структура расходов </a:t>
            </a:r>
            <a:r>
              <a:rPr lang="ru-RU" sz="1200" b="1" dirty="0" smtClean="0"/>
              <a:t>– </a:t>
            </a:r>
          </a:p>
          <a:p>
            <a:r>
              <a:rPr lang="ru-RU" sz="1200" b="1" dirty="0" smtClean="0"/>
              <a:t>по 16 муниципальным программам.</a:t>
            </a:r>
            <a:r>
              <a:rPr lang="ru-RU" sz="1200" dirty="0" smtClean="0"/>
              <a:t> </a:t>
            </a:r>
            <a:endParaRPr lang="ru-RU" sz="1200" dirty="0"/>
          </a:p>
        </p:txBody>
      </p:sp>
      <p:graphicFrame>
        <p:nvGraphicFramePr>
          <p:cNvPr id="12" name="Таблица 11"/>
          <p:cNvGraphicFramePr>
            <a:graphicFrameLocks noGrp="1"/>
          </p:cNvGraphicFramePr>
          <p:nvPr/>
        </p:nvGraphicFramePr>
        <p:xfrm>
          <a:off x="332656" y="3347864"/>
          <a:ext cx="6192688" cy="864096"/>
        </p:xfrm>
        <a:graphic>
          <a:graphicData uri="http://schemas.openxmlformats.org/drawingml/2006/table">
            <a:tbl>
              <a:tblPr firstRow="1" bandRow="1">
                <a:tableStyleId>{5C22544A-7EE6-4342-B048-85BDC9FD1C3A}</a:tableStyleId>
              </a:tblPr>
              <a:tblGrid>
                <a:gridCol w="3351337"/>
                <a:gridCol w="947117"/>
                <a:gridCol w="947117"/>
                <a:gridCol w="947117"/>
              </a:tblGrid>
              <a:tr h="282866">
                <a:tc>
                  <a:txBody>
                    <a:bodyPr/>
                    <a:lstStyle/>
                    <a:p>
                      <a:r>
                        <a:rPr lang="ru-RU" sz="1100" dirty="0" smtClean="0"/>
                        <a:t>Плановые показатели:</a:t>
                      </a:r>
                      <a:endParaRPr lang="ru-RU" sz="1100" dirty="0"/>
                    </a:p>
                  </a:txBody>
                  <a:tcPr anchor="ctr"/>
                </a:tc>
                <a:tc>
                  <a:txBody>
                    <a:bodyPr/>
                    <a:lstStyle/>
                    <a:p>
                      <a:r>
                        <a:rPr lang="ru-RU" sz="1100" dirty="0" smtClean="0"/>
                        <a:t>2025 год</a:t>
                      </a:r>
                      <a:endParaRPr lang="ru-RU" sz="1100" dirty="0"/>
                    </a:p>
                  </a:txBody>
                  <a:tcPr anchor="ctr"/>
                </a:tc>
                <a:tc>
                  <a:txBody>
                    <a:bodyPr/>
                    <a:lstStyle/>
                    <a:p>
                      <a:r>
                        <a:rPr lang="ru-RU" sz="1100" dirty="0" smtClean="0"/>
                        <a:t>2026 год</a:t>
                      </a:r>
                      <a:endParaRPr lang="ru-RU" sz="1100" dirty="0"/>
                    </a:p>
                  </a:txBody>
                  <a:tcPr anchor="ctr"/>
                </a:tc>
                <a:tc>
                  <a:txBody>
                    <a:bodyPr/>
                    <a:lstStyle/>
                    <a:p>
                      <a:r>
                        <a:rPr lang="ru-RU" sz="1100" dirty="0" smtClean="0"/>
                        <a:t>2027 год</a:t>
                      </a:r>
                      <a:endParaRPr lang="ru-RU" sz="1100" dirty="0"/>
                    </a:p>
                  </a:txBody>
                  <a:tcPr anchor="ctr"/>
                </a:tc>
              </a:tr>
              <a:tr h="5812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100" dirty="0" smtClean="0"/>
                        <a:t>Распределенные</a:t>
                      </a:r>
                    </a:p>
                    <a:p>
                      <a:pPr marL="0" marR="0" indent="0" algn="l" defTabSz="914400" rtl="0" eaLnBrk="1" fontAlgn="auto" latinLnBrk="0" hangingPunct="1">
                        <a:lnSpc>
                          <a:spcPct val="100000"/>
                        </a:lnSpc>
                        <a:spcBef>
                          <a:spcPts val="0"/>
                        </a:spcBef>
                        <a:spcAft>
                          <a:spcPts val="0"/>
                        </a:spcAft>
                        <a:buClrTx/>
                        <a:buSzTx/>
                        <a:buFontTx/>
                        <a:buNone/>
                        <a:tabLst/>
                        <a:defRPr/>
                      </a:pPr>
                      <a:r>
                        <a:rPr lang="ru-RU" sz="1100" baseline="30000" dirty="0" smtClean="0"/>
                        <a:t>_________________________________________</a:t>
                      </a:r>
                    </a:p>
                    <a:p>
                      <a:r>
                        <a:rPr lang="ru-RU" sz="1100" dirty="0" smtClean="0"/>
                        <a:t>Условно-утвержденные расходы</a:t>
                      </a:r>
                      <a:endParaRPr lang="ru-RU" sz="1100" dirty="0"/>
                    </a:p>
                  </a:txBody>
                  <a:tcPr anchor="ctr"/>
                </a:tc>
                <a:tc>
                  <a:txBody>
                    <a:bodyPr/>
                    <a:lstStyle/>
                    <a:p>
                      <a:r>
                        <a:rPr lang="ru-RU" sz="1100" dirty="0" smtClean="0"/>
                        <a:t>100%</a:t>
                      </a:r>
                      <a:endParaRPr lang="ru-RU" sz="1100" dirty="0"/>
                    </a:p>
                  </a:txBody>
                  <a:tcPr anchor="ctr"/>
                </a:tc>
                <a:tc>
                  <a:txBody>
                    <a:bodyPr/>
                    <a:lstStyle/>
                    <a:p>
                      <a:r>
                        <a:rPr lang="ru-RU" sz="1100" dirty="0" smtClean="0"/>
                        <a:t>99,3%</a:t>
                      </a:r>
                    </a:p>
                    <a:p>
                      <a:r>
                        <a:rPr lang="ru-RU" sz="1100" baseline="30000" dirty="0" smtClean="0"/>
                        <a:t>_________</a:t>
                      </a:r>
                    </a:p>
                    <a:p>
                      <a:r>
                        <a:rPr lang="ru-RU" sz="1100" dirty="0" smtClean="0"/>
                        <a:t>0,7%</a:t>
                      </a:r>
                      <a:endParaRPr lang="ru-RU" sz="1100" dirty="0"/>
                    </a:p>
                  </a:txBody>
                  <a:tcPr anchor="ctr"/>
                </a:tc>
                <a:tc>
                  <a:txBody>
                    <a:bodyPr/>
                    <a:lstStyle/>
                    <a:p>
                      <a:r>
                        <a:rPr lang="ru-RU" sz="1100" dirty="0" smtClean="0"/>
                        <a:t>98,6%</a:t>
                      </a:r>
                    </a:p>
                    <a:p>
                      <a:r>
                        <a:rPr lang="ru-RU" sz="1100" baseline="30000" dirty="0" smtClean="0"/>
                        <a:t>_________</a:t>
                      </a:r>
                    </a:p>
                    <a:p>
                      <a:r>
                        <a:rPr lang="ru-RU" sz="1100" dirty="0" smtClean="0"/>
                        <a:t>1,4%</a:t>
                      </a:r>
                      <a:endParaRPr lang="ru-RU" sz="1100" dirty="0"/>
                    </a:p>
                  </a:txBody>
                  <a:tcPr anchor="ctr"/>
                </a:tc>
              </a:tr>
            </a:tbl>
          </a:graphicData>
        </a:graphic>
      </p:graphicFrame>
      <p:sp>
        <p:nvSpPr>
          <p:cNvPr id="13" name="Прямоугольник 12"/>
          <p:cNvSpPr/>
          <p:nvPr/>
        </p:nvSpPr>
        <p:spPr>
          <a:xfrm>
            <a:off x="332656" y="4283968"/>
            <a:ext cx="6192688" cy="46166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ru-RU" sz="1200" dirty="0" smtClean="0">
                <a:latin typeface="Arial" pitchFamily="34" charset="0"/>
                <a:cs typeface="Arial" pitchFamily="34" charset="0"/>
              </a:rPr>
              <a:t>        Расходы районного бюджета имеют выраженную социальную направленность – доля расходов на социальную сферу составляет в 2025 году 61,8%. </a:t>
            </a:r>
            <a:endParaRPr lang="ru-RU" sz="1200" dirty="0">
              <a:latin typeface="Arial" pitchFamily="34" charset="0"/>
              <a:cs typeface="Arial" pitchFamily="34" charset="0"/>
            </a:endParaRPr>
          </a:p>
        </p:txBody>
      </p:sp>
      <p:sp>
        <p:nvSpPr>
          <p:cNvPr id="15" name="Прямоугольник 14"/>
          <p:cNvSpPr/>
          <p:nvPr/>
        </p:nvSpPr>
        <p:spPr>
          <a:xfrm>
            <a:off x="332656" y="4860032"/>
            <a:ext cx="6192688" cy="307777"/>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ru-RU" sz="1400" b="1" dirty="0" smtClean="0">
                <a:solidFill>
                  <a:srgbClr val="002060"/>
                </a:solidFill>
                <a:latin typeface="Arial" pitchFamily="34" charset="0"/>
                <a:cs typeface="Arial" pitchFamily="34" charset="0"/>
              </a:rPr>
              <a:t>ВЕДОМСТВЕННАЯ СТРУКТУРА РАСХОДОВ БЮДЖЕТОВ (ГРБС)</a:t>
            </a:r>
            <a:endParaRPr lang="ru-RU" sz="1400" b="1" dirty="0">
              <a:solidFill>
                <a:srgbClr val="002060"/>
              </a:solidFill>
              <a:latin typeface="Arial" pitchFamily="34" charset="0"/>
              <a:cs typeface="Arial" pitchFamily="34" charset="0"/>
            </a:endParaRPr>
          </a:p>
        </p:txBody>
      </p:sp>
      <p:graphicFrame>
        <p:nvGraphicFramePr>
          <p:cNvPr id="16" name="Таблица 15"/>
          <p:cNvGraphicFramePr>
            <a:graphicFrameLocks noGrp="1"/>
          </p:cNvGraphicFramePr>
          <p:nvPr/>
        </p:nvGraphicFramePr>
        <p:xfrm>
          <a:off x="332656" y="5220072"/>
          <a:ext cx="6192688" cy="3251160"/>
        </p:xfrm>
        <a:graphic>
          <a:graphicData uri="http://schemas.openxmlformats.org/drawingml/2006/table">
            <a:tbl>
              <a:tblPr firstRow="1" bandRow="1">
                <a:tableStyleId>{5C22544A-7EE6-4342-B048-85BDC9FD1C3A}</a:tableStyleId>
              </a:tblPr>
              <a:tblGrid>
                <a:gridCol w="3168352"/>
                <a:gridCol w="936104"/>
                <a:gridCol w="1008112"/>
                <a:gridCol w="1080120"/>
              </a:tblGrid>
              <a:tr h="370840">
                <a:tc>
                  <a:txBody>
                    <a:bodyPr/>
                    <a:lstStyle/>
                    <a:p>
                      <a:r>
                        <a:rPr lang="ru-RU" sz="1200" dirty="0" smtClean="0">
                          <a:latin typeface="Arial" pitchFamily="34" charset="0"/>
                          <a:cs typeface="Arial" pitchFamily="34" charset="0"/>
                        </a:rPr>
                        <a:t>ГРБС</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2025</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2026</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2027</a:t>
                      </a:r>
                      <a:endParaRPr lang="ru-RU" sz="1200" dirty="0">
                        <a:latin typeface="Arial" pitchFamily="34" charset="0"/>
                        <a:cs typeface="Arial" pitchFamily="34" charset="0"/>
                      </a:endParaRPr>
                    </a:p>
                  </a:txBody>
                  <a:tcPr/>
                </a:tc>
              </a:tr>
              <a:tr h="370840">
                <a:tc>
                  <a:txBody>
                    <a:bodyPr/>
                    <a:lstStyle/>
                    <a:p>
                      <a:pPr algn="l" fontAlgn="ctr"/>
                      <a:r>
                        <a:rPr lang="ru-RU" sz="1200" b="0" i="0" u="none" strike="noStrike" dirty="0">
                          <a:latin typeface="Arial" pitchFamily="34" charset="0"/>
                          <a:cs typeface="Arial" pitchFamily="34" charset="0"/>
                        </a:rPr>
                        <a:t>Отдел культуры администрации Усть-Удинского района</a:t>
                      </a:r>
                    </a:p>
                  </a:txBody>
                  <a:tcPr marL="0" marR="0" marT="0" marB="0" anchor="ctr"/>
                </a:tc>
                <a:tc>
                  <a:txBody>
                    <a:bodyPr/>
                    <a:lstStyle/>
                    <a:p>
                      <a:r>
                        <a:rPr lang="ru-RU" sz="1200" dirty="0" smtClean="0">
                          <a:latin typeface="Arial" pitchFamily="34" charset="0"/>
                          <a:cs typeface="Arial" pitchFamily="34" charset="0"/>
                        </a:rPr>
                        <a:t>40,7</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38,6</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37,3</a:t>
                      </a:r>
                      <a:endParaRPr lang="ru-RU" sz="1200" dirty="0">
                        <a:latin typeface="Arial" pitchFamily="34" charset="0"/>
                        <a:cs typeface="Arial" pitchFamily="34" charset="0"/>
                      </a:endParaRPr>
                    </a:p>
                  </a:txBody>
                  <a:tcPr/>
                </a:tc>
              </a:tr>
              <a:tr h="370840">
                <a:tc>
                  <a:txBody>
                    <a:bodyPr/>
                    <a:lstStyle/>
                    <a:p>
                      <a:pPr algn="l" fontAlgn="ctr"/>
                      <a:r>
                        <a:rPr lang="ru-RU" sz="1200" b="0" i="0" u="none" strike="noStrike">
                          <a:latin typeface="Arial" pitchFamily="34" charset="0"/>
                          <a:cs typeface="Arial" pitchFamily="34" charset="0"/>
                        </a:rPr>
                        <a:t>Комитет по управлению муниципальным имуществом Усть-Удинского района</a:t>
                      </a:r>
                    </a:p>
                  </a:txBody>
                  <a:tcPr marL="0" marR="0" marT="0" marB="0" anchor="ctr"/>
                </a:tc>
                <a:tc>
                  <a:txBody>
                    <a:bodyPr/>
                    <a:lstStyle/>
                    <a:p>
                      <a:r>
                        <a:rPr lang="ru-RU" sz="1200" dirty="0" smtClean="0">
                          <a:latin typeface="Arial" pitchFamily="34" charset="0"/>
                          <a:cs typeface="Arial" pitchFamily="34" charset="0"/>
                        </a:rPr>
                        <a:t>6,9</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6,9</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6,9</a:t>
                      </a:r>
                      <a:endParaRPr lang="ru-RU" sz="1200" dirty="0">
                        <a:latin typeface="Arial" pitchFamily="34" charset="0"/>
                        <a:cs typeface="Arial" pitchFamily="34" charset="0"/>
                      </a:endParaRPr>
                    </a:p>
                  </a:txBody>
                  <a:tcPr/>
                </a:tc>
              </a:tr>
              <a:tr h="370840">
                <a:tc>
                  <a:txBody>
                    <a:bodyPr/>
                    <a:lstStyle/>
                    <a:p>
                      <a:pPr algn="l" fontAlgn="ctr"/>
                      <a:r>
                        <a:rPr lang="ru-RU" sz="1200" b="0" i="0" u="none" strike="noStrike">
                          <a:latin typeface="Arial" pitchFamily="34" charset="0"/>
                          <a:cs typeface="Arial" pitchFamily="34" charset="0"/>
                        </a:rPr>
                        <a:t>Управление образования МО "Усть-Удинской район"</a:t>
                      </a:r>
                    </a:p>
                  </a:txBody>
                  <a:tcPr marL="0" marR="0" marT="0" marB="0" anchor="ctr"/>
                </a:tc>
                <a:tc>
                  <a:txBody>
                    <a:bodyPr/>
                    <a:lstStyle/>
                    <a:p>
                      <a:r>
                        <a:rPr lang="ru-RU" sz="1200" dirty="0" smtClean="0">
                          <a:latin typeface="Arial" pitchFamily="34" charset="0"/>
                          <a:cs typeface="Arial" pitchFamily="34" charset="0"/>
                        </a:rPr>
                        <a:t>738,6</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712,2</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713,9</a:t>
                      </a:r>
                      <a:endParaRPr lang="ru-RU" sz="1200" dirty="0">
                        <a:latin typeface="Arial" pitchFamily="34" charset="0"/>
                        <a:cs typeface="Arial" pitchFamily="34" charset="0"/>
                      </a:endParaRPr>
                    </a:p>
                  </a:txBody>
                  <a:tcPr/>
                </a:tc>
              </a:tr>
              <a:tr h="370840">
                <a:tc>
                  <a:txBody>
                    <a:bodyPr/>
                    <a:lstStyle/>
                    <a:p>
                      <a:pPr algn="l" fontAlgn="ctr"/>
                      <a:r>
                        <a:rPr lang="ru-RU" sz="1200" b="0" i="0" u="none" strike="noStrike">
                          <a:latin typeface="Arial" pitchFamily="34" charset="0"/>
                          <a:cs typeface="Arial" pitchFamily="34" charset="0"/>
                        </a:rPr>
                        <a:t>Районная Дума районного МО "Усть-Удинский район"</a:t>
                      </a:r>
                    </a:p>
                  </a:txBody>
                  <a:tcPr marL="0" marR="0" marT="0" marB="0" anchor="ctr"/>
                </a:tc>
                <a:tc>
                  <a:txBody>
                    <a:bodyPr/>
                    <a:lstStyle/>
                    <a:p>
                      <a:r>
                        <a:rPr lang="ru-RU" sz="1200" dirty="0" smtClean="0">
                          <a:latin typeface="Arial" pitchFamily="34" charset="0"/>
                          <a:cs typeface="Arial" pitchFamily="34" charset="0"/>
                        </a:rPr>
                        <a:t>7,6</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7,6</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7,6</a:t>
                      </a:r>
                      <a:endParaRPr lang="ru-RU" sz="1200" dirty="0">
                        <a:latin typeface="Arial" pitchFamily="34" charset="0"/>
                        <a:cs typeface="Arial" pitchFamily="34" charset="0"/>
                      </a:endParaRPr>
                    </a:p>
                  </a:txBody>
                  <a:tcPr/>
                </a:tc>
              </a:tr>
              <a:tr h="370840">
                <a:tc>
                  <a:txBody>
                    <a:bodyPr/>
                    <a:lstStyle/>
                    <a:p>
                      <a:pPr algn="l" fontAlgn="ctr"/>
                      <a:r>
                        <a:rPr lang="ru-RU" sz="1200" b="0" i="0" u="none" strike="noStrike">
                          <a:latin typeface="Arial" pitchFamily="34" charset="0"/>
                          <a:cs typeface="Arial" pitchFamily="34" charset="0"/>
                        </a:rPr>
                        <a:t>Администрация Усть-Удинского района</a:t>
                      </a:r>
                    </a:p>
                  </a:txBody>
                  <a:tcPr marL="0" marR="0" marT="0" marB="0" anchor="ctr"/>
                </a:tc>
                <a:tc>
                  <a:txBody>
                    <a:bodyPr/>
                    <a:lstStyle/>
                    <a:p>
                      <a:r>
                        <a:rPr lang="ru-RU" sz="1200" dirty="0" smtClean="0">
                          <a:latin typeface="Arial" pitchFamily="34" charset="0"/>
                          <a:cs typeface="Arial" pitchFamily="34" charset="0"/>
                        </a:rPr>
                        <a:t>339,9</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191,5</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176,0</a:t>
                      </a:r>
                      <a:endParaRPr lang="ru-RU" sz="1200" dirty="0">
                        <a:latin typeface="Arial" pitchFamily="34" charset="0"/>
                        <a:cs typeface="Arial" pitchFamily="34" charset="0"/>
                      </a:endParaRPr>
                    </a:p>
                  </a:txBody>
                  <a:tcPr/>
                </a:tc>
              </a:tr>
              <a:tr h="370840">
                <a:tc>
                  <a:txBody>
                    <a:bodyPr/>
                    <a:lstStyle/>
                    <a:p>
                      <a:pPr algn="l" fontAlgn="ctr"/>
                      <a:r>
                        <a:rPr lang="ru-RU" sz="1200" b="0" i="0" u="none" strike="noStrike" dirty="0">
                          <a:latin typeface="Arial" pitchFamily="34" charset="0"/>
                          <a:cs typeface="Arial" pitchFamily="34" charset="0"/>
                        </a:rPr>
                        <a:t>Финансовое управление администрации Усть-Удинского района</a:t>
                      </a:r>
                    </a:p>
                  </a:txBody>
                  <a:tcPr marL="0" marR="0" marT="0" marB="0" anchor="ctr"/>
                </a:tc>
                <a:tc>
                  <a:txBody>
                    <a:bodyPr/>
                    <a:lstStyle/>
                    <a:p>
                      <a:r>
                        <a:rPr lang="ru-RU" sz="1200" dirty="0" smtClean="0">
                          <a:latin typeface="Arial" pitchFamily="34" charset="0"/>
                          <a:cs typeface="Arial" pitchFamily="34" charset="0"/>
                        </a:rPr>
                        <a:t>243,5</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206,5</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205,2</a:t>
                      </a:r>
                      <a:endParaRPr lang="ru-RU" sz="1200" dirty="0">
                        <a:latin typeface="Arial" pitchFamily="34" charset="0"/>
                        <a:cs typeface="Arial" pitchFamily="34" charset="0"/>
                      </a:endParaRPr>
                    </a:p>
                  </a:txBody>
                  <a:tcPr/>
                </a:tc>
              </a:tr>
              <a:tr h="284440">
                <a:tc>
                  <a:txBody>
                    <a:bodyPr/>
                    <a:lstStyle/>
                    <a:p>
                      <a:pPr algn="l" fontAlgn="ctr"/>
                      <a:r>
                        <a:rPr lang="ru-RU" sz="1200" b="0" i="1" u="none" strike="noStrike" dirty="0" smtClean="0">
                          <a:latin typeface="Arial" pitchFamily="34" charset="0"/>
                          <a:cs typeface="Arial" pitchFamily="34" charset="0"/>
                        </a:rPr>
                        <a:t>*условно-утвержденные</a:t>
                      </a:r>
                      <a:endParaRPr lang="ru-RU" sz="1200" b="0" i="1" u="none" strike="noStrike" dirty="0">
                        <a:latin typeface="Arial" pitchFamily="34" charset="0"/>
                        <a:cs typeface="Arial" pitchFamily="34" charset="0"/>
                      </a:endParaRPr>
                    </a:p>
                  </a:txBody>
                  <a:tcPr marL="0" marR="0" marT="0" marB="0" anchor="ctr"/>
                </a:tc>
                <a:tc>
                  <a:txBody>
                    <a:bodyPr/>
                    <a:lstStyle/>
                    <a:p>
                      <a:r>
                        <a:rPr lang="ru-RU" sz="1200" i="1" dirty="0" smtClean="0">
                          <a:latin typeface="Arial" pitchFamily="34" charset="0"/>
                          <a:cs typeface="Arial" pitchFamily="34" charset="0"/>
                        </a:rPr>
                        <a:t>0,0</a:t>
                      </a:r>
                      <a:endParaRPr lang="ru-RU" sz="1200" i="1" dirty="0">
                        <a:latin typeface="Arial" pitchFamily="34" charset="0"/>
                        <a:cs typeface="Arial" pitchFamily="34" charset="0"/>
                      </a:endParaRPr>
                    </a:p>
                  </a:txBody>
                  <a:tcPr/>
                </a:tc>
                <a:tc>
                  <a:txBody>
                    <a:bodyPr/>
                    <a:lstStyle/>
                    <a:p>
                      <a:r>
                        <a:rPr lang="ru-RU" sz="1200" i="1" dirty="0" smtClean="0">
                          <a:latin typeface="Arial" pitchFamily="34" charset="0"/>
                          <a:cs typeface="Arial" pitchFamily="34" charset="0"/>
                        </a:rPr>
                        <a:t>8,1</a:t>
                      </a:r>
                      <a:endParaRPr lang="ru-RU" sz="1200" i="1" dirty="0">
                        <a:latin typeface="Arial" pitchFamily="34" charset="0"/>
                        <a:cs typeface="Arial" pitchFamily="34" charset="0"/>
                      </a:endParaRPr>
                    </a:p>
                  </a:txBody>
                  <a:tcPr/>
                </a:tc>
                <a:tc>
                  <a:txBody>
                    <a:bodyPr/>
                    <a:lstStyle/>
                    <a:p>
                      <a:r>
                        <a:rPr lang="ru-RU" sz="1200" i="1" dirty="0" smtClean="0">
                          <a:latin typeface="Arial" pitchFamily="34" charset="0"/>
                          <a:cs typeface="Arial" pitchFamily="34" charset="0"/>
                        </a:rPr>
                        <a:t>16,4</a:t>
                      </a:r>
                      <a:endParaRPr lang="ru-RU" sz="1200" i="1" dirty="0">
                        <a:latin typeface="Arial" pitchFamily="34" charset="0"/>
                        <a:cs typeface="Arial" pitchFamily="34" charset="0"/>
                      </a:endParaRPr>
                    </a:p>
                  </a:txBody>
                  <a:tcPr/>
                </a:tc>
              </a:tr>
              <a:tr h="370840">
                <a:tc>
                  <a:txBody>
                    <a:bodyPr/>
                    <a:lstStyle/>
                    <a:p>
                      <a:pPr algn="l" fontAlgn="ctr"/>
                      <a:r>
                        <a:rPr lang="ru-RU" sz="1200" b="0" i="0" u="none" strike="noStrike" dirty="0" smtClean="0">
                          <a:latin typeface="Arial" pitchFamily="34" charset="0"/>
                          <a:cs typeface="Arial" pitchFamily="34" charset="0"/>
                        </a:rPr>
                        <a:t>ИТОГО:</a:t>
                      </a:r>
                      <a:endParaRPr lang="ru-RU" sz="1200" b="0" i="0" u="none" strike="noStrike" dirty="0">
                        <a:latin typeface="Arial" pitchFamily="34" charset="0"/>
                        <a:cs typeface="Arial" pitchFamily="34" charset="0"/>
                      </a:endParaRPr>
                    </a:p>
                  </a:txBody>
                  <a:tcPr marL="0" marR="0" marT="0" marB="0" anchor="ctr"/>
                </a:tc>
                <a:tc>
                  <a:txBody>
                    <a:bodyPr/>
                    <a:lstStyle/>
                    <a:p>
                      <a:r>
                        <a:rPr lang="ru-RU" sz="1200" dirty="0" smtClean="0">
                          <a:latin typeface="Arial" pitchFamily="34" charset="0"/>
                          <a:cs typeface="Arial" pitchFamily="34" charset="0"/>
                        </a:rPr>
                        <a:t>1 377,2</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1 171,4</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1 163,3</a:t>
                      </a:r>
                      <a:endParaRPr lang="ru-RU" sz="1200" dirty="0">
                        <a:latin typeface="Arial" pitchFamily="34" charset="0"/>
                        <a:cs typeface="Arial" pitchFamily="34" charset="0"/>
                      </a:endParaRPr>
                    </a:p>
                  </a:txBody>
                  <a:tcPr/>
                </a:tc>
              </a:tr>
            </a:tbl>
          </a:graphicData>
        </a:graphic>
      </p:graphicFrame>
      <p:sp>
        <p:nvSpPr>
          <p:cNvPr id="18" name="Номер слайда 17"/>
          <p:cNvSpPr>
            <a:spLocks noGrp="1"/>
          </p:cNvSpPr>
          <p:nvPr>
            <p:ph type="sldNum" sz="quarter" idx="12"/>
          </p:nvPr>
        </p:nvSpPr>
        <p:spPr>
          <a:xfrm>
            <a:off x="6165304" y="8244408"/>
            <a:ext cx="438842" cy="486833"/>
          </a:xfrm>
        </p:spPr>
        <p:txBody>
          <a:bodyPr/>
          <a:lstStyle/>
          <a:p>
            <a:fld id="{725C68B6-61C2-468F-89AB-4B9F7531AA68}" type="slidenum">
              <a:rPr lang="ru-RU" smtClean="0"/>
              <a:pPr/>
              <a:t>20</a:t>
            </a:fld>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0648" y="467544"/>
            <a:ext cx="6336704" cy="461665"/>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ru-RU" sz="1200" b="1" dirty="0" smtClean="0">
                <a:solidFill>
                  <a:srgbClr val="002060"/>
                </a:solidFill>
                <a:latin typeface="Arial" pitchFamily="34" charset="0"/>
                <a:cs typeface="Arial" pitchFamily="34" charset="0"/>
              </a:rPr>
              <a:t>РАСХОДЫ РАЙОННОГО БЮДЖЕТА ПО РАЗДЕЛАМ И ПОДРАЗДЕЛАМ КЛАССИФИКАЦИИ РАСХОДОВ БЮДЖЕТОВ</a:t>
            </a:r>
            <a:endParaRPr lang="ru-RU" sz="1200" b="1" dirty="0">
              <a:solidFill>
                <a:srgbClr val="002060"/>
              </a:solidFill>
              <a:latin typeface="Arial" pitchFamily="34" charset="0"/>
              <a:cs typeface="Arial" pitchFamily="34" charset="0"/>
            </a:endParaRPr>
          </a:p>
        </p:txBody>
      </p:sp>
      <p:sp>
        <p:nvSpPr>
          <p:cNvPr id="3" name="Прямоугольник 2"/>
          <p:cNvSpPr/>
          <p:nvPr/>
        </p:nvSpPr>
        <p:spPr>
          <a:xfrm>
            <a:off x="260648" y="827584"/>
            <a:ext cx="6336704" cy="1869743"/>
          </a:xfrm>
          <a:prstGeom prst="rect">
            <a:avLst/>
          </a:prstGeom>
        </p:spPr>
        <p:txBody>
          <a:bodyPr wrap="square" numCol="2" spcCol="144000">
            <a:spAutoFit/>
          </a:bodyPr>
          <a:lstStyle/>
          <a:p>
            <a:pPr lvl="0" algn="just" fontAlgn="base">
              <a:spcBef>
                <a:spcPct val="0"/>
              </a:spcBef>
              <a:spcAft>
                <a:spcPct val="0"/>
              </a:spcAft>
            </a:pPr>
            <a:r>
              <a:rPr lang="ru-RU" sz="1050" dirty="0" smtClean="0">
                <a:solidFill>
                  <a:srgbClr val="1A1A1A"/>
                </a:solidFill>
                <a:latin typeface="Arial" pitchFamily="34" charset="0"/>
                <a:ea typeface="Times New Roman" pitchFamily="18" charset="0"/>
                <a:cs typeface="Arial" pitchFamily="34" charset="0"/>
              </a:rPr>
              <a:t>Все расходы бюджета структурированы по классификации, состав и структура которой утверждены бюджетным законодательством. Первым уровнем функциональной классификации являются разделы, которые отражают направление финансовых ресурсов на выполнение основных функций государства или органов местного самоуправления. Функциональная структура расходов содержит 14 разделов, которые детализируются до подразделов. </a:t>
            </a:r>
          </a:p>
          <a:p>
            <a:pPr lvl="0" algn="just" fontAlgn="base">
              <a:spcBef>
                <a:spcPct val="0"/>
              </a:spcBef>
              <a:spcAft>
                <a:spcPct val="0"/>
              </a:spcAft>
            </a:pPr>
            <a:r>
              <a:rPr lang="ru-RU" sz="1050" dirty="0" smtClean="0">
                <a:solidFill>
                  <a:srgbClr val="1A1A1A"/>
                </a:solidFill>
                <a:latin typeface="Arial" pitchFamily="34" charset="0"/>
                <a:ea typeface="Times New Roman" pitchFamily="18" charset="0"/>
                <a:cs typeface="Arial" pitchFamily="34" charset="0"/>
              </a:rPr>
              <a:t>Традиционно в расходах бюджета </a:t>
            </a:r>
            <a:r>
              <a:rPr lang="ru-RU" sz="1050" dirty="0" smtClean="0">
                <a:latin typeface="Arial" pitchFamily="34" charset="0"/>
                <a:ea typeface="Times New Roman" pitchFamily="18" charset="0"/>
                <a:cs typeface="Arial" pitchFamily="34" charset="0"/>
              </a:rPr>
              <a:t>Усть-Удинского района наибольшую долю занимают расходы на образование (64,7% от общего объема расходов на 2025 год). Так же значительный объем расходов предусмотрен по разделу «Межбюджетные трансферты бюджетам субъектов Российской Федерации и муниципальных образований общего характера» (14,0%), а также по разделу «Общегосударственные вопросы» (9,5%).</a:t>
            </a:r>
          </a:p>
        </p:txBody>
      </p:sp>
      <p:graphicFrame>
        <p:nvGraphicFramePr>
          <p:cNvPr id="4" name="Таблица 3"/>
          <p:cNvGraphicFramePr>
            <a:graphicFrameLocks noGrp="1"/>
          </p:cNvGraphicFramePr>
          <p:nvPr/>
        </p:nvGraphicFramePr>
        <p:xfrm>
          <a:off x="260648" y="2699792"/>
          <a:ext cx="6336702" cy="5812301"/>
        </p:xfrm>
        <a:graphic>
          <a:graphicData uri="http://schemas.openxmlformats.org/drawingml/2006/table">
            <a:tbl>
              <a:tblPr firstRow="1" bandRow="1">
                <a:tableStyleId>{68D230F3-CF80-4859-8CE7-A43EE81993B5}</a:tableStyleId>
              </a:tblPr>
              <a:tblGrid>
                <a:gridCol w="3035283"/>
                <a:gridCol w="665344"/>
                <a:gridCol w="665344"/>
                <a:gridCol w="665344"/>
                <a:gridCol w="665344"/>
                <a:gridCol w="640043"/>
              </a:tblGrid>
              <a:tr h="371976">
                <a:tc>
                  <a:txBody>
                    <a:bodyPr/>
                    <a:lstStyle/>
                    <a:p>
                      <a:r>
                        <a:rPr lang="ru-RU" sz="1000" dirty="0" smtClean="0"/>
                        <a:t>Наименование раздела (подраздела)</a:t>
                      </a:r>
                      <a:endParaRPr lang="ru-RU" sz="10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000" dirty="0" smtClean="0"/>
                        <a:t>2023 факт</a:t>
                      </a:r>
                      <a:endParaRPr lang="ru-RU" sz="10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000" dirty="0" smtClean="0"/>
                        <a:t>2024 </a:t>
                      </a:r>
                      <a:r>
                        <a:rPr lang="ru-RU" sz="900" dirty="0" smtClean="0"/>
                        <a:t>оценка</a:t>
                      </a:r>
                      <a:endParaRPr lang="ru-RU" sz="10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000" dirty="0" smtClean="0"/>
                        <a:t>2025 план</a:t>
                      </a:r>
                      <a:endParaRPr lang="ru-RU" sz="10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000" dirty="0" smtClean="0"/>
                        <a:t>2026 план</a:t>
                      </a:r>
                      <a:endParaRPr lang="ru-RU" sz="10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000" dirty="0" smtClean="0"/>
                        <a:t>2027</a:t>
                      </a:r>
                      <a:r>
                        <a:rPr lang="ru-RU" sz="1000" baseline="0" dirty="0" smtClean="0"/>
                        <a:t> план</a:t>
                      </a:r>
                      <a:endParaRPr lang="ru-RU" sz="10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r>
              <a:tr h="228908">
                <a:tc>
                  <a:txBody>
                    <a:bodyPr/>
                    <a:lstStyle/>
                    <a:p>
                      <a:r>
                        <a:rPr lang="ru-RU" sz="1000" dirty="0" smtClean="0"/>
                        <a:t>Образование, в том числе:</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844,0</a:t>
                      </a:r>
                      <a:endParaRPr lang="ru-RU" sz="1000" b="1" dirty="0" smtClean="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965,1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891,1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733,2</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733,6</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Дошкольное образование</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200,2</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232,2</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217,6</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190,8</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190,7</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Общее образование</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570,0</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650,0</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608,5</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477,5</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480,5</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Дополнительное образование детей</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49,9</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53,0</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47,3</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46,1</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44,1</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Молодежная политика</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0,4</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2,4</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0,4</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0,4</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0,4</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Другие вопросы в области образования</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23,5</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27,5</a:t>
                      </a:r>
                      <a:endParaRPr lang="ru-RU" sz="1000" dirty="0" smtClean="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17,3</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18,4</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17,9</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6581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smtClean="0"/>
                        <a:t>Межбюджетные трансферты бюджетам </a:t>
                      </a:r>
                      <a:r>
                        <a:rPr lang="ru-RU" sz="1000" dirty="0" err="1" smtClean="0"/>
                        <a:t>субъ-ектов</a:t>
                      </a:r>
                      <a:r>
                        <a:rPr lang="ru-RU" sz="1000" dirty="0" smtClean="0"/>
                        <a:t> Российской Федерации и </a:t>
                      </a:r>
                      <a:r>
                        <a:rPr lang="ru-RU" sz="1000" dirty="0" err="1" smtClean="0"/>
                        <a:t>муницип-альных</a:t>
                      </a:r>
                      <a:r>
                        <a:rPr lang="ru-RU" sz="1000" dirty="0" smtClean="0"/>
                        <a:t> образований общего характера</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207,7</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190,2</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192,4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156,4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157,1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Общегосударственные вопросы</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123,7</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129,6</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130,8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127,0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121,9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Культура и кинематография</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35,7</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38,1</a:t>
                      </a:r>
                      <a:endParaRPr lang="ru-RU" sz="1000" b="1" dirty="0" smtClean="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25,9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24,5</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23,7</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Физическая культура и спорт</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27,9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91,9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15,6</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Социальная политика</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16,7</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14,8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1976">
                <a:tc>
                  <a:txBody>
                    <a:bodyPr/>
                    <a:lstStyle/>
                    <a:p>
                      <a:r>
                        <a:rPr lang="ru-RU" sz="1000" dirty="0" smtClean="0"/>
                        <a:t>Национальная безопасность</a:t>
                      </a:r>
                      <a:r>
                        <a:rPr lang="ru-RU" sz="1000" baseline="0" dirty="0" smtClean="0"/>
                        <a:t> и правоохранительная деятельность</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8,3</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8,3</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8,3</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Средства массовой информации</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2,6</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Охрана окружающей</a:t>
                      </a:r>
                      <a:r>
                        <a:rPr lang="ru-RU" sz="1000" baseline="0" dirty="0" smtClean="0"/>
                        <a:t> среды</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0,5</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15,3</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Национальная экономика</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0,2</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17,9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80,5</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80,0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80,7</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smtClean="0"/>
                        <a:t>Жилищно-коммунальное хозяйство</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20,3</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39,5</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6,8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1976">
                <a:tc>
                  <a:txBody>
                    <a:bodyPr/>
                    <a:lstStyle/>
                    <a:p>
                      <a:r>
                        <a:rPr lang="ru-RU" sz="1000" dirty="0" smtClean="0"/>
                        <a:t>Обслуживание государственного и муниципального долга</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Условно-Утвержденные расходы</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16,4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64941">
                <a:tc>
                  <a:txBody>
                    <a:bodyPr/>
                    <a:lstStyle/>
                    <a:p>
                      <a:r>
                        <a:rPr lang="ru-RU" sz="1000" b="1" dirty="0" smtClean="0"/>
                        <a:t>Всего расходов:</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ctr"/>
                      <a:r>
                        <a:rPr lang="ru-RU" sz="900" b="1" dirty="0" smtClean="0"/>
                        <a:t>1287,1</a:t>
                      </a:r>
                      <a:endParaRPr lang="ru-RU" sz="9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ctr"/>
                      <a:r>
                        <a:rPr lang="ru-RU" sz="900" b="1" dirty="0" smtClean="0"/>
                        <a:t>1501,3</a:t>
                      </a:r>
                      <a:endParaRPr lang="ru-RU" sz="9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ctr"/>
                      <a:r>
                        <a:rPr lang="ru-RU" sz="900" b="1" dirty="0" smtClean="0"/>
                        <a:t>1377,2</a:t>
                      </a:r>
                      <a:endParaRPr lang="ru-RU" sz="9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ctr"/>
                      <a:r>
                        <a:rPr lang="ru-RU" sz="900" b="1" dirty="0" smtClean="0"/>
                        <a:t>1171,4</a:t>
                      </a:r>
                      <a:endParaRPr lang="ru-RU" sz="9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ctr"/>
                      <a:r>
                        <a:rPr lang="ru-RU" sz="900" b="1" dirty="0" smtClean="0"/>
                        <a:t>1163,3</a:t>
                      </a:r>
                      <a:endParaRPr lang="ru-RU" sz="9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r>
            </a:tbl>
          </a:graphicData>
        </a:graphic>
      </p:graphicFrame>
      <p:sp>
        <p:nvSpPr>
          <p:cNvPr id="5" name="Номер слайда 4"/>
          <p:cNvSpPr>
            <a:spLocks noGrp="1"/>
          </p:cNvSpPr>
          <p:nvPr>
            <p:ph type="sldNum" sz="quarter" idx="12"/>
          </p:nvPr>
        </p:nvSpPr>
        <p:spPr>
          <a:xfrm>
            <a:off x="6165304" y="8244408"/>
            <a:ext cx="438842" cy="486833"/>
          </a:xfrm>
        </p:spPr>
        <p:txBody>
          <a:bodyPr/>
          <a:lstStyle/>
          <a:p>
            <a:fld id="{725C68B6-61C2-468F-89AB-4B9F7531AA68}" type="slidenum">
              <a:rPr lang="ru-RU" smtClean="0"/>
              <a:pPr/>
              <a:t>21</a:t>
            </a:fld>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p:cNvGraphicFramePr/>
          <p:nvPr/>
        </p:nvGraphicFramePr>
        <p:xfrm>
          <a:off x="0" y="3491880"/>
          <a:ext cx="6858000" cy="5832648"/>
        </p:xfrm>
        <a:graphic>
          <a:graphicData uri="http://schemas.openxmlformats.org/drawingml/2006/chart">
            <c:chart xmlns:c="http://schemas.openxmlformats.org/drawingml/2006/chart" xmlns:r="http://schemas.openxmlformats.org/officeDocument/2006/relationships" r:id="rId2"/>
          </a:graphicData>
        </a:graphic>
      </p:graphicFrame>
      <p:sp>
        <p:nvSpPr>
          <p:cNvPr id="2" name="Номер слайда 1"/>
          <p:cNvSpPr>
            <a:spLocks noGrp="1"/>
          </p:cNvSpPr>
          <p:nvPr>
            <p:ph type="sldNum" sz="quarter" idx="12"/>
          </p:nvPr>
        </p:nvSpPr>
        <p:spPr>
          <a:xfrm>
            <a:off x="6093296" y="8244408"/>
            <a:ext cx="438842" cy="486833"/>
          </a:xfrm>
        </p:spPr>
        <p:txBody>
          <a:bodyPr/>
          <a:lstStyle/>
          <a:p>
            <a:fld id="{725C68B6-61C2-468F-89AB-4B9F7531AA68}" type="slidenum">
              <a:rPr lang="ru-RU" smtClean="0"/>
              <a:pPr/>
              <a:t>22</a:t>
            </a:fld>
            <a:endParaRPr lang="ru-RU" dirty="0"/>
          </a:p>
        </p:txBody>
      </p:sp>
      <p:sp>
        <p:nvSpPr>
          <p:cNvPr id="3" name="Прямоугольник 2"/>
          <p:cNvSpPr/>
          <p:nvPr/>
        </p:nvSpPr>
        <p:spPr>
          <a:xfrm>
            <a:off x="188640" y="395536"/>
            <a:ext cx="6480720" cy="584775"/>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600" b="1" dirty="0" smtClean="0">
                <a:solidFill>
                  <a:srgbClr val="002060"/>
                </a:solidFill>
                <a:latin typeface="Arial" pitchFamily="34" charset="0"/>
                <a:cs typeface="Arial" pitchFamily="34" charset="0"/>
              </a:rPr>
              <a:t>РАСХОДЫ РАЙОННОГО БЮДЖЕТА ПО ВИДАМ РАСХОДОВ КЛАССИФИКАЦИИ РАСХОДОВ БЮДЖЕТОВ</a:t>
            </a:r>
            <a:endParaRPr lang="ru-RU" sz="1600" b="1" dirty="0">
              <a:solidFill>
                <a:srgbClr val="002060"/>
              </a:solidFill>
              <a:latin typeface="Arial" pitchFamily="34" charset="0"/>
              <a:cs typeface="Arial" pitchFamily="34" charset="0"/>
            </a:endParaRPr>
          </a:p>
        </p:txBody>
      </p:sp>
      <p:sp>
        <p:nvSpPr>
          <p:cNvPr id="4" name="Прямоугольник 3"/>
          <p:cNvSpPr/>
          <p:nvPr/>
        </p:nvSpPr>
        <p:spPr>
          <a:xfrm>
            <a:off x="260648" y="971600"/>
            <a:ext cx="6264696" cy="2462213"/>
          </a:xfrm>
          <a:prstGeom prst="rect">
            <a:avLst/>
          </a:prstGeom>
        </p:spPr>
        <p:txBody>
          <a:bodyPr wrap="square" numCol="2" spcCol="180000">
            <a:spAutoFit/>
          </a:bodyPr>
          <a:lstStyle/>
          <a:p>
            <a:pPr algn="just"/>
            <a:r>
              <a:rPr lang="ru-RU" sz="1100" dirty="0" smtClean="0">
                <a:latin typeface="Arial" pitchFamily="34" charset="0"/>
                <a:cs typeface="Arial" pitchFamily="34" charset="0"/>
              </a:rPr>
              <a:t>        В структуре расходов по видам расходов бюджетной классификации Российской Федерации наибольшую долю занимают расходы на предоставление субсидий муниципальным бюджетным учреждениям на финансовое обеспечение выполнения муниципального задания на оказание услуг (выполнение работ) и на иные цели. Муниципальное задание представляет собой документ, устанавливающий требования к составу, качеству и (или) объему (содержанию), условиям, порядку и результатам оказания муниципальных услуг (выполнения работ).</a:t>
            </a:r>
          </a:p>
          <a:p>
            <a:pPr algn="just"/>
            <a:r>
              <a:rPr lang="ru-RU" sz="1100" dirty="0" smtClean="0">
                <a:latin typeface="Arial" pitchFamily="34" charset="0"/>
                <a:cs typeface="Arial" pitchFamily="34" charset="0"/>
              </a:rPr>
              <a:t>Основной объем предоставляемых из районного бюджета субсидий учреждениям на выполнение муниципального задания приходится на оказание населению услуг в сфере образования, так как наибольшая часть муниципальных бюджетных учреждений </a:t>
            </a:r>
            <a:r>
              <a:rPr lang="ru-RU" sz="1100" dirty="0" err="1" smtClean="0">
                <a:latin typeface="Arial" pitchFamily="34" charset="0"/>
                <a:cs typeface="Arial" pitchFamily="34" charset="0"/>
              </a:rPr>
              <a:t>Усть-Удинского</a:t>
            </a:r>
            <a:r>
              <a:rPr lang="ru-RU" sz="1100" dirty="0" smtClean="0">
                <a:latin typeface="Arial" pitchFamily="34" charset="0"/>
                <a:cs typeface="Arial" pitchFamily="34" charset="0"/>
              </a:rPr>
              <a:t> района – это школы и детские сады. Среди иных целей предоставления субсидий – организация и обеспечение питания отдельных категорий школьников, проведение текущих и капитальных ремонтов зданий, сооружений, ремонты объектов тепло-, водоснабжения, автомобильных дорог и пр.</a:t>
            </a:r>
            <a:endParaRPr lang="ru-RU" sz="1100" dirty="0">
              <a:latin typeface="Arial" pitchFamily="34" charset="0"/>
              <a:cs typeface="Arial" pitchFamily="34" charset="0"/>
            </a:endParaRPr>
          </a:p>
        </p:txBody>
      </p:sp>
      <p:sp>
        <p:nvSpPr>
          <p:cNvPr id="2049" name="Rectangle 1"/>
          <p:cNvSpPr>
            <a:spLocks noChangeArrowheads="1"/>
          </p:cNvSpPr>
          <p:nvPr/>
        </p:nvSpPr>
        <p:spPr bwMode="auto">
          <a:xfrm>
            <a:off x="377280" y="7452320"/>
            <a:ext cx="6148064" cy="1015663"/>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условиях жестких финансовых ограничений главным распорядителям средств районного бюджета было предоставлено право определить и сохранить приоритетные направления. Приоритетными направлениями продолжают оставаться расходы на оплату труда и начисления на нее, оплата коммунальных услуг, пенсий муниципальным служащим.</a:t>
            </a:r>
            <a:endParaRPr kumimoji="0" lang="ru-RU" altLang="zh-TW"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8640" y="467544"/>
            <a:ext cx="6408712" cy="584775"/>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600" b="1" dirty="0" smtClean="0">
                <a:solidFill>
                  <a:srgbClr val="002060"/>
                </a:solidFill>
                <a:latin typeface="Arial" pitchFamily="34" charset="0"/>
                <a:cs typeface="Arial" pitchFamily="34" charset="0"/>
              </a:rPr>
              <a:t>ИНВЕСТИЦИОННЫЕ РАСХОДЫ БЮДЖЕТА </a:t>
            </a:r>
          </a:p>
          <a:p>
            <a:pPr algn="ctr"/>
            <a:r>
              <a:rPr lang="ru-RU" sz="1600" b="1" dirty="0" smtClean="0">
                <a:solidFill>
                  <a:srgbClr val="002060"/>
                </a:solidFill>
                <a:latin typeface="Arial" pitchFamily="34" charset="0"/>
                <a:cs typeface="Arial" pitchFamily="34" charset="0"/>
              </a:rPr>
              <a:t>УСТЬ-УДИНСКОГО РАЙОНА</a:t>
            </a:r>
            <a:endParaRPr lang="ru-RU" sz="1600" b="1" dirty="0">
              <a:solidFill>
                <a:srgbClr val="002060"/>
              </a:solidFill>
              <a:latin typeface="Arial" pitchFamily="34" charset="0"/>
              <a:cs typeface="Arial" pitchFamily="34" charset="0"/>
            </a:endParaRPr>
          </a:p>
        </p:txBody>
      </p:sp>
      <p:sp>
        <p:nvSpPr>
          <p:cNvPr id="4" name="Прямоугольник 3"/>
          <p:cNvSpPr/>
          <p:nvPr/>
        </p:nvSpPr>
        <p:spPr>
          <a:xfrm>
            <a:off x="332656" y="1043608"/>
            <a:ext cx="6192688" cy="2800767"/>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numCol="2" spcCol="180000">
            <a:spAutoFit/>
          </a:bodyPr>
          <a:lstStyle/>
          <a:p>
            <a:pPr algn="just"/>
            <a:r>
              <a:rPr lang="ru-RU" sz="1100" dirty="0" smtClean="0">
                <a:latin typeface="Arial" pitchFamily="34" charset="0"/>
                <a:cs typeface="Arial" pitchFamily="34" charset="0"/>
              </a:rPr>
              <a:t>          К инвестиционным расходам районного бюджета относятся средства на проектирование, строительство, реконструкцию объектов капитального строительства, приобретение объектов недвижимого имущества, в том числе путем предоставления субсидий на осуществление капитальных вложений. Созданные (приобретенные) объекты закрепляются за муниципальными учреждениями, либо включаются в состав муниципальной казны. Расходы инвестиционного характера, предусмотренные в бюджете района на 2025 год, составляют 236,4 млн. рублей, из них большая часть (196,1 млн. рублей или 83%) – за счет целевых безвозмездных поступлений из областного бюджета. Наибольший объем капитальных вложений в очередном году предусмотрен в сфере жилищно-коммунального хозяйства (в том числе модернизация объектов тепло-, водоснабжения, ремонт автомобильных дорог).      </a:t>
            </a:r>
          </a:p>
          <a:p>
            <a:pPr algn="just"/>
            <a:r>
              <a:rPr lang="ru-RU" sz="1100" dirty="0" smtClean="0">
                <a:latin typeface="Arial" pitchFamily="34" charset="0"/>
                <a:cs typeface="Arial" pitchFamily="34" charset="0"/>
              </a:rPr>
              <a:t>          Снижение объема инвестиционных расходов в плановом периоде 2026-2027 годов обусловлено предусмотренными в бюджете межбюджетными трансфертами, объем и структура которых будут уточнены с учетом распределения субсидий из областного бюджета.</a:t>
            </a:r>
          </a:p>
        </p:txBody>
      </p:sp>
      <p:graphicFrame>
        <p:nvGraphicFramePr>
          <p:cNvPr id="8" name="Диаграмма 7"/>
          <p:cNvGraphicFramePr/>
          <p:nvPr/>
        </p:nvGraphicFramePr>
        <p:xfrm>
          <a:off x="260648" y="3851920"/>
          <a:ext cx="3168352" cy="45365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Диаграмма 8"/>
          <p:cNvGraphicFramePr/>
          <p:nvPr/>
        </p:nvGraphicFramePr>
        <p:xfrm>
          <a:off x="2492896" y="3779912"/>
          <a:ext cx="4572000" cy="4560168"/>
        </p:xfrm>
        <a:graphic>
          <a:graphicData uri="http://schemas.openxmlformats.org/drawingml/2006/chart">
            <c:chart xmlns:c="http://schemas.openxmlformats.org/drawingml/2006/chart" xmlns:r="http://schemas.openxmlformats.org/officeDocument/2006/relationships" r:id="rId3"/>
          </a:graphicData>
        </a:graphic>
      </p:graphicFrame>
      <p:sp>
        <p:nvSpPr>
          <p:cNvPr id="6" name="Номер слайда 5"/>
          <p:cNvSpPr>
            <a:spLocks noGrp="1"/>
          </p:cNvSpPr>
          <p:nvPr>
            <p:ph type="sldNum" sz="quarter" idx="12"/>
          </p:nvPr>
        </p:nvSpPr>
        <p:spPr>
          <a:xfrm>
            <a:off x="6165304" y="8149168"/>
            <a:ext cx="438842" cy="486833"/>
          </a:xfrm>
        </p:spPr>
        <p:txBody>
          <a:bodyPr/>
          <a:lstStyle/>
          <a:p>
            <a:fld id="{725C68B6-61C2-468F-89AB-4B9F7531AA68}" type="slidenum">
              <a:rPr lang="ru-RU" smtClean="0"/>
              <a:pPr/>
              <a:t>23</a:t>
            </a:fld>
            <a:endParaRPr lang="ru-RU"/>
          </a:p>
        </p:txBody>
      </p:sp>
      <p:sp>
        <p:nvSpPr>
          <p:cNvPr id="7" name="TextBox 6"/>
          <p:cNvSpPr txBox="1"/>
          <p:nvPr/>
        </p:nvSpPr>
        <p:spPr>
          <a:xfrm>
            <a:off x="4005064" y="6372200"/>
            <a:ext cx="1546257" cy="553998"/>
          </a:xfrm>
          <a:prstGeom prst="rect">
            <a:avLst/>
          </a:prstGeom>
          <a:noFill/>
        </p:spPr>
        <p:txBody>
          <a:bodyPr wrap="square" rtlCol="0">
            <a:spAutoFit/>
          </a:bodyPr>
          <a:lstStyle/>
          <a:p>
            <a:pPr algn="ctr"/>
            <a:r>
              <a:rPr lang="ru-RU" sz="1500" b="1" dirty="0" smtClean="0">
                <a:solidFill>
                  <a:srgbClr val="002060"/>
                </a:solidFill>
                <a:latin typeface="Arial" pitchFamily="34" charset="0"/>
                <a:cs typeface="Arial" pitchFamily="34" charset="0"/>
              </a:rPr>
              <a:t>236,4 </a:t>
            </a:r>
          </a:p>
          <a:p>
            <a:pPr algn="ctr"/>
            <a:r>
              <a:rPr lang="ru-RU" sz="1500" b="1" dirty="0" smtClean="0">
                <a:solidFill>
                  <a:srgbClr val="002060"/>
                </a:solidFill>
                <a:latin typeface="Arial" pitchFamily="34" charset="0"/>
                <a:cs typeface="Arial" pitchFamily="34" charset="0"/>
              </a:rPr>
              <a:t>млн.руб.</a:t>
            </a:r>
            <a:endParaRPr lang="ru-RU" sz="1500" b="1"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404664" y="1043616"/>
          <a:ext cx="6085900" cy="4279381"/>
        </p:xfrm>
        <a:graphic>
          <a:graphicData uri="http://schemas.openxmlformats.org/drawingml/2006/table">
            <a:tbl>
              <a:tblPr firstRow="1" bandRow="1">
                <a:tableStyleId>{0505E3EF-67EA-436B-97B2-0124C06EBD24}</a:tableStyleId>
              </a:tblPr>
              <a:tblGrid>
                <a:gridCol w="4464496"/>
                <a:gridCol w="576064"/>
                <a:gridCol w="561410"/>
                <a:gridCol w="483930"/>
              </a:tblGrid>
              <a:tr h="256803">
                <a:tc>
                  <a:txBody>
                    <a:bodyPr/>
                    <a:lstStyle/>
                    <a:p>
                      <a:pPr algn="ctr"/>
                      <a:r>
                        <a:rPr lang="ru-RU" sz="1000" dirty="0" smtClean="0">
                          <a:latin typeface="Arial" pitchFamily="34" charset="0"/>
                          <a:cs typeface="Arial" pitchFamily="34" charset="0"/>
                        </a:rPr>
                        <a:t>Наименование направления (объекта)</a:t>
                      </a:r>
                      <a:endParaRPr lang="ru-RU" sz="10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2025</a:t>
                      </a:r>
                      <a:endParaRPr lang="ru-RU" sz="10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ru-RU" sz="1000" smtClean="0">
                          <a:latin typeface="Arial" pitchFamily="34" charset="0"/>
                          <a:cs typeface="Arial" pitchFamily="34" charset="0"/>
                        </a:rPr>
                        <a:t>2026</a:t>
                      </a:r>
                      <a:endParaRPr lang="ru-RU" sz="10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ru-RU" sz="1000" smtClean="0">
                          <a:latin typeface="Arial" pitchFamily="34" charset="0"/>
                          <a:cs typeface="Arial" pitchFamily="34" charset="0"/>
                        </a:rPr>
                        <a:t>2027</a:t>
                      </a:r>
                      <a:endParaRPr lang="ru-RU" sz="10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r>
              <a:tr h="256803">
                <a:tc gridSpan="4">
                  <a:txBody>
                    <a:bodyPr/>
                    <a:lstStyle/>
                    <a:p>
                      <a:pPr algn="ctr"/>
                      <a:r>
                        <a:rPr lang="ru-RU" sz="1000" b="1" dirty="0" smtClean="0">
                          <a:latin typeface="Arial" pitchFamily="34" charset="0"/>
                          <a:cs typeface="Arial" pitchFamily="34" charset="0"/>
                        </a:rPr>
                        <a:t>Физическая культура и спорт</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256803">
                <a:tc>
                  <a:txBody>
                    <a:bodyPr/>
                    <a:lstStyle/>
                    <a:p>
                      <a:r>
                        <a:rPr lang="ru-RU" sz="1000" dirty="0" smtClean="0">
                          <a:latin typeface="Arial" pitchFamily="34" charset="0"/>
                          <a:cs typeface="Arial" pitchFamily="34" charset="0"/>
                        </a:rPr>
                        <a:t>Капитальный</a:t>
                      </a:r>
                      <a:r>
                        <a:rPr lang="ru-RU" sz="1000" baseline="0" dirty="0" smtClean="0">
                          <a:latin typeface="Arial" pitchFamily="34" charset="0"/>
                          <a:cs typeface="Arial" pitchFamily="34" charset="0"/>
                        </a:rPr>
                        <a:t> ремонт стадиона</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8,3</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r>
                        <a:rPr lang="ru-RU" sz="1000" dirty="0" smtClean="0">
                          <a:latin typeface="Arial" pitchFamily="34" charset="0"/>
                          <a:cs typeface="Arial" pitchFamily="34" charset="0"/>
                        </a:rPr>
                        <a:t>Строительный контроль стадиона</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1,1</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r>
                        <a:rPr lang="ru-RU" sz="1000" dirty="0" smtClean="0">
                          <a:latin typeface="Arial" pitchFamily="34" charset="0"/>
                          <a:cs typeface="Arial" pitchFamily="34" charset="0"/>
                        </a:rPr>
                        <a:t>Благоустройство парка для проведения спортивных</a:t>
                      </a:r>
                      <a:r>
                        <a:rPr lang="ru-RU" sz="1000" baseline="0" dirty="0" smtClean="0">
                          <a:latin typeface="Arial" pitchFamily="34" charset="0"/>
                          <a:cs typeface="Arial" pitchFamily="34" charset="0"/>
                        </a:rPr>
                        <a:t> мероприятий</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13,0</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gridSpan="4">
                  <a:txBody>
                    <a:bodyPr/>
                    <a:lstStyle/>
                    <a:p>
                      <a:pPr algn="ctr"/>
                      <a:r>
                        <a:rPr lang="ru-RU" sz="1000" b="1" dirty="0" smtClean="0">
                          <a:latin typeface="Arial" pitchFamily="34" charset="0"/>
                          <a:cs typeface="Arial" pitchFamily="34" charset="0"/>
                        </a:rPr>
                        <a:t>Образование</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256803">
                <a:tc>
                  <a:txBody>
                    <a:bodyPr/>
                    <a:lstStyle/>
                    <a:p>
                      <a:pPr algn="l" fontAlgn="b"/>
                      <a:r>
                        <a:rPr lang="ru-RU" sz="1000" b="0" i="0" u="none" strike="noStrike" dirty="0">
                          <a:solidFill>
                            <a:srgbClr val="000000"/>
                          </a:solidFill>
                          <a:latin typeface="Arial" pitchFamily="34" charset="0"/>
                          <a:cs typeface="Arial" pitchFamily="34" charset="0"/>
                        </a:rPr>
                        <a:t>2 этап капитального ремонта </a:t>
                      </a:r>
                      <a:r>
                        <a:rPr lang="ru-RU" sz="1000" b="0" i="0" u="none" strike="noStrike" dirty="0" err="1">
                          <a:solidFill>
                            <a:srgbClr val="000000"/>
                          </a:solidFill>
                          <a:latin typeface="Arial" pitchFamily="34" charset="0"/>
                          <a:cs typeface="Arial" pitchFamily="34" charset="0"/>
                        </a:rPr>
                        <a:t>д</a:t>
                      </a:r>
                      <a:r>
                        <a:rPr lang="ru-RU" sz="1000" b="0" i="0" u="none" strike="noStrike" dirty="0">
                          <a:solidFill>
                            <a:srgbClr val="000000"/>
                          </a:solidFill>
                          <a:latin typeface="Arial" pitchFamily="34" charset="0"/>
                          <a:cs typeface="Arial" pitchFamily="34" charset="0"/>
                        </a:rPr>
                        <a:t>/с Новая Уда (местный бюджет)</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13,0</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r>
                        <a:rPr lang="ru-RU" sz="1000" dirty="0" smtClean="0">
                          <a:latin typeface="Arial" pitchFamily="34" charset="0"/>
                          <a:cs typeface="Arial" pitchFamily="34" charset="0"/>
                        </a:rPr>
                        <a:t>Капитальный</a:t>
                      </a:r>
                      <a:r>
                        <a:rPr lang="ru-RU" sz="1000" baseline="0" dirty="0" smtClean="0">
                          <a:latin typeface="Arial" pitchFamily="34" charset="0"/>
                          <a:cs typeface="Arial" pitchFamily="34" charset="0"/>
                        </a:rPr>
                        <a:t> ремонт кровли в </a:t>
                      </a:r>
                      <a:r>
                        <a:rPr lang="ru-RU" sz="1000" baseline="0" dirty="0" err="1" smtClean="0">
                          <a:latin typeface="Arial" pitchFamily="34" charset="0"/>
                          <a:cs typeface="Arial" pitchFamily="34" charset="0"/>
                        </a:rPr>
                        <a:t>Балаганкинском</a:t>
                      </a:r>
                      <a:r>
                        <a:rPr lang="ru-RU" sz="1000" baseline="0" dirty="0" smtClean="0">
                          <a:latin typeface="Arial" pitchFamily="34" charset="0"/>
                          <a:cs typeface="Arial" pitchFamily="34" charset="0"/>
                        </a:rPr>
                        <a:t> </a:t>
                      </a:r>
                      <a:r>
                        <a:rPr lang="ru-RU" sz="1000" baseline="0" dirty="0" err="1" smtClean="0">
                          <a:latin typeface="Arial" pitchFamily="34" charset="0"/>
                          <a:cs typeface="Arial" pitchFamily="34" charset="0"/>
                        </a:rPr>
                        <a:t>д</a:t>
                      </a:r>
                      <a:r>
                        <a:rPr lang="ru-RU" sz="1000" baseline="0" dirty="0" smtClean="0">
                          <a:latin typeface="Arial" pitchFamily="34" charset="0"/>
                          <a:cs typeface="Arial" pitchFamily="34" charset="0"/>
                        </a:rPr>
                        <a:t>/с</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1,4</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0" i="0" u="none" strike="noStrike" dirty="0" smtClean="0">
                          <a:solidFill>
                            <a:srgbClr val="000000"/>
                          </a:solidFill>
                          <a:latin typeface="Arial" pitchFamily="34" charset="0"/>
                          <a:cs typeface="Arial" pitchFamily="34" charset="0"/>
                        </a:rPr>
                        <a:t>Строительство модульного пищеблока в МБОУ СОШ п. Усть-Уда</a:t>
                      </a:r>
                      <a:endParaRPr lang="ru-RU" sz="1000" b="0"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10,0</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0" i="0" u="none" strike="noStrike" dirty="0">
                          <a:solidFill>
                            <a:srgbClr val="000000"/>
                          </a:solidFill>
                          <a:latin typeface="Arial" pitchFamily="34" charset="0"/>
                          <a:cs typeface="Arial" pitchFamily="34" charset="0"/>
                        </a:rPr>
                        <a:t>Капитальный ремонт  </a:t>
                      </a:r>
                      <a:r>
                        <a:rPr lang="ru-RU" sz="1000" b="0" i="0" u="none" strike="noStrike" dirty="0" err="1">
                          <a:solidFill>
                            <a:srgbClr val="000000"/>
                          </a:solidFill>
                          <a:latin typeface="Arial" pitchFamily="34" charset="0"/>
                          <a:cs typeface="Arial" pitchFamily="34" charset="0"/>
                        </a:rPr>
                        <a:t>Светлолобовский</a:t>
                      </a:r>
                      <a:r>
                        <a:rPr lang="ru-RU" sz="1000" b="0" i="0" u="none" strike="noStrike" dirty="0">
                          <a:solidFill>
                            <a:srgbClr val="000000"/>
                          </a:solidFill>
                          <a:latin typeface="Arial" pitchFamily="34" charset="0"/>
                          <a:cs typeface="Arial" pitchFamily="34" charset="0"/>
                        </a:rPr>
                        <a:t> </a:t>
                      </a:r>
                      <a:r>
                        <a:rPr lang="ru-RU" sz="1000" b="0" i="0" u="none" strike="noStrike" dirty="0" err="1">
                          <a:solidFill>
                            <a:srgbClr val="000000"/>
                          </a:solidFill>
                          <a:latin typeface="Arial" pitchFamily="34" charset="0"/>
                          <a:cs typeface="Arial" pitchFamily="34" charset="0"/>
                        </a:rPr>
                        <a:t>д</a:t>
                      </a:r>
                      <a:r>
                        <a:rPr lang="ru-RU" sz="1000" b="0" i="0" u="none" strike="noStrike" dirty="0">
                          <a:solidFill>
                            <a:srgbClr val="000000"/>
                          </a:solidFill>
                          <a:latin typeface="Arial" pitchFamily="34" charset="0"/>
                          <a:cs typeface="Arial" pitchFamily="34" charset="0"/>
                        </a:rPr>
                        <a:t>/с</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3,6</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13</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533">
                <a:tc gridSpan="4">
                  <a:txBody>
                    <a:bodyPr/>
                    <a:lstStyle/>
                    <a:p>
                      <a:pPr algn="ctr" fontAlgn="b"/>
                      <a:r>
                        <a:rPr lang="ru-RU" sz="1000" b="1" u="none" strike="noStrike" dirty="0" smtClean="0">
                          <a:latin typeface="Arial" pitchFamily="34" charset="0"/>
                          <a:cs typeface="Arial" pitchFamily="34" charset="0"/>
                        </a:rPr>
                        <a:t>Жилищно-коммунальное хозяйство</a:t>
                      </a:r>
                      <a:endParaRPr lang="ru-RU" sz="1000" b="1"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256803">
                <a:tc>
                  <a:txBody>
                    <a:bodyPr/>
                    <a:lstStyle/>
                    <a:p>
                      <a:pPr algn="l" fontAlgn="ctr"/>
                      <a:r>
                        <a:rPr lang="ru-RU" sz="1000" b="0" i="0" u="none" strike="noStrike" dirty="0">
                          <a:latin typeface="Arial" pitchFamily="34" charset="0"/>
                          <a:cs typeface="Arial" pitchFamily="34" charset="0"/>
                        </a:rPr>
                        <a:t>Капитальный ремонт сетей </a:t>
                      </a:r>
                      <a:r>
                        <a:rPr lang="ru-RU" sz="1000" b="0" i="0" u="none" strike="noStrike" dirty="0" smtClean="0">
                          <a:latin typeface="Arial" pitchFamily="34" charset="0"/>
                          <a:cs typeface="Arial" pitchFamily="34" charset="0"/>
                        </a:rPr>
                        <a:t>теплоснабжения п. Усть-Уда</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98,2</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0" i="0" u="none" strike="noStrike" dirty="0" smtClean="0">
                          <a:solidFill>
                            <a:srgbClr val="000000"/>
                          </a:solidFill>
                          <a:latin typeface="Arial" pitchFamily="34" charset="0"/>
                          <a:cs typeface="Arial" pitchFamily="34" charset="0"/>
                        </a:rPr>
                        <a:t>Капитальный ремонт сетей водоснабжения п. Усть-Уда</a:t>
                      </a:r>
                      <a:endParaRPr lang="ru-RU" sz="1000" b="0"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31,9</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0" i="0" u="none" strike="noStrike" dirty="0" smtClean="0">
                          <a:solidFill>
                            <a:srgbClr val="000000"/>
                          </a:solidFill>
                          <a:latin typeface="Arial" pitchFamily="34" charset="0"/>
                          <a:cs typeface="Arial" pitchFamily="34" charset="0"/>
                        </a:rPr>
                        <a:t>Создание мест (площадок) накопления твердых коммунальных отходов</a:t>
                      </a:r>
                      <a:endParaRPr lang="ru-RU" sz="1000" b="0"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0" dirty="0" smtClean="0">
                          <a:latin typeface="Arial" pitchFamily="34" charset="0"/>
                          <a:cs typeface="Arial" pitchFamily="34" charset="0"/>
                        </a:rPr>
                        <a:t>13,0</a:t>
                      </a:r>
                      <a:endParaRPr lang="ru-RU" sz="100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0" dirty="0" smtClean="0">
                          <a:latin typeface="Arial" pitchFamily="34" charset="0"/>
                          <a:cs typeface="Arial" pitchFamily="34" charset="0"/>
                        </a:rPr>
                        <a:t>-</a:t>
                      </a:r>
                      <a:endParaRPr lang="ru-RU" sz="100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0" dirty="0" smtClean="0">
                          <a:latin typeface="Arial" pitchFamily="34" charset="0"/>
                          <a:cs typeface="Arial" pitchFamily="34" charset="0"/>
                        </a:rPr>
                        <a:t>-</a:t>
                      </a:r>
                      <a:endParaRPr lang="ru-RU" sz="100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0" i="0" u="none" strike="noStrike" dirty="0" smtClean="0">
                          <a:solidFill>
                            <a:srgbClr val="000000"/>
                          </a:solidFill>
                          <a:latin typeface="Arial" pitchFamily="34" charset="0"/>
                          <a:cs typeface="Arial" pitchFamily="34" charset="0"/>
                        </a:rPr>
                        <a:t>Техническое присоединение электроэнергии</a:t>
                      </a:r>
                      <a:r>
                        <a:rPr lang="ru-RU" sz="1000" b="0" i="0" u="none" strike="noStrike" baseline="0" dirty="0" smtClean="0">
                          <a:solidFill>
                            <a:srgbClr val="000000"/>
                          </a:solidFill>
                          <a:latin typeface="Arial" pitchFamily="34" charset="0"/>
                          <a:cs typeface="Arial" pitchFamily="34" charset="0"/>
                        </a:rPr>
                        <a:t> к жилым домам</a:t>
                      </a:r>
                      <a:endParaRPr lang="ru-RU" sz="1000" b="0"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0" dirty="0" smtClean="0">
                          <a:latin typeface="Arial" pitchFamily="34" charset="0"/>
                          <a:cs typeface="Arial" pitchFamily="34" charset="0"/>
                        </a:rPr>
                        <a:t>4,0</a:t>
                      </a:r>
                      <a:endParaRPr lang="ru-RU" sz="100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0" dirty="0" smtClean="0">
                          <a:latin typeface="Arial" pitchFamily="34" charset="0"/>
                          <a:cs typeface="Arial" pitchFamily="34" charset="0"/>
                        </a:rPr>
                        <a:t>-</a:t>
                      </a:r>
                      <a:endParaRPr lang="ru-RU" sz="100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0" dirty="0" smtClean="0">
                          <a:latin typeface="Arial" pitchFamily="34" charset="0"/>
                          <a:cs typeface="Arial" pitchFamily="34" charset="0"/>
                        </a:rPr>
                        <a:t>-</a:t>
                      </a:r>
                      <a:endParaRPr lang="ru-RU" sz="100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1" i="0" u="none" strike="noStrike" dirty="0" smtClean="0">
                          <a:solidFill>
                            <a:srgbClr val="000000"/>
                          </a:solidFill>
                          <a:latin typeface="Arial" pitchFamily="34" charset="0"/>
                          <a:cs typeface="Arial" pitchFamily="34" charset="0"/>
                        </a:rPr>
                        <a:t>Ремонты автомобильных дорог</a:t>
                      </a:r>
                      <a:endParaRPr lang="ru-RU" sz="1000" b="1"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1" dirty="0" smtClean="0">
                          <a:latin typeface="Arial" pitchFamily="34" charset="0"/>
                          <a:cs typeface="Arial" pitchFamily="34" charset="0"/>
                        </a:rPr>
                        <a:t>61,9</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1" dirty="0" smtClean="0">
                          <a:latin typeface="Arial" pitchFamily="34" charset="0"/>
                          <a:cs typeface="Arial" pitchFamily="34" charset="0"/>
                        </a:rPr>
                        <a:t>59,6</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1" dirty="0" smtClean="0">
                          <a:latin typeface="Arial" pitchFamily="34" charset="0"/>
                          <a:cs typeface="Arial" pitchFamily="34" charset="0"/>
                        </a:rPr>
                        <a:t>57,3</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1" u="none" strike="noStrike" dirty="0" smtClean="0">
                          <a:latin typeface="Arial" pitchFamily="34" charset="0"/>
                          <a:cs typeface="Arial" pitchFamily="34" charset="0"/>
                        </a:rPr>
                        <a:t>   Итого</a:t>
                      </a:r>
                      <a:endParaRPr lang="ru-RU" sz="1000" b="1"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r>
                        <a:rPr lang="ru-RU" sz="1000" b="1" dirty="0" smtClean="0">
                          <a:latin typeface="Arial" pitchFamily="34" charset="0"/>
                          <a:cs typeface="Arial" pitchFamily="34" charset="0"/>
                        </a:rPr>
                        <a:t>236,4</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ru-RU" sz="1000" b="1" dirty="0" smtClean="0">
                          <a:latin typeface="Arial" pitchFamily="34" charset="0"/>
                          <a:cs typeface="Arial" pitchFamily="34" charset="0"/>
                        </a:rPr>
                        <a:t>82,6</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ru-RU" sz="1000" b="1" dirty="0" smtClean="0">
                          <a:latin typeface="Arial" pitchFamily="34" charset="0"/>
                          <a:cs typeface="Arial" pitchFamily="34" charset="0"/>
                        </a:rPr>
                        <a:t>70,3</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r>
            </a:tbl>
          </a:graphicData>
        </a:graphic>
      </p:graphicFrame>
      <p:sp>
        <p:nvSpPr>
          <p:cNvPr id="4" name="Прямоугольник 3"/>
          <p:cNvSpPr/>
          <p:nvPr/>
        </p:nvSpPr>
        <p:spPr>
          <a:xfrm>
            <a:off x="0" y="416442"/>
            <a:ext cx="6858000" cy="584775"/>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a:r>
              <a:rPr lang="ru-RU" sz="1600" b="1" dirty="0" smtClean="0">
                <a:solidFill>
                  <a:srgbClr val="002060"/>
                </a:solidFill>
                <a:latin typeface="Arial" pitchFamily="34" charset="0"/>
                <a:cs typeface="Arial" pitchFamily="34" charset="0"/>
              </a:rPr>
              <a:t>ИНВЕСТИЦИОННЫЕ РАСХОДЫ </a:t>
            </a:r>
          </a:p>
          <a:p>
            <a:pPr algn="ctr"/>
            <a:r>
              <a:rPr lang="ru-RU" sz="1600" b="1" dirty="0" smtClean="0">
                <a:solidFill>
                  <a:srgbClr val="002060"/>
                </a:solidFill>
                <a:latin typeface="Arial" pitchFamily="34" charset="0"/>
                <a:cs typeface="Arial" pitchFamily="34" charset="0"/>
              </a:rPr>
              <a:t>УСТЬ-УДИНСКОГО РАЙОНА, МЛН. РУБ.</a:t>
            </a:r>
            <a:endParaRPr lang="ru-RU" sz="1600" b="1" dirty="0">
              <a:solidFill>
                <a:srgbClr val="002060"/>
              </a:solidFill>
              <a:latin typeface="Arial" pitchFamily="34" charset="0"/>
              <a:cs typeface="Arial" pitchFamily="34" charset="0"/>
            </a:endParaRPr>
          </a:p>
        </p:txBody>
      </p:sp>
      <p:pic>
        <p:nvPicPr>
          <p:cNvPr id="14338" name="Picture 2" descr="Picture background"/>
          <p:cNvPicPr>
            <a:picLocks noChangeAspect="1" noChangeArrowheads="1"/>
          </p:cNvPicPr>
          <p:nvPr/>
        </p:nvPicPr>
        <p:blipFill>
          <a:blip r:embed="rId3" cstate="print"/>
          <a:srcRect/>
          <a:stretch>
            <a:fillRect/>
          </a:stretch>
        </p:blipFill>
        <p:spPr bwMode="auto">
          <a:xfrm>
            <a:off x="805587" y="5364088"/>
            <a:ext cx="6052413" cy="3384376"/>
          </a:xfrm>
          <a:prstGeom prst="rect">
            <a:avLst/>
          </a:prstGeom>
          <a:noFill/>
        </p:spPr>
      </p:pic>
      <p:pic>
        <p:nvPicPr>
          <p:cNvPr id="14340" name="Picture 4" descr="https://vki4.okcdn.ru/i?r=BUHoKFKCs3-57yPBZdu-SuAV_zURtfcpGxQyTFFfH7N4w0_FuElALiPFyBMEiCyk5jHzvf1GfeB-hslov3eXTQSS"/>
          <p:cNvPicPr>
            <a:picLocks noChangeAspect="1" noChangeArrowheads="1"/>
          </p:cNvPicPr>
          <p:nvPr/>
        </p:nvPicPr>
        <p:blipFill>
          <a:blip r:embed="rId4" cstate="print"/>
          <a:srcRect/>
          <a:stretch>
            <a:fillRect/>
          </a:stretch>
        </p:blipFill>
        <p:spPr bwMode="auto">
          <a:xfrm>
            <a:off x="332656" y="5436096"/>
            <a:ext cx="2496277" cy="1872208"/>
          </a:xfrm>
          <a:prstGeom prst="rect">
            <a:avLst/>
          </a:prstGeom>
          <a:ln>
            <a:noFill/>
          </a:ln>
          <a:effectLst>
            <a:softEdge rad="112500"/>
          </a:effectLst>
        </p:spPr>
      </p:pic>
      <p:pic>
        <p:nvPicPr>
          <p:cNvPr id="14342" name="Picture 6" descr="https://vki4.okcdn.ru/i?r=BUHoKFKCs3-57yPBZdu-SuAVQ1AqM5FANPWOSyS-R7PJwOwsHjIfwXrziq5bq4PCmhbzvf1GfeB-hslov3eXTQSS"/>
          <p:cNvPicPr>
            <a:picLocks noChangeAspect="1" noChangeArrowheads="1"/>
          </p:cNvPicPr>
          <p:nvPr/>
        </p:nvPicPr>
        <p:blipFill>
          <a:blip r:embed="rId5" cstate="print"/>
          <a:srcRect/>
          <a:stretch>
            <a:fillRect/>
          </a:stretch>
        </p:blipFill>
        <p:spPr bwMode="auto">
          <a:xfrm>
            <a:off x="404664" y="7164288"/>
            <a:ext cx="2112234" cy="1584176"/>
          </a:xfrm>
          <a:prstGeom prst="rect">
            <a:avLst/>
          </a:prstGeom>
          <a:ln>
            <a:noFill/>
          </a:ln>
          <a:effectLst>
            <a:softEdge rad="112500"/>
          </a:effectLst>
        </p:spPr>
      </p:pic>
      <p:pic>
        <p:nvPicPr>
          <p:cNvPr id="14344" name="Picture 8" descr="https://vki4.okcdn.ru/i?r=BUHoKFKCs3-57yPBZdu-SuAVTmvMftvx6idD4QRmrLzExAX5le6pKPeu98Wi4gJk6IDzvf1GfeB-hslov3eXTQSS"/>
          <p:cNvPicPr>
            <a:picLocks noChangeAspect="1" noChangeArrowheads="1"/>
          </p:cNvPicPr>
          <p:nvPr/>
        </p:nvPicPr>
        <p:blipFill>
          <a:blip r:embed="rId6" cstate="print"/>
          <a:srcRect/>
          <a:stretch>
            <a:fillRect/>
          </a:stretch>
        </p:blipFill>
        <p:spPr bwMode="auto">
          <a:xfrm>
            <a:off x="4941168" y="5436096"/>
            <a:ext cx="1619863" cy="1080120"/>
          </a:xfrm>
          <a:prstGeom prst="rect">
            <a:avLst/>
          </a:prstGeom>
          <a:ln>
            <a:noFill/>
          </a:ln>
          <a:effectLst>
            <a:softEdge rad="112500"/>
          </a:effectLst>
        </p:spPr>
      </p:pic>
      <p:sp>
        <p:nvSpPr>
          <p:cNvPr id="8" name="Номер слайда 7"/>
          <p:cNvSpPr>
            <a:spLocks noGrp="1"/>
          </p:cNvSpPr>
          <p:nvPr>
            <p:ph type="sldNum" sz="quarter" idx="12"/>
          </p:nvPr>
        </p:nvSpPr>
        <p:spPr>
          <a:xfrm>
            <a:off x="6165304" y="8149168"/>
            <a:ext cx="438842" cy="486833"/>
          </a:xfrm>
        </p:spPr>
        <p:txBody>
          <a:bodyPr/>
          <a:lstStyle/>
          <a:p>
            <a:fld id="{725C68B6-61C2-468F-89AB-4B9F7531AA68}" type="slidenum">
              <a:rPr lang="ru-RU" smtClean="0"/>
              <a:pPr/>
              <a:t>24</a:t>
            </a:fld>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2656" y="1043609"/>
          <a:ext cx="6264696" cy="6884449"/>
        </p:xfrm>
        <a:graphic>
          <a:graphicData uri="http://schemas.openxmlformats.org/drawingml/2006/table">
            <a:tbl>
              <a:tblPr firstRow="1" bandRow="1">
                <a:tableStyleId>{0505E3EF-67EA-436B-97B2-0124C06EBD24}</a:tableStyleId>
              </a:tblPr>
              <a:tblGrid>
                <a:gridCol w="4695938"/>
                <a:gridCol w="513618"/>
                <a:gridCol w="553927"/>
                <a:gridCol w="501213"/>
              </a:tblGrid>
              <a:tr h="250397">
                <a:tc>
                  <a:txBody>
                    <a:bodyPr/>
                    <a:lstStyle/>
                    <a:p>
                      <a:pPr algn="ctr"/>
                      <a:r>
                        <a:rPr lang="ru-RU" sz="1000" dirty="0" smtClean="0">
                          <a:latin typeface="Arial" pitchFamily="34" charset="0"/>
                          <a:cs typeface="Arial" pitchFamily="34" charset="0"/>
                        </a:rPr>
                        <a:t>Наименование направления (объекта)</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2025</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2026</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2027</a:t>
                      </a:r>
                      <a:endParaRPr lang="ru-RU" sz="1000" dirty="0">
                        <a:latin typeface="Arial" pitchFamily="34" charset="0"/>
                        <a:cs typeface="Arial" pitchFamily="34" charset="0"/>
                      </a:endParaRPr>
                    </a:p>
                  </a:txBody>
                  <a:tcPr anchor="ctr"/>
                </a:tc>
              </a:tr>
              <a:tr h="250397">
                <a:tc>
                  <a:txBody>
                    <a:bodyPr/>
                    <a:lstStyle/>
                    <a:p>
                      <a:pPr algn="l" fontAlgn="b"/>
                      <a:r>
                        <a:rPr lang="ru-RU" sz="1000" b="0" i="0" u="none" strike="noStrike" dirty="0" smtClean="0">
                          <a:solidFill>
                            <a:srgbClr val="000000"/>
                          </a:solidFill>
                          <a:latin typeface="Arial" pitchFamily="34" charset="0"/>
                          <a:cs typeface="Arial" pitchFamily="34" charset="0"/>
                        </a:rPr>
                        <a:t>Реализация направлений муниципального дорожного фонда (акцизы)</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18,4</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19,2</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23,1</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a:t>
                      </a:r>
                      <a:r>
                        <a:rPr lang="ru-RU" sz="1000" b="0" i="0" u="none" strike="noStrike" baseline="0" dirty="0" smtClean="0">
                          <a:solidFill>
                            <a:srgbClr val="000000"/>
                          </a:solidFill>
                          <a:latin typeface="Arial" pitchFamily="34" charset="0"/>
                          <a:cs typeface="Arial" pitchFamily="34" charset="0"/>
                        </a:rPr>
                        <a:t> по ул. 50 лет Октября, п. Усть-Уда</a:t>
                      </a:r>
                      <a:r>
                        <a:rPr lang="en-US" sz="1000" b="0" i="0" u="none" strike="noStrike" baseline="0" dirty="0" smtClean="0">
                          <a:solidFill>
                            <a:srgbClr val="000000"/>
                          </a:solidFill>
                          <a:latin typeface="Arial" pitchFamily="34" charset="0"/>
                          <a:cs typeface="Arial" pitchFamily="34" charset="0"/>
                        </a:rPr>
                        <a:t> (</a:t>
                      </a:r>
                      <a:r>
                        <a:rPr lang="ru-RU" sz="1000" b="0" i="0" u="none" strike="noStrike" baseline="0" dirty="0" smtClean="0">
                          <a:solidFill>
                            <a:srgbClr val="000000"/>
                          </a:solidFill>
                          <a:latin typeface="Arial" pitchFamily="34" charset="0"/>
                          <a:cs typeface="Arial" pitchFamily="34" charset="0"/>
                        </a:rPr>
                        <a:t>от пересечения с ул. 50 лет СССР до ул. Мира)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21,4</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308628">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Arial" pitchFamily="34" charset="0"/>
                          <a:cs typeface="Arial" pitchFamily="34" charset="0"/>
                        </a:rPr>
                        <a:t>Ремонт автомобильной дороги</a:t>
                      </a:r>
                      <a:r>
                        <a:rPr lang="ru-RU" sz="1000" b="0" i="0" u="none" strike="noStrike" baseline="0" dirty="0" smtClean="0">
                          <a:solidFill>
                            <a:srgbClr val="000000"/>
                          </a:solidFill>
                          <a:latin typeface="Arial" pitchFamily="34" charset="0"/>
                          <a:cs typeface="Arial" pitchFamily="34" charset="0"/>
                        </a:rPr>
                        <a:t> по ул. Ленина, п. Усть-Уда (от пересечения с ул. Комсомольская до ул. Пионерская)</a:t>
                      </a:r>
                      <a:endParaRPr lang="ru-RU" sz="1000" b="0" i="0" u="none" strike="noStrike" dirty="0" smtClean="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9,7</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9,2</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по ул. Пролетарская , п. Усть-Уда (от ул. Пионерская до  ул. Карла Маркса)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3,4</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по ул. Первомайская</a:t>
                      </a:r>
                      <a:r>
                        <a:rPr lang="ru-RU" sz="1000" b="0" i="0" u="none" strike="noStrike" baseline="0" dirty="0" smtClean="0">
                          <a:solidFill>
                            <a:srgbClr val="000000"/>
                          </a:solidFill>
                          <a:latin typeface="Arial" pitchFamily="34" charset="0"/>
                          <a:cs typeface="Arial" pitchFamily="34" charset="0"/>
                        </a:rPr>
                        <a:t>, п. Усть-Уда (от ул. 50 лет Октября до ул. Горького)</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16,2</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10</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по ул. Горького в п. Усть-Уда</a:t>
                      </a:r>
                      <a:r>
                        <a:rPr lang="ru-RU" sz="1000" b="0" i="0" u="none" strike="noStrike" baseline="0" dirty="0" smtClean="0">
                          <a:solidFill>
                            <a:srgbClr val="000000"/>
                          </a:solidFill>
                          <a:latin typeface="Arial" pitchFamily="34" charset="0"/>
                          <a:cs typeface="Arial" pitchFamily="34" charset="0"/>
                        </a:rPr>
                        <a:t> (от ул. Мира до ул. Набережная)</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10,3</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по ул. Мира в п. Усть-Уда (от ул.</a:t>
                      </a:r>
                      <a:r>
                        <a:rPr lang="ru-RU" sz="1000" b="0" i="0" u="none" strike="noStrike" baseline="0" dirty="0" smtClean="0">
                          <a:solidFill>
                            <a:srgbClr val="000000"/>
                          </a:solidFill>
                          <a:latin typeface="Arial" pitchFamily="34" charset="0"/>
                          <a:cs typeface="Arial" pitchFamily="34" charset="0"/>
                        </a:rPr>
                        <a:t> Иркутская до ул. Горького)</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6,2</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 дорог ул. Мичурина,</a:t>
                      </a:r>
                      <a:r>
                        <a:rPr lang="ru-RU" sz="1000" b="0" i="0" u="none" strike="noStrike" baseline="0" dirty="0" smtClean="0">
                          <a:solidFill>
                            <a:srgbClr val="000000"/>
                          </a:solidFill>
                          <a:latin typeface="Arial" pitchFamily="34" charset="0"/>
                          <a:cs typeface="Arial" pitchFamily="34" charset="0"/>
                        </a:rPr>
                        <a:t> ул. Дзержинского, ул. Василия Ткача, ул. Солнечная п. Усть-Уда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13,7</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a:t>
                      </a:r>
                      <a:r>
                        <a:rPr lang="ru-RU" sz="1000" b="0" i="0" u="none" strike="noStrike" baseline="0" dirty="0" smtClean="0">
                          <a:solidFill>
                            <a:srgbClr val="000000"/>
                          </a:solidFill>
                          <a:latin typeface="Arial" pitchFamily="34" charset="0"/>
                          <a:cs typeface="Arial" pitchFamily="34" charset="0"/>
                        </a:rPr>
                        <a:t> автомобильной дороги к детскому саду д. </a:t>
                      </a:r>
                      <a:r>
                        <a:rPr lang="ru-RU" sz="1000" b="0" i="0" u="none" strike="noStrike" baseline="0" dirty="0" err="1" smtClean="0">
                          <a:solidFill>
                            <a:srgbClr val="000000"/>
                          </a:solidFill>
                          <a:latin typeface="Arial" pitchFamily="34" charset="0"/>
                          <a:cs typeface="Arial" pitchFamily="34" charset="0"/>
                        </a:rPr>
                        <a:t>Кижа</a:t>
                      </a:r>
                      <a:r>
                        <a:rPr lang="ru-RU" sz="1000" b="0" i="0" u="none" strike="noStrike" baseline="0" dirty="0" smtClean="0">
                          <a:solidFill>
                            <a:srgbClr val="000000"/>
                          </a:solidFill>
                          <a:latin typeface="Arial" pitchFamily="34" charset="0"/>
                          <a:cs typeface="Arial" pitchFamily="34" charset="0"/>
                        </a:rPr>
                        <a:t> </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3,7</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ул. Ленина,</a:t>
                      </a:r>
                      <a:r>
                        <a:rPr lang="ru-RU" sz="1000" b="0" i="0" u="none" strike="noStrike" baseline="0" dirty="0" smtClean="0">
                          <a:solidFill>
                            <a:srgbClr val="000000"/>
                          </a:solidFill>
                          <a:latin typeface="Arial" pitchFamily="34" charset="0"/>
                          <a:cs typeface="Arial" pitchFamily="34" charset="0"/>
                        </a:rPr>
                        <a:t> д. </a:t>
                      </a:r>
                      <a:r>
                        <a:rPr lang="ru-RU" sz="1000" b="0" i="0" u="none" strike="noStrike" baseline="0" dirty="0" err="1" smtClean="0">
                          <a:solidFill>
                            <a:srgbClr val="000000"/>
                          </a:solidFill>
                          <a:latin typeface="Arial" pitchFamily="34" charset="0"/>
                          <a:cs typeface="Arial" pitchFamily="34" charset="0"/>
                        </a:rPr>
                        <a:t>Усть-Малой</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6,0</a:t>
                      </a:r>
                      <a:endParaRPr lang="ru-RU" sz="1000" dirty="0">
                        <a:latin typeface="Arial" pitchFamily="34" charset="0"/>
                        <a:cs typeface="Arial" pitchFamily="34" charset="0"/>
                      </a:endParaRPr>
                    </a:p>
                  </a:txBody>
                  <a:tcPr anchor="ctr"/>
                </a:tc>
                <a:tc>
                  <a:txBody>
                    <a:bodyPr/>
                    <a:lstStyle/>
                    <a:p>
                      <a:pPr algn="ctr"/>
                      <a:endParaRPr lang="ru-RU" sz="1000" dirty="0">
                        <a:latin typeface="Arial" pitchFamily="34" charset="0"/>
                        <a:cs typeface="Arial" pitchFamily="34" charset="0"/>
                      </a:endParaRPr>
                    </a:p>
                  </a:txBody>
                  <a:tcPr anchor="ctr"/>
                </a:tc>
                <a:tc>
                  <a:txBody>
                    <a:bodyPr/>
                    <a:lstStyle/>
                    <a:p>
                      <a:pPr algn="ctr"/>
                      <a:endParaRPr lang="ru-RU" sz="100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 дорог от ул. Луговая до пересечения с ул. Центральная, с. </a:t>
                      </a:r>
                      <a:r>
                        <a:rPr lang="ru-RU" sz="1000" b="0" i="0" u="none" strike="noStrike" dirty="0" err="1" smtClean="0">
                          <a:solidFill>
                            <a:srgbClr val="000000"/>
                          </a:solidFill>
                          <a:latin typeface="Arial" pitchFamily="34" charset="0"/>
                          <a:cs typeface="Arial" pitchFamily="34" charset="0"/>
                        </a:rPr>
                        <a:t>Малышевка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5,7</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 дорог ул. Набережная, с. </a:t>
                      </a:r>
                      <a:r>
                        <a:rPr lang="ru-RU" sz="1000" b="0" i="0" u="none" strike="noStrike" dirty="0" err="1" smtClean="0">
                          <a:solidFill>
                            <a:srgbClr val="000000"/>
                          </a:solidFill>
                          <a:latin typeface="Arial" pitchFamily="34" charset="0"/>
                          <a:cs typeface="Arial" pitchFamily="34" charset="0"/>
                        </a:rPr>
                        <a:t>Молька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1,7</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 дорог ул. Калинина, ул. Приморская, ул. Трудовая п. Усть-Уда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11,7</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пер. </a:t>
                      </a:r>
                      <a:r>
                        <a:rPr lang="ru-RU" sz="1000" b="0" i="0" u="none" strike="noStrike" dirty="0" err="1" smtClean="0">
                          <a:solidFill>
                            <a:srgbClr val="000000"/>
                          </a:solidFill>
                          <a:latin typeface="Arial" pitchFamily="34" charset="0"/>
                          <a:cs typeface="Arial" pitchFamily="34" charset="0"/>
                        </a:rPr>
                        <a:t>Удинский</a:t>
                      </a:r>
                      <a:r>
                        <a:rPr lang="ru-RU" sz="1000" b="0" i="0" u="none" strike="noStrike" dirty="0" smtClean="0">
                          <a:solidFill>
                            <a:srgbClr val="000000"/>
                          </a:solidFill>
                          <a:latin typeface="Arial" pitchFamily="34" charset="0"/>
                          <a:cs typeface="Arial" pitchFamily="34" charset="0"/>
                        </a:rPr>
                        <a:t>, с </a:t>
                      </a:r>
                      <a:r>
                        <a:rPr lang="ru-RU" sz="1000" b="0" i="0" u="none" strike="noStrike" dirty="0" err="1" smtClean="0">
                          <a:solidFill>
                            <a:srgbClr val="000000"/>
                          </a:solidFill>
                          <a:latin typeface="Arial" pitchFamily="34" charset="0"/>
                          <a:cs typeface="Arial" pitchFamily="34" charset="0"/>
                        </a:rPr>
                        <a:t>Юголок</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3,4</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a:t>
                      </a:r>
                      <a:r>
                        <a:rPr lang="ru-RU" sz="1000" b="0" i="0" u="none" strike="noStrike" baseline="0" dirty="0" smtClean="0">
                          <a:solidFill>
                            <a:srgbClr val="000000"/>
                          </a:solidFill>
                          <a:latin typeface="Arial" pitchFamily="34" charset="0"/>
                          <a:cs typeface="Arial" pitchFamily="34" charset="0"/>
                        </a:rPr>
                        <a:t> дорог ул. Юбилейная, ул. Горького с. Новая Уда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6,6</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пер. Почтовый с. </a:t>
                      </a:r>
                      <a:r>
                        <a:rPr lang="ru-RU" sz="1000" b="0" i="0" u="none" strike="noStrike" dirty="0" err="1" smtClean="0">
                          <a:solidFill>
                            <a:srgbClr val="000000"/>
                          </a:solidFill>
                          <a:latin typeface="Arial" pitchFamily="34" charset="0"/>
                          <a:cs typeface="Arial" pitchFamily="34" charset="0"/>
                        </a:rPr>
                        <a:t>Малышевка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2,6</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ул. Амурская, с. </a:t>
                      </a:r>
                      <a:r>
                        <a:rPr lang="ru-RU" sz="1000" b="0" i="0" u="none" strike="noStrike" dirty="0" err="1" smtClean="0">
                          <a:solidFill>
                            <a:srgbClr val="000000"/>
                          </a:solidFill>
                          <a:latin typeface="Arial" pitchFamily="34" charset="0"/>
                          <a:cs typeface="Arial" pitchFamily="34" charset="0"/>
                        </a:rPr>
                        <a:t>Молька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2,5</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 дорог</a:t>
                      </a:r>
                      <a:r>
                        <a:rPr lang="ru-RU" sz="1000" b="0" i="0" u="none" strike="noStrike" baseline="0" dirty="0" smtClean="0">
                          <a:solidFill>
                            <a:srgbClr val="000000"/>
                          </a:solidFill>
                          <a:latin typeface="Arial" pitchFamily="34" charset="0"/>
                          <a:cs typeface="Arial" pitchFamily="34" charset="0"/>
                        </a:rPr>
                        <a:t> ул. Совхозная, ул. Ангарская, с. </a:t>
                      </a:r>
                      <a:r>
                        <a:rPr lang="ru-RU" sz="1000" b="0" i="0" u="none" strike="noStrike" baseline="0" dirty="0" err="1" smtClean="0">
                          <a:solidFill>
                            <a:srgbClr val="000000"/>
                          </a:solidFill>
                          <a:latin typeface="Arial" pitchFamily="34" charset="0"/>
                          <a:cs typeface="Arial" pitchFamily="34" charset="0"/>
                        </a:rPr>
                        <a:t>Светлолобово</a:t>
                      </a:r>
                      <a:r>
                        <a:rPr lang="ru-RU" sz="1000" b="0" i="0" u="none" strike="noStrike" baseline="0" dirty="0" smtClean="0">
                          <a:solidFill>
                            <a:srgbClr val="000000"/>
                          </a:solidFill>
                          <a:latin typeface="Arial" pitchFamily="34" charset="0"/>
                          <a:cs typeface="Arial" pitchFamily="34" charset="0"/>
                        </a:rPr>
                        <a:t>, пер. Складской, д. </a:t>
                      </a:r>
                      <a:r>
                        <a:rPr lang="ru-RU" sz="1000" b="0" i="0" u="none" strike="noStrike" baseline="0" dirty="0" err="1" smtClean="0">
                          <a:solidFill>
                            <a:srgbClr val="000000"/>
                          </a:solidFill>
                          <a:latin typeface="Arial" pitchFamily="34" charset="0"/>
                          <a:cs typeface="Arial" pitchFamily="34" charset="0"/>
                        </a:rPr>
                        <a:t>Михайловщина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4,0</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ул. Колхозная п. Усть-Уда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10,4</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пер. Дорожный, с. </a:t>
                      </a:r>
                      <a:r>
                        <a:rPr lang="ru-RU" sz="1000" b="0" i="0" u="none" strike="noStrike" dirty="0" err="1" smtClean="0">
                          <a:solidFill>
                            <a:srgbClr val="000000"/>
                          </a:solidFill>
                          <a:latin typeface="Arial" pitchFamily="34" charset="0"/>
                          <a:cs typeface="Arial" pitchFamily="34" charset="0"/>
                        </a:rPr>
                        <a:t>Балаганка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3,6</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a:t>
                      </a:r>
                      <a:r>
                        <a:rPr lang="ru-RU" sz="1000" b="0" i="0" u="none" strike="noStrike" baseline="0" dirty="0" smtClean="0">
                          <a:solidFill>
                            <a:srgbClr val="000000"/>
                          </a:solidFill>
                          <a:latin typeface="Arial" pitchFamily="34" charset="0"/>
                          <a:cs typeface="Arial" pitchFamily="34" charset="0"/>
                        </a:rPr>
                        <a:t> ул. Кольцевая, с. </a:t>
                      </a:r>
                      <a:r>
                        <a:rPr lang="ru-RU" sz="1000" b="0" i="0" u="none" strike="noStrike" baseline="0" dirty="0" err="1" smtClean="0">
                          <a:solidFill>
                            <a:srgbClr val="000000"/>
                          </a:solidFill>
                          <a:latin typeface="Arial" pitchFamily="34" charset="0"/>
                          <a:cs typeface="Arial" pitchFamily="34" charset="0"/>
                        </a:rPr>
                        <a:t>Игжей</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4,2</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 дорог ул. Центральная</a:t>
                      </a:r>
                      <a:r>
                        <a:rPr lang="ru-RU" sz="1000" b="0" i="0" u="none" strike="noStrike" baseline="0" dirty="0" smtClean="0">
                          <a:solidFill>
                            <a:srgbClr val="000000"/>
                          </a:solidFill>
                          <a:latin typeface="Arial" pitchFamily="34" charset="0"/>
                          <a:cs typeface="Arial" pitchFamily="34" charset="0"/>
                        </a:rPr>
                        <a:t> д. </a:t>
                      </a:r>
                      <a:r>
                        <a:rPr lang="ru-RU" sz="1000" b="0" i="0" u="none" strike="noStrike" baseline="0" dirty="0" err="1" smtClean="0">
                          <a:solidFill>
                            <a:srgbClr val="000000"/>
                          </a:solidFill>
                          <a:latin typeface="Arial" pitchFamily="34" charset="0"/>
                          <a:cs typeface="Arial" pitchFamily="34" charset="0"/>
                        </a:rPr>
                        <a:t>Бараново</a:t>
                      </a:r>
                      <a:r>
                        <a:rPr lang="ru-RU" sz="1000" b="0" i="0" u="none" strike="noStrike" baseline="0" dirty="0" smtClean="0">
                          <a:solidFill>
                            <a:srgbClr val="000000"/>
                          </a:solidFill>
                          <a:latin typeface="Arial" pitchFamily="34" charset="0"/>
                          <a:cs typeface="Arial" pitchFamily="34" charset="0"/>
                        </a:rPr>
                        <a:t>, ул. Лесная д. </a:t>
                      </a:r>
                      <a:r>
                        <a:rPr lang="ru-RU" sz="1000" b="0" i="0" u="none" strike="noStrike" baseline="0" dirty="0" err="1" smtClean="0">
                          <a:solidFill>
                            <a:srgbClr val="000000"/>
                          </a:solidFill>
                          <a:latin typeface="Arial" pitchFamily="34" charset="0"/>
                          <a:cs typeface="Arial" pitchFamily="34" charset="0"/>
                        </a:rPr>
                        <a:t>Долганово</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7,6</a:t>
                      </a:r>
                      <a:endParaRPr lang="ru-RU" sz="1000" dirty="0">
                        <a:latin typeface="Arial" pitchFamily="34" charset="0"/>
                        <a:cs typeface="Arial" pitchFamily="34" charset="0"/>
                      </a:endParaRPr>
                    </a:p>
                  </a:txBody>
                  <a:tcPr anchor="ctr"/>
                </a:tc>
              </a:tr>
              <a:tr h="239421">
                <a:tc>
                  <a:txBody>
                    <a:bodyPr/>
                    <a:lstStyle/>
                    <a:p>
                      <a:pPr algn="l" fontAlgn="b"/>
                      <a:r>
                        <a:rPr lang="ru-RU" sz="1000" u="none" strike="noStrike" dirty="0" smtClean="0">
                          <a:latin typeface="Arial" pitchFamily="34" charset="0"/>
                          <a:cs typeface="Arial" pitchFamily="34" charset="0"/>
                        </a:rPr>
                        <a:t>   Ремонт автомобильной дороги ул. Школьная</a:t>
                      </a:r>
                      <a:r>
                        <a:rPr lang="ru-RU" sz="1000" u="none" strike="noStrike" baseline="0" dirty="0" smtClean="0">
                          <a:latin typeface="Arial" pitchFamily="34" charset="0"/>
                          <a:cs typeface="Arial" pitchFamily="34" charset="0"/>
                        </a:rPr>
                        <a:t> с. </a:t>
                      </a:r>
                      <a:r>
                        <a:rPr lang="ru-RU" sz="1000" u="none" strike="noStrike" baseline="0" dirty="0" err="1" smtClean="0">
                          <a:latin typeface="Arial" pitchFamily="34" charset="0"/>
                          <a:cs typeface="Arial" pitchFamily="34" charset="0"/>
                        </a:rPr>
                        <a:t>Молька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5,0</a:t>
                      </a:r>
                      <a:endParaRPr lang="ru-RU" sz="1000" dirty="0">
                        <a:latin typeface="Arial" pitchFamily="34" charset="0"/>
                        <a:cs typeface="Arial" pitchFamily="34" charset="0"/>
                      </a:endParaRPr>
                    </a:p>
                  </a:txBody>
                  <a:tcPr anchor="ctr"/>
                </a:tc>
              </a:tr>
              <a:tr h="239421">
                <a:tc>
                  <a:txBody>
                    <a:bodyPr/>
                    <a:lstStyle/>
                    <a:p>
                      <a:pPr algn="l" fontAlgn="b"/>
                      <a:r>
                        <a:rPr lang="ru-RU" sz="1000" b="1" i="0" u="none" strike="noStrike" dirty="0" smtClean="0">
                          <a:solidFill>
                            <a:srgbClr val="000000"/>
                          </a:solidFill>
                          <a:latin typeface="Arial" pitchFamily="34" charset="0"/>
                          <a:cs typeface="Arial" pitchFamily="34" charset="0"/>
                        </a:rPr>
                        <a:t>ИТОГО:</a:t>
                      </a:r>
                      <a:endParaRPr lang="ru-RU" sz="1000" b="1"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b="1" dirty="0" smtClean="0">
                          <a:latin typeface="Arial" pitchFamily="34" charset="0"/>
                          <a:cs typeface="Arial" pitchFamily="34" charset="0"/>
                        </a:rPr>
                        <a:t>80,3</a:t>
                      </a:r>
                      <a:endParaRPr lang="ru-RU" sz="1000" b="1" dirty="0">
                        <a:latin typeface="Arial" pitchFamily="34" charset="0"/>
                        <a:cs typeface="Arial" pitchFamily="34" charset="0"/>
                      </a:endParaRPr>
                    </a:p>
                  </a:txBody>
                  <a:tcPr anchor="ctr"/>
                </a:tc>
                <a:tc>
                  <a:txBody>
                    <a:bodyPr/>
                    <a:lstStyle/>
                    <a:p>
                      <a:pPr algn="ctr"/>
                      <a:r>
                        <a:rPr lang="ru-RU" sz="1000" b="1" dirty="0" smtClean="0">
                          <a:latin typeface="Arial" pitchFamily="34" charset="0"/>
                          <a:cs typeface="Arial" pitchFamily="34" charset="0"/>
                        </a:rPr>
                        <a:t>78,8</a:t>
                      </a:r>
                      <a:endParaRPr lang="ru-RU" sz="1000" b="1" dirty="0">
                        <a:latin typeface="Arial" pitchFamily="34" charset="0"/>
                        <a:cs typeface="Arial" pitchFamily="34" charset="0"/>
                      </a:endParaRPr>
                    </a:p>
                  </a:txBody>
                  <a:tcPr anchor="ctr"/>
                </a:tc>
                <a:tc>
                  <a:txBody>
                    <a:bodyPr/>
                    <a:lstStyle/>
                    <a:p>
                      <a:pPr algn="ctr"/>
                      <a:r>
                        <a:rPr lang="ru-RU" sz="1000" b="1" dirty="0" smtClean="0">
                          <a:latin typeface="Arial" pitchFamily="34" charset="0"/>
                          <a:cs typeface="Arial" pitchFamily="34" charset="0"/>
                        </a:rPr>
                        <a:t>80,4</a:t>
                      </a:r>
                      <a:endParaRPr lang="ru-RU" sz="1000" b="1" dirty="0">
                        <a:latin typeface="Arial" pitchFamily="34" charset="0"/>
                        <a:cs typeface="Arial" pitchFamily="34" charset="0"/>
                      </a:endParaRPr>
                    </a:p>
                  </a:txBody>
                  <a:tcPr anchor="ctr"/>
                </a:tc>
              </a:tr>
            </a:tbl>
          </a:graphicData>
        </a:graphic>
      </p:graphicFrame>
      <p:sp>
        <p:nvSpPr>
          <p:cNvPr id="3" name="Прямоугольник 2"/>
          <p:cNvSpPr/>
          <p:nvPr/>
        </p:nvSpPr>
        <p:spPr>
          <a:xfrm>
            <a:off x="0" y="467544"/>
            <a:ext cx="6858000" cy="523220"/>
          </a:xfrm>
          <a:prstGeom prst="rect">
            <a:avLst/>
          </a:prstGeom>
        </p:spPr>
        <p:txBody>
          <a:bodyPr wrap="square">
            <a:spAutoFit/>
          </a:bodyPr>
          <a:lstStyle/>
          <a:p>
            <a:pPr algn="ctr"/>
            <a:r>
              <a:rPr lang="ru-RU" sz="1400" b="1" dirty="0" smtClean="0">
                <a:solidFill>
                  <a:srgbClr val="002060"/>
                </a:solidFill>
              </a:rPr>
              <a:t>РАСХОДЫ МУНИЦИПАЛЬНОГО ДОРОЖНОГО ФОНДА </a:t>
            </a:r>
          </a:p>
          <a:p>
            <a:pPr algn="ctr"/>
            <a:r>
              <a:rPr lang="ru-RU" sz="1400" b="1" dirty="0" smtClean="0">
                <a:solidFill>
                  <a:srgbClr val="002060"/>
                </a:solidFill>
              </a:rPr>
              <a:t>УСТЬ-УДИНСКОГО РАЙОНА 2025-2027 ГОДЫ, МЛН РУБЛЕЙ</a:t>
            </a:r>
            <a:r>
              <a:rPr lang="ru-RU" sz="1400" dirty="0" smtClean="0">
                <a:solidFill>
                  <a:srgbClr val="002060"/>
                </a:solidFill>
              </a:rPr>
              <a:t> </a:t>
            </a:r>
            <a:endParaRPr lang="ru-RU" sz="1400" dirty="0">
              <a:solidFill>
                <a:srgbClr val="002060"/>
              </a:solidFill>
            </a:endParaRPr>
          </a:p>
        </p:txBody>
      </p:sp>
      <p:pic>
        <p:nvPicPr>
          <p:cNvPr id="1028" name="Picture 4" descr="Picture background"/>
          <p:cNvPicPr>
            <a:picLocks noChangeAspect="1" noChangeArrowheads="1"/>
          </p:cNvPicPr>
          <p:nvPr/>
        </p:nvPicPr>
        <p:blipFill>
          <a:blip r:embed="rId2" cstate="print"/>
          <a:srcRect/>
          <a:stretch>
            <a:fillRect/>
          </a:stretch>
        </p:blipFill>
        <p:spPr bwMode="auto">
          <a:xfrm>
            <a:off x="620688" y="8028384"/>
            <a:ext cx="1368152" cy="638927"/>
          </a:xfrm>
          <a:prstGeom prst="rect">
            <a:avLst/>
          </a:prstGeom>
          <a:noFill/>
        </p:spPr>
      </p:pic>
      <p:pic>
        <p:nvPicPr>
          <p:cNvPr id="6" name="Picture 4" descr="Picture background"/>
          <p:cNvPicPr>
            <a:picLocks noChangeAspect="1" noChangeArrowheads="1"/>
          </p:cNvPicPr>
          <p:nvPr/>
        </p:nvPicPr>
        <p:blipFill>
          <a:blip r:embed="rId2" cstate="print"/>
          <a:srcRect/>
          <a:stretch>
            <a:fillRect/>
          </a:stretch>
        </p:blipFill>
        <p:spPr bwMode="auto">
          <a:xfrm>
            <a:off x="2060848" y="8028384"/>
            <a:ext cx="1368152" cy="638927"/>
          </a:xfrm>
          <a:prstGeom prst="rect">
            <a:avLst/>
          </a:prstGeom>
          <a:noFill/>
        </p:spPr>
      </p:pic>
      <p:pic>
        <p:nvPicPr>
          <p:cNvPr id="7" name="Picture 4" descr="Picture background"/>
          <p:cNvPicPr>
            <a:picLocks noChangeAspect="1" noChangeArrowheads="1"/>
          </p:cNvPicPr>
          <p:nvPr/>
        </p:nvPicPr>
        <p:blipFill>
          <a:blip r:embed="rId2" cstate="print"/>
          <a:srcRect/>
          <a:stretch>
            <a:fillRect/>
          </a:stretch>
        </p:blipFill>
        <p:spPr bwMode="auto">
          <a:xfrm>
            <a:off x="3501008" y="8028384"/>
            <a:ext cx="1368152" cy="638927"/>
          </a:xfrm>
          <a:prstGeom prst="rect">
            <a:avLst/>
          </a:prstGeom>
          <a:noFill/>
        </p:spPr>
      </p:pic>
      <p:pic>
        <p:nvPicPr>
          <p:cNvPr id="8" name="Picture 4" descr="Picture background"/>
          <p:cNvPicPr>
            <a:picLocks noChangeAspect="1" noChangeArrowheads="1"/>
          </p:cNvPicPr>
          <p:nvPr/>
        </p:nvPicPr>
        <p:blipFill>
          <a:blip r:embed="rId2" cstate="print"/>
          <a:srcRect/>
          <a:stretch>
            <a:fillRect/>
          </a:stretch>
        </p:blipFill>
        <p:spPr bwMode="auto">
          <a:xfrm>
            <a:off x="4941168" y="8028384"/>
            <a:ext cx="1368152" cy="638927"/>
          </a:xfrm>
          <a:prstGeom prst="rect">
            <a:avLst/>
          </a:prstGeom>
          <a:noFill/>
        </p:spPr>
      </p:pic>
      <p:sp>
        <p:nvSpPr>
          <p:cNvPr id="9" name="Номер слайда 8"/>
          <p:cNvSpPr>
            <a:spLocks noGrp="1"/>
          </p:cNvSpPr>
          <p:nvPr>
            <p:ph type="sldNum" sz="quarter" idx="12"/>
          </p:nvPr>
        </p:nvSpPr>
        <p:spPr>
          <a:xfrm>
            <a:off x="6165304" y="8149168"/>
            <a:ext cx="438842" cy="486833"/>
          </a:xfrm>
        </p:spPr>
        <p:txBody>
          <a:bodyPr/>
          <a:lstStyle/>
          <a:p>
            <a:fld id="{725C68B6-61C2-468F-89AB-4B9F7531AA68}" type="slidenum">
              <a:rPr lang="ru-RU" smtClean="0"/>
              <a:pPr/>
              <a:t>25</a:t>
            </a:fld>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60648" y="467544"/>
            <a:ext cx="6336704" cy="36933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b="1" dirty="0" smtClean="0">
                <a:solidFill>
                  <a:srgbClr val="002060"/>
                </a:solidFill>
              </a:rPr>
              <a:t>РАСХОДЫ ПО ЦЕЛЕВЫМ ГРУППАМ</a:t>
            </a:r>
            <a:endParaRPr lang="ru-RU" b="1" dirty="0">
              <a:solidFill>
                <a:srgbClr val="002060"/>
              </a:solidFill>
            </a:endParaRPr>
          </a:p>
        </p:txBody>
      </p:sp>
      <p:sp>
        <p:nvSpPr>
          <p:cNvPr id="4" name="Прямоугольник 3"/>
          <p:cNvSpPr/>
          <p:nvPr/>
        </p:nvSpPr>
        <p:spPr>
          <a:xfrm>
            <a:off x="260648" y="827584"/>
            <a:ext cx="6336704" cy="1615827"/>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numCol="2" spcCol="180000" anchor="ctr">
            <a:spAutoFit/>
          </a:bodyPr>
          <a:lstStyle/>
          <a:p>
            <a:pPr algn="just"/>
            <a:r>
              <a:rPr lang="ru-RU" sz="1100" dirty="0" smtClean="0">
                <a:latin typeface="Arial" pitchFamily="34" charset="0"/>
                <a:cs typeface="Arial" pitchFamily="34" charset="0"/>
              </a:rPr>
              <a:t>         Одной из задач социальной политики Усть-Удинского района является оказание поддержки наиболее социально уязвимым слоям населения: это прежде всего дети и граждане пожилого возраста, инвалиды, молодые специалисты и молодые семьи, малоимущие и граждане, попавшие в трудную жизненную ситуацию, и др. </a:t>
            </a:r>
          </a:p>
          <a:p>
            <a:pPr algn="just"/>
            <a:r>
              <a:rPr lang="ru-RU" sz="1100" dirty="0" smtClean="0">
                <a:latin typeface="Arial" pitchFamily="34" charset="0"/>
                <a:cs typeface="Arial" pitchFamily="34" charset="0"/>
              </a:rPr>
              <a:t>        </a:t>
            </a:r>
          </a:p>
          <a:p>
            <a:pPr algn="just"/>
            <a:r>
              <a:rPr lang="ru-RU" sz="1100" dirty="0" smtClean="0">
                <a:latin typeface="Arial" pitchFamily="34" charset="0"/>
                <a:cs typeface="Arial" pitchFamily="34" charset="0"/>
              </a:rPr>
              <a:t>          Кроме того, за счет средств районного бюджета поощряются отдельные категории граждан, проявившие особые успехи в учебе, спорте, творческой деятельности, а также оказывается поддержка общественным объединениям. В таблице ниже представлены виды поддержки населению </a:t>
            </a:r>
            <a:r>
              <a:rPr lang="ru-RU" sz="1100" dirty="0" err="1" smtClean="0">
                <a:latin typeface="Arial" pitchFamily="34" charset="0"/>
                <a:cs typeface="Arial" pitchFamily="34" charset="0"/>
              </a:rPr>
              <a:t>Усть-Удинского</a:t>
            </a:r>
            <a:r>
              <a:rPr lang="ru-RU" sz="1100" dirty="0" smtClean="0">
                <a:latin typeface="Arial" pitchFamily="34" charset="0"/>
                <a:cs typeface="Arial" pitchFamily="34" charset="0"/>
              </a:rPr>
              <a:t> района, предоставляемые из районного бюджета (тыс. руб.)</a:t>
            </a:r>
            <a:endParaRPr lang="ru-RU" sz="1100" dirty="0">
              <a:latin typeface="Arial" pitchFamily="34" charset="0"/>
              <a:cs typeface="Arial" pitchFamily="34" charset="0"/>
            </a:endParaRPr>
          </a:p>
        </p:txBody>
      </p:sp>
      <p:graphicFrame>
        <p:nvGraphicFramePr>
          <p:cNvPr id="5" name="Таблица 4"/>
          <p:cNvGraphicFramePr>
            <a:graphicFrameLocks noGrp="1"/>
          </p:cNvGraphicFramePr>
          <p:nvPr/>
        </p:nvGraphicFramePr>
        <p:xfrm>
          <a:off x="404664" y="2555776"/>
          <a:ext cx="6120680" cy="4043289"/>
        </p:xfrm>
        <a:graphic>
          <a:graphicData uri="http://schemas.openxmlformats.org/drawingml/2006/table">
            <a:tbl>
              <a:tblPr firstRow="1" bandRow="1">
                <a:tableStyleId>{5A111915-BE36-4E01-A7E5-04B1672EAD32}</a:tableStyleId>
              </a:tblPr>
              <a:tblGrid>
                <a:gridCol w="4034084"/>
                <a:gridCol w="695532"/>
                <a:gridCol w="695532"/>
                <a:gridCol w="695532"/>
              </a:tblGrid>
              <a:tr h="224024">
                <a:tc>
                  <a:txBody>
                    <a:bodyPr/>
                    <a:lstStyle/>
                    <a:p>
                      <a:pPr algn="ctr"/>
                      <a:r>
                        <a:rPr lang="ru-RU" sz="1100" dirty="0" smtClean="0">
                          <a:solidFill>
                            <a:srgbClr val="FFFFFF"/>
                          </a:solidFill>
                          <a:latin typeface="Arial" pitchFamily="34" charset="0"/>
                          <a:cs typeface="Arial" pitchFamily="34" charset="0"/>
                        </a:rPr>
                        <a:t>ВИД ПОДДЕРЖКИ</a:t>
                      </a:r>
                      <a:endParaRPr lang="ru-RU" sz="1100" b="0" dirty="0">
                        <a:solidFill>
                          <a:srgbClr val="FFFFFF"/>
                        </a:solidFill>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ru-RU" sz="1100" dirty="0" smtClean="0">
                          <a:solidFill>
                            <a:srgbClr val="FFFFFF"/>
                          </a:solidFill>
                          <a:latin typeface="Arial" pitchFamily="34" charset="0"/>
                          <a:cs typeface="Arial" pitchFamily="34" charset="0"/>
                        </a:rPr>
                        <a:t>2025</a:t>
                      </a:r>
                      <a:endParaRPr lang="ru-RU" sz="1100" b="0" dirty="0">
                        <a:solidFill>
                          <a:srgbClr val="FFFFFF"/>
                        </a:solidFill>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ru-RU" sz="1100" dirty="0" smtClean="0">
                          <a:solidFill>
                            <a:srgbClr val="FFFFFF"/>
                          </a:solidFill>
                          <a:latin typeface="Arial" pitchFamily="34" charset="0"/>
                          <a:cs typeface="Arial" pitchFamily="34" charset="0"/>
                        </a:rPr>
                        <a:t>2026</a:t>
                      </a:r>
                      <a:endParaRPr lang="ru-RU" sz="1100" b="0" dirty="0">
                        <a:solidFill>
                          <a:srgbClr val="FFFFFF"/>
                        </a:solidFill>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ru-RU" sz="1100" dirty="0" smtClean="0">
                          <a:solidFill>
                            <a:srgbClr val="FFFFFF"/>
                          </a:solidFill>
                          <a:latin typeface="Arial" pitchFamily="34" charset="0"/>
                          <a:cs typeface="Arial" pitchFamily="34" charset="0"/>
                        </a:rPr>
                        <a:t>2027</a:t>
                      </a:r>
                      <a:endParaRPr lang="ru-RU" sz="1100" b="0" dirty="0">
                        <a:solidFill>
                          <a:srgbClr val="FFFFFF"/>
                        </a:solidFill>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r>
              <a:tr h="224024">
                <a:tc gridSpan="4">
                  <a:txBody>
                    <a:bodyPr/>
                    <a:lstStyle/>
                    <a:p>
                      <a:pPr algn="ctr"/>
                      <a:r>
                        <a:rPr lang="ru-RU" sz="1050" b="1" dirty="0" smtClean="0">
                          <a:latin typeface="Arial" pitchFamily="34" charset="0"/>
                          <a:cs typeface="Arial" pitchFamily="34" charset="0"/>
                        </a:rPr>
                        <a:t>Дети, учащиеся образовательных организаций</a:t>
                      </a:r>
                      <a:endParaRPr lang="ru-RU" sz="105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100" b="0" dirty="0">
                        <a:latin typeface="Arial" pitchFamily="34" charset="0"/>
                        <a:cs typeface="Arial" pitchFamily="34" charset="0"/>
                      </a:endParaRPr>
                    </a:p>
                  </a:txBody>
                  <a:tcPr anchor="ctr"/>
                </a:tc>
                <a:tc hMerge="1">
                  <a:txBody>
                    <a:bodyPr/>
                    <a:lstStyle/>
                    <a:p>
                      <a:endParaRPr lang="ru-RU" sz="1100" b="0">
                        <a:latin typeface="Arial" pitchFamily="34" charset="0"/>
                        <a:cs typeface="Arial" pitchFamily="34" charset="0"/>
                      </a:endParaRPr>
                    </a:p>
                  </a:txBody>
                  <a:tcPr anchor="ctr"/>
                </a:tc>
                <a:tc hMerge="1">
                  <a:txBody>
                    <a:bodyPr/>
                    <a:lstStyle/>
                    <a:p>
                      <a:endParaRPr lang="ru-RU" sz="1100" b="0" dirty="0">
                        <a:latin typeface="Arial" pitchFamily="34" charset="0"/>
                        <a:cs typeface="Arial" pitchFamily="34" charset="0"/>
                      </a:endParaRPr>
                    </a:p>
                  </a:txBody>
                  <a:tcPr anchor="ctr"/>
                </a:tc>
              </a:tr>
              <a:tr h="436167">
                <a:tc>
                  <a:txBody>
                    <a:bodyPr/>
                    <a:lstStyle/>
                    <a:p>
                      <a:pPr algn="l" fontAlgn="b"/>
                      <a:r>
                        <a:rPr lang="ru-RU" sz="1050" u="none" strike="noStrike" dirty="0" smtClean="0">
                          <a:latin typeface="Arial" pitchFamily="34" charset="0"/>
                          <a:cs typeface="Arial" pitchFamily="34" charset="0"/>
                        </a:rPr>
                        <a:t>Организация </a:t>
                      </a:r>
                      <a:r>
                        <a:rPr lang="ru-RU" sz="1050" u="none" strike="noStrike" dirty="0">
                          <a:latin typeface="Arial" pitchFamily="34" charset="0"/>
                          <a:cs typeface="Arial" pitchFamily="34" charset="0"/>
                        </a:rPr>
                        <a:t>бесплатного двухразового питания детей-инвалидов в муниципальных общеобразовательных </a:t>
                      </a:r>
                      <a:r>
                        <a:rPr lang="ru-RU" sz="1050" u="none" strike="noStrike" dirty="0" smtClean="0">
                          <a:latin typeface="Arial" pitchFamily="34" charset="0"/>
                          <a:cs typeface="Arial" pitchFamily="34" charset="0"/>
                        </a:rPr>
                        <a:t>организациях</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222,8</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222,8</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222,8</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167">
                <a:tc>
                  <a:txBody>
                    <a:bodyPr/>
                    <a:lstStyle/>
                    <a:p>
                      <a:pPr algn="l" fontAlgn="b"/>
                      <a:r>
                        <a:rPr lang="ru-RU" sz="1050" u="none" strike="noStrike" dirty="0" smtClean="0">
                          <a:latin typeface="Arial" pitchFamily="34" charset="0"/>
                          <a:cs typeface="Arial" pitchFamily="34" charset="0"/>
                        </a:rPr>
                        <a:t>Осуществление </a:t>
                      </a:r>
                      <a:r>
                        <a:rPr lang="ru-RU" sz="1050" u="none" strike="noStrike" dirty="0">
                          <a:latin typeface="Arial" pitchFamily="34" charset="0"/>
                          <a:cs typeface="Arial" pitchFamily="34" charset="0"/>
                        </a:rPr>
                        <a:t>отдельных областных государственных полномочий по </a:t>
                      </a:r>
                      <a:r>
                        <a:rPr lang="ru-RU" sz="1050" u="none" strike="noStrike" dirty="0" smtClean="0">
                          <a:latin typeface="Arial" pitchFamily="34" charset="0"/>
                          <a:cs typeface="Arial" pitchFamily="34" charset="0"/>
                        </a:rPr>
                        <a:t>обеспечению бесплатным питанием отдельных категорий обучающихся</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9230,9</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9230,9</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9230,9</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17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50" u="none" strike="noStrike" dirty="0" smtClean="0">
                          <a:latin typeface="Arial" pitchFamily="34" charset="0"/>
                          <a:cs typeface="Arial" pitchFamily="34" charset="0"/>
                        </a:rPr>
                        <a:t>Обеспечение бесплатным двухразовым питанием обучающихся с ограниченными возможностями здоровья в муниципальных общеобразовательных организациях в Иркутской области</a:t>
                      </a:r>
                      <a:endParaRPr lang="ru-RU" sz="1050" b="0" i="0" u="none" strike="noStrike" dirty="0" smtClean="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2253,4</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a:latin typeface="Arial" pitchFamily="34" charset="0"/>
                          <a:cs typeface="Arial" pitchFamily="34" charset="0"/>
                        </a:rPr>
                        <a:t>2 253,4</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a:latin typeface="Arial" pitchFamily="34" charset="0"/>
                          <a:cs typeface="Arial" pitchFamily="34" charset="0"/>
                        </a:rPr>
                        <a:t>2 268,5</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607">
                <a:tc>
                  <a:txBody>
                    <a:bodyPr/>
                    <a:lstStyle/>
                    <a:p>
                      <a:pPr algn="l" fontAlgn="b"/>
                      <a:r>
                        <a:rPr lang="ru-RU" sz="1050" u="none" strike="noStrike" dirty="0" smtClean="0">
                          <a:latin typeface="Arial" pitchFamily="34" charset="0"/>
                          <a:cs typeface="Arial" pitchFamily="34" charset="0"/>
                        </a:rPr>
                        <a:t>Организация </a:t>
                      </a:r>
                      <a:r>
                        <a:rPr lang="ru-RU" sz="1050" u="none" strike="noStrike" dirty="0">
                          <a:latin typeface="Arial" pitchFamily="34" charset="0"/>
                          <a:cs typeface="Arial" pitchFamily="34" charset="0"/>
                        </a:rPr>
                        <a:t>обеспечения бесплатным питанием обучающихся </a:t>
                      </a:r>
                      <a:endParaRPr lang="en-US" sz="1050" u="none" strike="noStrike" dirty="0" smtClean="0">
                        <a:latin typeface="Arial" pitchFamily="34" charset="0"/>
                        <a:cs typeface="Arial" pitchFamily="34" charset="0"/>
                      </a:endParaRPr>
                    </a:p>
                    <a:p>
                      <a:pPr algn="l" fontAlgn="b"/>
                      <a:r>
                        <a:rPr lang="ru-RU" sz="1050" u="none" strike="noStrike" dirty="0" smtClean="0">
                          <a:latin typeface="Arial" pitchFamily="34" charset="0"/>
                          <a:cs typeface="Arial" pitchFamily="34" charset="0"/>
                        </a:rPr>
                        <a:t>1-4 классов</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dirty="0" smtClean="0">
                          <a:latin typeface="Arial" pitchFamily="34" charset="0"/>
                          <a:cs typeface="Arial" pitchFamily="34" charset="0"/>
                        </a:rPr>
                        <a:t>131,6</a:t>
                      </a:r>
                      <a:endParaRPr lang="ru-RU" sz="10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0,0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0,0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4024">
                <a:tc gridSpan="4">
                  <a:txBody>
                    <a:bodyPr/>
                    <a:lstStyle/>
                    <a:p>
                      <a:pPr algn="ctr"/>
                      <a:r>
                        <a:rPr lang="ru-RU" sz="1050" b="1" dirty="0" smtClean="0">
                          <a:latin typeface="Arial" pitchFamily="34" charset="0"/>
                          <a:cs typeface="Arial" pitchFamily="34" charset="0"/>
                        </a:rPr>
                        <a:t>Иные, </a:t>
                      </a:r>
                      <a:r>
                        <a:rPr lang="ru-RU" sz="1050" b="1" dirty="0">
                          <a:latin typeface="Arial" pitchFamily="34" charset="0"/>
                          <a:cs typeface="Arial" pitchFamily="34" charset="0"/>
                        </a:rPr>
                        <a:t>отдельные категории граждан</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100" b="0" dirty="0">
                        <a:latin typeface="Arial" pitchFamily="34" charset="0"/>
                        <a:cs typeface="Arial" pitchFamily="34" charset="0"/>
                      </a:endParaRPr>
                    </a:p>
                  </a:txBody>
                  <a:tcPr anchor="ctr"/>
                </a:tc>
                <a:tc hMerge="1">
                  <a:txBody>
                    <a:bodyPr/>
                    <a:lstStyle/>
                    <a:p>
                      <a:endParaRPr lang="ru-RU" sz="1100" b="0" dirty="0">
                        <a:latin typeface="Arial" pitchFamily="34" charset="0"/>
                        <a:cs typeface="Arial" pitchFamily="34" charset="0"/>
                      </a:endParaRPr>
                    </a:p>
                  </a:txBody>
                  <a:tcPr anchor="ctr"/>
                </a:tc>
                <a:tc hMerge="1">
                  <a:txBody>
                    <a:bodyPr/>
                    <a:lstStyle/>
                    <a:p>
                      <a:endParaRPr lang="ru-RU" sz="1100" b="0" dirty="0">
                        <a:latin typeface="Arial" pitchFamily="34" charset="0"/>
                        <a:cs typeface="Arial" pitchFamily="34" charset="0"/>
                      </a:endParaRPr>
                    </a:p>
                  </a:txBody>
                  <a:tcPr anchor="ctr"/>
                </a:tc>
              </a:tr>
              <a:tr h="293607">
                <a:tc>
                  <a:txBody>
                    <a:bodyPr/>
                    <a:lstStyle/>
                    <a:p>
                      <a:pPr algn="l" fontAlgn="b"/>
                      <a:r>
                        <a:rPr lang="ru-RU" sz="1050" u="none" strike="noStrike" dirty="0" smtClean="0">
                          <a:latin typeface="Arial" pitchFamily="34" charset="0"/>
                          <a:cs typeface="Arial" pitchFamily="34" charset="0"/>
                        </a:rPr>
                        <a:t>Оказание помощи гражданам,</a:t>
                      </a:r>
                      <a:r>
                        <a:rPr lang="ru-RU" sz="1050" u="none" strike="noStrike" baseline="0" dirty="0" smtClean="0">
                          <a:latin typeface="Arial" pitchFamily="34" charset="0"/>
                          <a:cs typeface="Arial" pitchFamily="34" charset="0"/>
                        </a:rPr>
                        <a:t> оказавшимся в сложной жизненной ситуации</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40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40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40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607">
                <a:tc>
                  <a:txBody>
                    <a:bodyPr/>
                    <a:lstStyle/>
                    <a:p>
                      <a:pPr algn="l" fontAlgn="b"/>
                      <a:r>
                        <a:rPr lang="ru-RU" sz="1050" u="none" strike="noStrike" dirty="0" smtClean="0">
                          <a:latin typeface="Arial" pitchFamily="34" charset="0"/>
                          <a:cs typeface="Arial" pitchFamily="34" charset="0"/>
                        </a:rPr>
                        <a:t>Предоставление грантов на поддержку общественных инициатив граждан</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100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100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0952">
                <a:tc>
                  <a:txBody>
                    <a:bodyPr/>
                    <a:lstStyle/>
                    <a:p>
                      <a:pPr algn="l" fontAlgn="b"/>
                      <a:r>
                        <a:rPr lang="ru-RU" sz="1050" u="none" strike="noStrike" dirty="0" smtClean="0">
                          <a:latin typeface="Arial" pitchFamily="34" charset="0"/>
                          <a:cs typeface="Arial" pitchFamily="34" charset="0"/>
                        </a:rPr>
                        <a:t>Пенсионное обеспечение</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1731,5</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1190,0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1190,0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0952">
                <a:tc>
                  <a:txBody>
                    <a:bodyPr/>
                    <a:lstStyle/>
                    <a:p>
                      <a:pPr algn="l" fontAlgn="b"/>
                      <a:r>
                        <a:rPr lang="ru-RU" sz="1050" b="1" u="none" strike="noStrike" dirty="0" smtClean="0">
                          <a:latin typeface="Arial" pitchFamily="34" charset="0"/>
                          <a:cs typeface="Arial" pitchFamily="34" charset="0"/>
                        </a:rPr>
                        <a:t>ИТОГО:</a:t>
                      </a:r>
                      <a:endParaRPr lang="ru-RU" sz="10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r>
                        <a:rPr lang="ru-RU" sz="1050" b="1" dirty="0" smtClean="0">
                          <a:latin typeface="Arial" pitchFamily="34" charset="0"/>
                          <a:cs typeface="Arial" pitchFamily="34" charset="0"/>
                        </a:rPr>
                        <a:t>13610,2</a:t>
                      </a:r>
                      <a:endParaRPr lang="ru-RU" sz="105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ru-RU" sz="1050" b="1" dirty="0" smtClean="0">
                          <a:latin typeface="Arial" pitchFamily="34" charset="0"/>
                          <a:cs typeface="Arial" pitchFamily="34" charset="0"/>
                        </a:rPr>
                        <a:t>13037,1</a:t>
                      </a:r>
                      <a:endParaRPr lang="ru-RU" sz="105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ru-RU" sz="1050" b="1" dirty="0" smtClean="0">
                          <a:latin typeface="Arial" pitchFamily="34" charset="0"/>
                          <a:cs typeface="Arial" pitchFamily="34" charset="0"/>
                        </a:rPr>
                        <a:t>13052,2</a:t>
                      </a:r>
                      <a:endParaRPr lang="ru-RU" sz="105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r>
            </a:tbl>
          </a:graphicData>
        </a:graphic>
      </p:graphicFrame>
      <p:pic>
        <p:nvPicPr>
          <p:cNvPr id="12290" name="Picture 2" descr="https://vki4.okcdn.ru/i?r=BUHoKFKCs3-57yPBZdu-SuAV1D2qpc5OuALs45Znd3inxNaYydQEGyOeKkv0q6s4gF7zvf1GfeB-hslov3eXTQSS"/>
          <p:cNvPicPr>
            <a:picLocks noChangeAspect="1" noChangeArrowheads="1"/>
          </p:cNvPicPr>
          <p:nvPr/>
        </p:nvPicPr>
        <p:blipFill>
          <a:blip r:embed="rId2" cstate="print"/>
          <a:srcRect l="12876" b="15076"/>
          <a:stretch>
            <a:fillRect/>
          </a:stretch>
        </p:blipFill>
        <p:spPr bwMode="auto">
          <a:xfrm>
            <a:off x="332656" y="6948264"/>
            <a:ext cx="2548146" cy="1656184"/>
          </a:xfrm>
          <a:prstGeom prst="rect">
            <a:avLst/>
          </a:prstGeom>
          <a:ln>
            <a:noFill/>
          </a:ln>
          <a:effectLst>
            <a:softEdge rad="112500"/>
          </a:effectLst>
        </p:spPr>
      </p:pic>
      <p:pic>
        <p:nvPicPr>
          <p:cNvPr id="12292" name="Picture 4" descr="https://vki4.okcdn.ru/i?r=BUHoKFKCs3-57yPBZdu-SuAVt_QWIhZmHSdCts5pQUQ8cEaJ4BQLxTFt4oZCOxfwU4vzvf1GfeB-hslov3eXTQSS"/>
          <p:cNvPicPr>
            <a:picLocks noChangeAspect="1" noChangeArrowheads="1"/>
          </p:cNvPicPr>
          <p:nvPr/>
        </p:nvPicPr>
        <p:blipFill>
          <a:blip r:embed="rId3" cstate="print"/>
          <a:srcRect/>
          <a:stretch>
            <a:fillRect/>
          </a:stretch>
        </p:blipFill>
        <p:spPr bwMode="auto">
          <a:xfrm>
            <a:off x="2996952" y="6732240"/>
            <a:ext cx="3586996" cy="1656184"/>
          </a:xfrm>
          <a:prstGeom prst="rect">
            <a:avLst/>
          </a:prstGeom>
          <a:ln>
            <a:noFill/>
          </a:ln>
          <a:effectLst>
            <a:softEdge rad="112500"/>
          </a:effectLst>
        </p:spPr>
      </p:pic>
      <p:sp>
        <p:nvSpPr>
          <p:cNvPr id="7" name="Номер слайда 6"/>
          <p:cNvSpPr>
            <a:spLocks noGrp="1"/>
          </p:cNvSpPr>
          <p:nvPr>
            <p:ph type="sldNum" sz="quarter" idx="12"/>
          </p:nvPr>
        </p:nvSpPr>
        <p:spPr>
          <a:xfrm>
            <a:off x="6093296" y="8149168"/>
            <a:ext cx="510850" cy="486833"/>
          </a:xfrm>
        </p:spPr>
        <p:txBody>
          <a:bodyPr/>
          <a:lstStyle/>
          <a:p>
            <a:fld id="{725C68B6-61C2-468F-89AB-4B9F7531AA68}" type="slidenum">
              <a:rPr lang="ru-RU" smtClean="0"/>
              <a:pPr/>
              <a:t>26</a:t>
            </a:fld>
            <a:endParaRPr lang="ru-RU"/>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6" name="Picture 14" descr="Picture background"/>
          <p:cNvPicPr>
            <a:picLocks noChangeAspect="1" noChangeArrowheads="1"/>
          </p:cNvPicPr>
          <p:nvPr/>
        </p:nvPicPr>
        <p:blipFill>
          <a:blip r:embed="rId2" cstate="print"/>
          <a:srcRect/>
          <a:stretch>
            <a:fillRect/>
          </a:stretch>
        </p:blipFill>
        <p:spPr bwMode="auto">
          <a:xfrm>
            <a:off x="2636912" y="4067944"/>
            <a:ext cx="1792983" cy="2592288"/>
          </a:xfrm>
          <a:prstGeom prst="rect">
            <a:avLst/>
          </a:prstGeom>
          <a:noFill/>
        </p:spPr>
      </p:pic>
      <p:sp>
        <p:nvSpPr>
          <p:cNvPr id="10" name="Овальная выноска 9"/>
          <p:cNvSpPr/>
          <p:nvPr/>
        </p:nvSpPr>
        <p:spPr>
          <a:xfrm>
            <a:off x="332656" y="899592"/>
            <a:ext cx="6120680" cy="2772888"/>
          </a:xfrm>
          <a:prstGeom prst="wedgeEllipseCallout">
            <a:avLst>
              <a:gd name="adj1" fmla="val 12498"/>
              <a:gd name="adj2" fmla="val 7593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 name="Прямоугольник 1"/>
          <p:cNvSpPr/>
          <p:nvPr/>
        </p:nvSpPr>
        <p:spPr>
          <a:xfrm>
            <a:off x="188640" y="467544"/>
            <a:ext cx="6480720" cy="36933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b="1" dirty="0" smtClean="0">
                <a:solidFill>
                  <a:srgbClr val="002060"/>
                </a:solidFill>
                <a:latin typeface="Arial" pitchFamily="34" charset="0"/>
                <a:cs typeface="Arial" pitchFamily="34" charset="0"/>
              </a:rPr>
              <a:t>ИНИЦИАТИВНОЕ БЮДЖЕТИРОВАНИЕ</a:t>
            </a:r>
            <a:endParaRPr lang="ru-RU" b="1" dirty="0">
              <a:solidFill>
                <a:srgbClr val="002060"/>
              </a:solidFill>
              <a:latin typeface="Arial" pitchFamily="34" charset="0"/>
              <a:cs typeface="Arial" pitchFamily="34" charset="0"/>
            </a:endParaRPr>
          </a:p>
        </p:txBody>
      </p:sp>
      <p:sp>
        <p:nvSpPr>
          <p:cNvPr id="3" name="Прямоугольник 2"/>
          <p:cNvSpPr/>
          <p:nvPr/>
        </p:nvSpPr>
        <p:spPr>
          <a:xfrm>
            <a:off x="476672" y="1475656"/>
            <a:ext cx="6237312" cy="954107"/>
          </a:xfrm>
          <a:prstGeom prst="rect">
            <a:avLst/>
          </a:prstGeom>
          <a:ln>
            <a:noFill/>
            <a:prstDash val="sysDash"/>
          </a:ln>
        </p:spPr>
        <p:txBody>
          <a:bodyPr wrap="square">
            <a:spAutoFit/>
          </a:bodyPr>
          <a:lstStyle/>
          <a:p>
            <a:r>
              <a:rPr lang="ru-RU" sz="1400" dirty="0" smtClean="0">
                <a:latin typeface="Arial" pitchFamily="34" charset="0"/>
                <a:cs typeface="Arial" pitchFamily="34" charset="0"/>
              </a:rPr>
              <a:t>      Инициативное бюджетирование представляет собой форму </a:t>
            </a:r>
          </a:p>
          <a:p>
            <a:r>
              <a:rPr lang="ru-RU" sz="1400" dirty="0" smtClean="0">
                <a:latin typeface="Arial" pitchFamily="34" charset="0"/>
                <a:cs typeface="Arial" pitchFamily="34" charset="0"/>
              </a:rPr>
              <a:t>участия граждан в управлении вопросами развития инфраструктуры, территориального развития на основе определения направлений расходования бюджетных средств.</a:t>
            </a:r>
            <a:endParaRPr lang="ru-RU" sz="1400" dirty="0">
              <a:latin typeface="Arial" pitchFamily="34" charset="0"/>
              <a:cs typeface="Arial" pitchFamily="34" charset="0"/>
            </a:endParaRPr>
          </a:p>
        </p:txBody>
      </p:sp>
      <p:sp>
        <p:nvSpPr>
          <p:cNvPr id="4" name="Прямоугольник 3"/>
          <p:cNvSpPr/>
          <p:nvPr/>
        </p:nvSpPr>
        <p:spPr>
          <a:xfrm>
            <a:off x="737320" y="2411760"/>
            <a:ext cx="6120680" cy="738664"/>
          </a:xfrm>
          <a:prstGeom prst="rect">
            <a:avLst/>
          </a:prstGeom>
        </p:spPr>
        <p:txBody>
          <a:bodyPr wrap="square">
            <a:spAutoFit/>
          </a:bodyPr>
          <a:lstStyle/>
          <a:p>
            <a:r>
              <a:rPr lang="ru-RU" sz="1400" b="1" dirty="0" smtClean="0">
                <a:latin typeface="Arial" pitchFamily="34" charset="0"/>
                <a:cs typeface="Arial" pitchFamily="34" charset="0"/>
              </a:rPr>
              <a:t>Общественное</a:t>
            </a:r>
            <a:r>
              <a:rPr lang="ru-RU" sz="1400" dirty="0" smtClean="0">
                <a:latin typeface="Arial" pitchFamily="34" charset="0"/>
                <a:cs typeface="Arial" pitchFamily="34" charset="0"/>
              </a:rPr>
              <a:t> </a:t>
            </a:r>
            <a:r>
              <a:rPr lang="ru-RU" sz="1400" b="1" dirty="0" smtClean="0">
                <a:latin typeface="Arial" pitchFamily="34" charset="0"/>
                <a:cs typeface="Arial" pitchFamily="34" charset="0"/>
              </a:rPr>
              <a:t>участие</a:t>
            </a:r>
            <a:r>
              <a:rPr lang="ru-RU" sz="1400" dirty="0" smtClean="0">
                <a:latin typeface="Arial" pitchFamily="34" charset="0"/>
                <a:cs typeface="Arial" pitchFamily="34" charset="0"/>
              </a:rPr>
              <a:t> </a:t>
            </a:r>
            <a:r>
              <a:rPr lang="ru-RU" sz="1400" b="1" dirty="0" smtClean="0">
                <a:latin typeface="Arial" pitchFamily="34" charset="0"/>
                <a:cs typeface="Arial" pitchFamily="34" charset="0"/>
              </a:rPr>
              <a:t>в</a:t>
            </a:r>
            <a:r>
              <a:rPr lang="ru-RU" sz="1400" dirty="0" smtClean="0">
                <a:latin typeface="Arial" pitchFamily="34" charset="0"/>
                <a:cs typeface="Arial" pitchFamily="34" charset="0"/>
              </a:rPr>
              <a:t> </a:t>
            </a:r>
            <a:r>
              <a:rPr lang="ru-RU" sz="1400" b="1" dirty="0" smtClean="0">
                <a:latin typeface="Arial" pitchFamily="34" charset="0"/>
                <a:cs typeface="Arial" pitchFamily="34" charset="0"/>
              </a:rPr>
              <a:t>бюджетном</a:t>
            </a:r>
            <a:r>
              <a:rPr lang="ru-RU" sz="1400" dirty="0" smtClean="0">
                <a:latin typeface="Arial" pitchFamily="34" charset="0"/>
                <a:cs typeface="Arial" pitchFamily="34" charset="0"/>
              </a:rPr>
              <a:t> </a:t>
            </a:r>
            <a:r>
              <a:rPr lang="ru-RU" sz="1400" b="1" dirty="0" smtClean="0">
                <a:latin typeface="Arial" pitchFamily="34" charset="0"/>
                <a:cs typeface="Arial" pitchFamily="34" charset="0"/>
              </a:rPr>
              <a:t>процессе</a:t>
            </a:r>
            <a:r>
              <a:rPr lang="ru-RU" sz="1400" dirty="0" smtClean="0">
                <a:latin typeface="Arial" pitchFamily="34" charset="0"/>
                <a:cs typeface="Arial" pitchFamily="34" charset="0"/>
              </a:rPr>
              <a:t> предполагает взаимодействие между обществом и властью для повышения     </a:t>
            </a:r>
          </a:p>
          <a:p>
            <a:r>
              <a:rPr lang="ru-RU" sz="1400" dirty="0" smtClean="0">
                <a:latin typeface="Arial" pitchFamily="34" charset="0"/>
                <a:cs typeface="Arial" pitchFamily="34" charset="0"/>
              </a:rPr>
              <a:t>   эффективности использования </a:t>
            </a:r>
            <a:r>
              <a:rPr lang="ru-RU" sz="1400" b="1" dirty="0" smtClean="0">
                <a:latin typeface="Arial" pitchFamily="34" charset="0"/>
                <a:cs typeface="Arial" pitchFamily="34" charset="0"/>
              </a:rPr>
              <a:t>общественных</a:t>
            </a:r>
            <a:r>
              <a:rPr lang="ru-RU" sz="1400" dirty="0" smtClean="0">
                <a:latin typeface="Arial" pitchFamily="34" charset="0"/>
                <a:cs typeface="Arial" pitchFamily="34" charset="0"/>
              </a:rPr>
              <a:t> финансов.</a:t>
            </a:r>
            <a:endParaRPr lang="ru-RU" sz="1400" dirty="0">
              <a:latin typeface="Arial" pitchFamily="34" charset="0"/>
              <a:cs typeface="Arial" pitchFamily="34" charset="0"/>
            </a:endParaRPr>
          </a:p>
        </p:txBody>
      </p:sp>
      <p:graphicFrame>
        <p:nvGraphicFramePr>
          <p:cNvPr id="6" name="Схема 5"/>
          <p:cNvGraphicFramePr/>
          <p:nvPr/>
        </p:nvGraphicFramePr>
        <p:xfrm>
          <a:off x="4725144" y="3851920"/>
          <a:ext cx="2304256" cy="1872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5" name="Схема 14"/>
          <p:cNvGraphicFramePr/>
          <p:nvPr/>
        </p:nvGraphicFramePr>
        <p:xfrm>
          <a:off x="404664" y="3779912"/>
          <a:ext cx="2232248" cy="324036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6" name="TextBox 15"/>
          <p:cNvSpPr txBox="1"/>
          <p:nvPr/>
        </p:nvSpPr>
        <p:spPr>
          <a:xfrm>
            <a:off x="332656" y="7092280"/>
            <a:ext cx="6192688" cy="1477328"/>
          </a:xfrm>
          <a:prstGeom prst="rect">
            <a:avLst/>
          </a:prstGeom>
          <a:noFill/>
        </p:spPr>
        <p:txBody>
          <a:bodyPr wrap="square" rtlCol="0">
            <a:spAutoFit/>
          </a:bodyPr>
          <a:lstStyle/>
          <a:p>
            <a:pPr algn="just"/>
            <a:r>
              <a:rPr lang="ru-RU" sz="1500" b="1" dirty="0" smtClean="0">
                <a:solidFill>
                  <a:srgbClr val="002060"/>
                </a:solidFill>
                <a:latin typeface="Arial" pitchFamily="34" charset="0"/>
                <a:cs typeface="Arial" pitchFamily="34" charset="0"/>
              </a:rPr>
              <a:t>Граждане могут стать участниками бюджетного процесса приняв в нем непосредственное участие через общественное обсуждение бюджета, публичные слушания, участие в опросах, независимую </a:t>
            </a:r>
            <a:r>
              <a:rPr lang="ru-RU" sz="1500" b="1" dirty="0" err="1" smtClean="0">
                <a:solidFill>
                  <a:srgbClr val="002060"/>
                </a:solidFill>
                <a:latin typeface="Arial" pitchFamily="34" charset="0"/>
                <a:cs typeface="Arial" pitchFamily="34" charset="0"/>
              </a:rPr>
              <a:t>антикоррупционную</a:t>
            </a:r>
            <a:r>
              <a:rPr lang="ru-RU" sz="1500" b="1" dirty="0" smtClean="0">
                <a:solidFill>
                  <a:srgbClr val="002060"/>
                </a:solidFill>
                <a:latin typeface="Arial" pitchFamily="34" charset="0"/>
                <a:cs typeface="Arial" pitchFamily="34" charset="0"/>
              </a:rPr>
              <a:t> экспертизу, общественный совет или можно обратиться к депутату по вашему участку.</a:t>
            </a:r>
            <a:endParaRPr lang="ru-RU" sz="1500" b="1" dirty="0">
              <a:solidFill>
                <a:srgbClr val="002060"/>
              </a:solidFill>
              <a:latin typeface="Arial" pitchFamily="34" charset="0"/>
              <a:cs typeface="Arial" pitchFamily="34" charset="0"/>
            </a:endParaRPr>
          </a:p>
        </p:txBody>
      </p:sp>
      <p:sp>
        <p:nvSpPr>
          <p:cNvPr id="9" name="Номер слайда 8"/>
          <p:cNvSpPr>
            <a:spLocks noGrp="1"/>
          </p:cNvSpPr>
          <p:nvPr>
            <p:ph type="sldNum" sz="quarter" idx="12"/>
          </p:nvPr>
        </p:nvSpPr>
        <p:spPr>
          <a:xfrm>
            <a:off x="6093296" y="8149168"/>
            <a:ext cx="510850" cy="486833"/>
          </a:xfrm>
        </p:spPr>
        <p:txBody>
          <a:bodyPr/>
          <a:lstStyle/>
          <a:p>
            <a:fld id="{725C68B6-61C2-468F-89AB-4B9F7531AA68}" type="slidenum">
              <a:rPr lang="ru-RU" smtClean="0"/>
              <a:pPr/>
              <a:t>27</a:t>
            </a:fld>
            <a:endParaRPr lang="ru-RU" dirty="0"/>
          </a:p>
        </p:txBody>
      </p:sp>
      <p:sp>
        <p:nvSpPr>
          <p:cNvPr id="11" name="TextBox 10"/>
          <p:cNvSpPr txBox="1"/>
          <p:nvPr/>
        </p:nvSpPr>
        <p:spPr>
          <a:xfrm>
            <a:off x="404664" y="3419872"/>
            <a:ext cx="1435458" cy="307777"/>
          </a:xfrm>
          <a:prstGeom prst="rect">
            <a:avLst/>
          </a:prstGeom>
          <a:noFill/>
        </p:spPr>
        <p:txBody>
          <a:bodyPr wrap="none" rtlCol="0">
            <a:spAutoFit/>
          </a:bodyPr>
          <a:lstStyle/>
          <a:p>
            <a:r>
              <a:rPr lang="ru-RU" sz="1400" dirty="0" smtClean="0">
                <a:latin typeface="Arial" pitchFamily="34" charset="0"/>
                <a:cs typeface="Arial" pitchFamily="34" charset="0"/>
              </a:rPr>
              <a:t>Что получаем?</a:t>
            </a:r>
            <a:endParaRPr lang="ru-RU" sz="1400" dirty="0">
              <a:latin typeface="Arial" pitchFamily="34" charset="0"/>
              <a:cs typeface="Arial" pitchFamily="34" charset="0"/>
            </a:endParaRPr>
          </a:p>
        </p:txBody>
      </p:sp>
      <p:sp>
        <p:nvSpPr>
          <p:cNvPr id="12" name="TextBox 11"/>
          <p:cNvSpPr txBox="1"/>
          <p:nvPr/>
        </p:nvSpPr>
        <p:spPr>
          <a:xfrm>
            <a:off x="5157192" y="3491880"/>
            <a:ext cx="1230722" cy="307777"/>
          </a:xfrm>
          <a:prstGeom prst="rect">
            <a:avLst/>
          </a:prstGeom>
          <a:noFill/>
        </p:spPr>
        <p:txBody>
          <a:bodyPr wrap="none" rtlCol="0">
            <a:spAutoFit/>
          </a:bodyPr>
          <a:lstStyle/>
          <a:p>
            <a:r>
              <a:rPr lang="ru-RU" sz="1400" dirty="0" smtClean="0">
                <a:latin typeface="Arial" pitchFamily="34" charset="0"/>
                <a:cs typeface="Arial" pitchFamily="34" charset="0"/>
              </a:rPr>
              <a:t>Что отдаем?</a:t>
            </a:r>
            <a:endParaRPr lang="ru-RU"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8640" y="539552"/>
            <a:ext cx="6480720" cy="36933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b="1" dirty="0" smtClean="0">
                <a:solidFill>
                  <a:srgbClr val="002060"/>
                </a:solidFill>
                <a:latin typeface="Arial" pitchFamily="34" charset="0"/>
                <a:cs typeface="Arial" pitchFamily="34" charset="0"/>
              </a:rPr>
              <a:t>ИНИЦИАТИВНОЕ БЮДЖЕТИРОВАНИЕ</a:t>
            </a:r>
            <a:endParaRPr lang="ru-RU" b="1" dirty="0">
              <a:solidFill>
                <a:srgbClr val="002060"/>
              </a:solidFill>
              <a:latin typeface="Arial" pitchFamily="34" charset="0"/>
              <a:cs typeface="Arial" pitchFamily="34" charset="0"/>
            </a:endParaRPr>
          </a:p>
        </p:txBody>
      </p:sp>
      <p:sp>
        <p:nvSpPr>
          <p:cNvPr id="6" name="Прямоугольник 5"/>
          <p:cNvSpPr/>
          <p:nvPr/>
        </p:nvSpPr>
        <p:spPr>
          <a:xfrm>
            <a:off x="476672" y="899592"/>
            <a:ext cx="6048672" cy="3231654"/>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numCol="2" spcCol="144000">
            <a:spAutoFit/>
          </a:bodyPr>
          <a:lstStyle/>
          <a:p>
            <a:pPr algn="just"/>
            <a:r>
              <a:rPr lang="ru-RU" sz="1200" dirty="0" smtClean="0">
                <a:latin typeface="Arial" pitchFamily="34" charset="0"/>
                <a:cs typeface="Arial" pitchFamily="34" charset="0"/>
              </a:rPr>
              <a:t>    Жители района могут принять непосредственное участие в выборе общественных пространств, </a:t>
            </a:r>
            <a:r>
              <a:rPr lang="ru-RU" sz="1200" dirty="0" err="1" smtClean="0">
                <a:latin typeface="Arial" pitchFamily="34" charset="0"/>
                <a:cs typeface="Arial" pitchFamily="34" charset="0"/>
              </a:rPr>
              <a:t>подле-жащих</a:t>
            </a:r>
            <a:r>
              <a:rPr lang="ru-RU" sz="1200" dirty="0" smtClean="0">
                <a:latin typeface="Arial" pitchFamily="34" charset="0"/>
                <a:cs typeface="Arial" pitchFamily="34" charset="0"/>
              </a:rPr>
              <a:t> благоустройству, общественном обсуждении или разработке проектов. </a:t>
            </a:r>
          </a:p>
          <a:p>
            <a:pPr algn="just"/>
            <a:r>
              <a:rPr lang="ru-RU" sz="1200" dirty="0" smtClean="0">
                <a:latin typeface="Arial" pitchFamily="34" charset="0"/>
                <a:cs typeface="Arial" pitchFamily="34" charset="0"/>
              </a:rPr>
              <a:t>     Участие жителей в определении приоритетных для Усть-Удинского района проектов обеспечивается путем разработки инициативных проектов, так же Усть-Удинский район активно участвует в реализации регионального проекта «Народные инициативы». Жители района могут самостоятельно предложить свои проекты или выбрать заинтересовавшие их проекты путем голосования. Набравшие наибольшее количество голосов проекты </a:t>
            </a:r>
            <a:r>
              <a:rPr lang="ru-RU" sz="1200" dirty="0" err="1" smtClean="0">
                <a:latin typeface="Arial" pitchFamily="34" charset="0"/>
                <a:cs typeface="Arial" pitchFamily="34" charset="0"/>
              </a:rPr>
              <a:t>рас-сматриваются</a:t>
            </a:r>
            <a:r>
              <a:rPr lang="ru-RU" sz="1200" dirty="0" smtClean="0">
                <a:latin typeface="Arial" pitchFamily="34" charset="0"/>
                <a:cs typeface="Arial" pitchFamily="34" charset="0"/>
              </a:rPr>
              <a:t> на заседаниях Думы РМО «Усть-Удинский район». Проекты-победители реализуются за счет средств областного и местного бюджетов. Объявления о проведении отбора проектов размещаются на официальных страницах органов местного самоуправления </a:t>
            </a:r>
            <a:r>
              <a:rPr lang="ru-RU" sz="1200" dirty="0" err="1" smtClean="0">
                <a:latin typeface="Arial" pitchFamily="34" charset="0"/>
                <a:cs typeface="Arial" pitchFamily="34" charset="0"/>
              </a:rPr>
              <a:t>админи-страции</a:t>
            </a:r>
            <a:r>
              <a:rPr lang="ru-RU" sz="1200" dirty="0" smtClean="0">
                <a:latin typeface="Arial" pitchFamily="34" charset="0"/>
                <a:cs typeface="Arial" pitchFamily="34" charset="0"/>
              </a:rPr>
              <a:t> Усть-Удинского района и в средствах массовой информации. Определение конкретных проектов, которые подлежат реализации в очередном году и плановом периоде осуществляется после подведения итогов голосования, которое проводится ежегодно. </a:t>
            </a:r>
            <a:endParaRPr lang="ru-RU" sz="1200" dirty="0">
              <a:latin typeface="Arial" pitchFamily="34" charset="0"/>
              <a:cs typeface="Arial" pitchFamily="34" charset="0"/>
            </a:endParaRPr>
          </a:p>
        </p:txBody>
      </p:sp>
      <p:sp>
        <p:nvSpPr>
          <p:cNvPr id="7" name="TextBox 6"/>
          <p:cNvSpPr txBox="1"/>
          <p:nvPr/>
        </p:nvSpPr>
        <p:spPr>
          <a:xfrm>
            <a:off x="620688" y="4139952"/>
            <a:ext cx="5769208" cy="52322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none" rtlCol="0">
            <a:spAutoFit/>
          </a:bodyPr>
          <a:lstStyle/>
          <a:p>
            <a:pPr algn="ctr"/>
            <a:r>
              <a:rPr lang="ru-RU" sz="1400" b="1" dirty="0" smtClean="0">
                <a:solidFill>
                  <a:srgbClr val="002060"/>
                </a:solidFill>
                <a:latin typeface="Arial" pitchFamily="34" charset="0"/>
                <a:cs typeface="Arial" pitchFamily="34" charset="0"/>
              </a:rPr>
              <a:t>ИНИЦИАТИВНЫЕ ПРОЕКТЫ ЗА СЧЕТ РАЙОННОГО БЮДЖЕТА </a:t>
            </a:r>
          </a:p>
          <a:p>
            <a:pPr algn="ctr"/>
            <a:r>
              <a:rPr lang="ru-RU" sz="1400" b="1" dirty="0" smtClean="0">
                <a:solidFill>
                  <a:srgbClr val="002060"/>
                </a:solidFill>
                <a:latin typeface="Arial" pitchFamily="34" charset="0"/>
                <a:cs typeface="Arial" pitchFamily="34" charset="0"/>
              </a:rPr>
              <a:t>В 2024 ГОДУ:</a:t>
            </a:r>
            <a:endParaRPr lang="ru-RU" sz="1400" b="1" dirty="0">
              <a:solidFill>
                <a:srgbClr val="002060"/>
              </a:solidFill>
              <a:latin typeface="Arial" pitchFamily="34" charset="0"/>
              <a:cs typeface="Arial" pitchFamily="34" charset="0"/>
            </a:endParaRPr>
          </a:p>
        </p:txBody>
      </p:sp>
      <p:graphicFrame>
        <p:nvGraphicFramePr>
          <p:cNvPr id="9" name="Таблица 8"/>
          <p:cNvGraphicFramePr>
            <a:graphicFrameLocks noGrp="1"/>
          </p:cNvGraphicFramePr>
          <p:nvPr/>
        </p:nvGraphicFramePr>
        <p:xfrm>
          <a:off x="476672" y="4644008"/>
          <a:ext cx="5832648" cy="2959314"/>
        </p:xfrm>
        <a:graphic>
          <a:graphicData uri="http://schemas.openxmlformats.org/drawingml/2006/table">
            <a:tbl>
              <a:tblPr bandRow="1">
                <a:tableStyleId>{5FD0F851-EC5A-4D38-B0AD-8093EC10F338}</a:tableStyleId>
              </a:tblPr>
              <a:tblGrid>
                <a:gridCol w="4871977"/>
                <a:gridCol w="960671"/>
              </a:tblGrid>
              <a:tr h="295019">
                <a:tc>
                  <a:txBody>
                    <a:bodyPr/>
                    <a:lstStyle/>
                    <a:p>
                      <a:pPr algn="ctr" fontAlgn="ctr"/>
                      <a:r>
                        <a:rPr lang="ru-RU" sz="1100" b="1" i="0" u="none" strike="noStrike" dirty="0" smtClean="0">
                          <a:latin typeface="Arial" pitchFamily="34" charset="0"/>
                          <a:cs typeface="Arial" pitchFamily="34" charset="0"/>
                        </a:rPr>
                        <a:t>Наименование </a:t>
                      </a:r>
                      <a:endParaRPr lang="ru-RU" sz="1100" b="1" i="0" u="none" strike="noStrike" dirty="0">
                        <a:latin typeface="Arial" pitchFamily="34" charset="0"/>
                        <a:cs typeface="Arial"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Arial" pitchFamily="34" charset="0"/>
                          <a:cs typeface="Arial" pitchFamily="34" charset="0"/>
                        </a:rPr>
                        <a:t>Сумма</a:t>
                      </a:r>
                      <a:endParaRPr lang="ru-RU" sz="1100" b="1" i="0" u="none" strike="noStrike" dirty="0">
                        <a:latin typeface="Arial" pitchFamily="34" charset="0"/>
                        <a:cs typeface="Arial" pitchFamily="34" charset="0"/>
                      </a:endParaRPr>
                    </a:p>
                  </a:txBody>
                  <a:tcPr marL="0" marR="0" marT="0" marB="0" anchor="ctr">
                    <a:lnB w="12700" cap="flat" cmpd="sng" algn="ctr">
                      <a:solidFill>
                        <a:schemeClr val="tx1"/>
                      </a:solidFill>
                      <a:prstDash val="solid"/>
                      <a:round/>
                      <a:headEnd type="none" w="med" len="med"/>
                      <a:tailEnd type="none" w="med" len="med"/>
                    </a:lnB>
                  </a:tcPr>
                </a:tc>
              </a:tr>
              <a:tr h="295019">
                <a:tc>
                  <a:txBody>
                    <a:bodyPr/>
                    <a:lstStyle/>
                    <a:p>
                      <a:pPr algn="l" fontAlgn="ctr"/>
                      <a:r>
                        <a:rPr lang="ru-RU" sz="1100" u="none" strike="noStrike" dirty="0" smtClean="0">
                          <a:latin typeface="Arial" pitchFamily="34" charset="0"/>
                          <a:cs typeface="Arial" pitchFamily="34" charset="0"/>
                        </a:rPr>
                        <a:t>Благоустройство </a:t>
                      </a:r>
                      <a:r>
                        <a:rPr lang="ru-RU" sz="1100" u="none" strike="noStrike" dirty="0">
                          <a:latin typeface="Arial" pitchFamily="34" charset="0"/>
                          <a:cs typeface="Arial" pitchFamily="34" charset="0"/>
                        </a:rPr>
                        <a:t>парка в </a:t>
                      </a:r>
                      <a:r>
                        <a:rPr lang="ru-RU" sz="1100" u="none" strike="noStrike" dirty="0" smtClean="0">
                          <a:latin typeface="Arial" pitchFamily="34" charset="0"/>
                          <a:cs typeface="Arial" pitchFamily="34" charset="0"/>
                        </a:rPr>
                        <a:t>п.Усть-Уда</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latin typeface="Arial" pitchFamily="34" charset="0"/>
                          <a:cs typeface="Arial" pitchFamily="34" charset="0"/>
                        </a:rPr>
                        <a:t>2 </a:t>
                      </a:r>
                      <a:r>
                        <a:rPr lang="ru-RU" sz="1100" u="none" strike="noStrike" dirty="0" smtClean="0">
                          <a:latin typeface="Arial" pitchFamily="34" charset="0"/>
                          <a:cs typeface="Arial" pitchFamily="34" charset="0"/>
                        </a:rPr>
                        <a:t>248,0</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5991">
                <a:tc>
                  <a:txBody>
                    <a:bodyPr/>
                    <a:lstStyle/>
                    <a:p>
                      <a:pPr algn="l" fontAlgn="ctr"/>
                      <a:r>
                        <a:rPr lang="ru-RU" sz="1100" u="none" strike="noStrike" dirty="0" smtClean="0">
                          <a:latin typeface="Arial" pitchFamily="34" charset="0"/>
                          <a:cs typeface="Arial" pitchFamily="34" charset="0"/>
                        </a:rPr>
                        <a:t>Благоустройство </a:t>
                      </a:r>
                      <a:r>
                        <a:rPr lang="ru-RU" sz="1100" u="none" strike="noStrike" dirty="0">
                          <a:latin typeface="Arial" pitchFamily="34" charset="0"/>
                          <a:cs typeface="Arial" pitchFamily="34" charset="0"/>
                        </a:rPr>
                        <a:t>территории МБУК «МРДК Усть-Удинского района</a:t>
                      </a:r>
                      <a:r>
                        <a:rPr lang="ru-RU" sz="1100" u="none" strike="noStrike" dirty="0" smtClean="0">
                          <a:latin typeface="Arial" pitchFamily="34" charset="0"/>
                          <a:cs typeface="Arial" pitchFamily="34" charset="0"/>
                        </a:rPr>
                        <a:t>»</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latin typeface="Arial" pitchFamily="34" charset="0"/>
                          <a:cs typeface="Arial" pitchFamily="34" charset="0"/>
                        </a:rPr>
                        <a:t>2 </a:t>
                      </a:r>
                      <a:r>
                        <a:rPr lang="ru-RU" sz="1100" u="none" strike="noStrike" dirty="0" smtClean="0">
                          <a:latin typeface="Arial" pitchFamily="34" charset="0"/>
                          <a:cs typeface="Arial" pitchFamily="34" charset="0"/>
                        </a:rPr>
                        <a:t>265,3</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2529">
                <a:tc>
                  <a:txBody>
                    <a:bodyPr/>
                    <a:lstStyle/>
                    <a:p>
                      <a:pPr algn="l" fontAlgn="ctr"/>
                      <a:r>
                        <a:rPr lang="ru-RU" sz="1100" u="none" strike="noStrike" dirty="0" smtClean="0">
                          <a:latin typeface="Arial" pitchFamily="34" charset="0"/>
                          <a:cs typeface="Arial" pitchFamily="34" charset="0"/>
                        </a:rPr>
                        <a:t>Организация </a:t>
                      </a:r>
                      <a:r>
                        <a:rPr lang="ru-RU" sz="1100" u="none" strike="noStrike" dirty="0">
                          <a:latin typeface="Arial" pitchFamily="34" charset="0"/>
                          <a:cs typeface="Arial" pitchFamily="34" charset="0"/>
                        </a:rPr>
                        <a:t>строительства спортивной площадки на территории МКДОУ </a:t>
                      </a:r>
                      <a:r>
                        <a:rPr lang="ru-RU" sz="1100" u="none" strike="noStrike" dirty="0" err="1">
                          <a:latin typeface="Arial" pitchFamily="34" charset="0"/>
                          <a:cs typeface="Arial" pitchFamily="34" charset="0"/>
                        </a:rPr>
                        <a:t>Ново-Удинский</a:t>
                      </a:r>
                      <a:r>
                        <a:rPr lang="ru-RU" sz="1100" u="none" strike="noStrike" dirty="0">
                          <a:latin typeface="Arial" pitchFamily="34" charset="0"/>
                          <a:cs typeface="Arial" pitchFamily="34" charset="0"/>
                        </a:rPr>
                        <a:t> детский </a:t>
                      </a:r>
                      <a:r>
                        <a:rPr lang="ru-RU" sz="1100" u="none" strike="noStrike" dirty="0" smtClean="0">
                          <a:latin typeface="Arial" pitchFamily="34" charset="0"/>
                          <a:cs typeface="Arial" pitchFamily="34" charset="0"/>
                        </a:rPr>
                        <a:t>сад</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latin typeface="Arial" pitchFamily="34" charset="0"/>
                          <a:cs typeface="Arial" pitchFamily="34" charset="0"/>
                        </a:rPr>
                        <a:t>2 </a:t>
                      </a:r>
                      <a:r>
                        <a:rPr lang="ru-RU" sz="1100" u="none" strike="noStrike" dirty="0" smtClean="0">
                          <a:latin typeface="Arial" pitchFamily="34" charset="0"/>
                          <a:cs typeface="Arial" pitchFamily="34" charset="0"/>
                        </a:rPr>
                        <a:t>223,0</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019">
                <a:tc>
                  <a:txBody>
                    <a:bodyPr/>
                    <a:lstStyle/>
                    <a:p>
                      <a:pPr algn="l" fontAlgn="ctr"/>
                      <a:r>
                        <a:rPr lang="ru-RU" sz="1100" u="none" strike="noStrike" dirty="0" smtClean="0">
                          <a:latin typeface="Arial" pitchFamily="34" charset="0"/>
                          <a:cs typeface="Arial" pitchFamily="34" charset="0"/>
                        </a:rPr>
                        <a:t>Оснащение </a:t>
                      </a:r>
                      <a:r>
                        <a:rPr lang="ru-RU" sz="1100" u="none" strike="noStrike" dirty="0">
                          <a:latin typeface="Arial" pitchFamily="34" charset="0"/>
                          <a:cs typeface="Arial" pitchFamily="34" charset="0"/>
                        </a:rPr>
                        <a:t>Молодежного </a:t>
                      </a:r>
                      <a:r>
                        <a:rPr lang="ru-RU" sz="1100" u="none" strike="noStrike" dirty="0" err="1" smtClean="0">
                          <a:latin typeface="Arial" pitchFamily="34" charset="0"/>
                          <a:cs typeface="Arial" pitchFamily="34" charset="0"/>
                        </a:rPr>
                        <a:t>Медиацентра</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latin typeface="Arial" pitchFamily="34" charset="0"/>
                          <a:cs typeface="Arial" pitchFamily="34" charset="0"/>
                        </a:rPr>
                        <a:t>2 </a:t>
                      </a:r>
                      <a:r>
                        <a:rPr lang="ru-RU" sz="1100" u="none" strike="noStrike" dirty="0" smtClean="0">
                          <a:latin typeface="Arial" pitchFamily="34" charset="0"/>
                          <a:cs typeface="Arial" pitchFamily="34" charset="0"/>
                        </a:rPr>
                        <a:t>000,0</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2529">
                <a:tc>
                  <a:txBody>
                    <a:bodyPr/>
                    <a:lstStyle/>
                    <a:p>
                      <a:pPr algn="l" fontAlgn="ctr"/>
                      <a:r>
                        <a:rPr lang="ru-RU" sz="1100" u="none" strike="noStrike" dirty="0" smtClean="0">
                          <a:latin typeface="Arial" pitchFamily="34" charset="0"/>
                          <a:cs typeface="Arial" pitchFamily="34" charset="0"/>
                        </a:rPr>
                        <a:t>Приобретение </a:t>
                      </a:r>
                      <a:r>
                        <a:rPr lang="ru-RU" sz="1100" u="none" strike="noStrike" dirty="0">
                          <a:latin typeface="Arial" pitchFamily="34" charset="0"/>
                          <a:cs typeface="Arial" pitchFamily="34" charset="0"/>
                        </a:rPr>
                        <a:t>теплиц в образовательные организации для развития </a:t>
                      </a:r>
                      <a:r>
                        <a:rPr lang="ru-RU" sz="1100" u="none" strike="noStrike" dirty="0" err="1" smtClean="0">
                          <a:latin typeface="Arial" pitchFamily="34" charset="0"/>
                          <a:cs typeface="Arial" pitchFamily="34" charset="0"/>
                        </a:rPr>
                        <a:t>агробизнес-образования</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latin typeface="Arial" pitchFamily="34" charset="0"/>
                          <a:cs typeface="Arial" pitchFamily="34" charset="0"/>
                        </a:rPr>
                        <a:t>2 </a:t>
                      </a:r>
                      <a:r>
                        <a:rPr lang="ru-RU" sz="1100" u="none" strike="noStrike" dirty="0" smtClean="0">
                          <a:latin typeface="Arial" pitchFamily="34" charset="0"/>
                          <a:cs typeface="Arial" pitchFamily="34" charset="0"/>
                        </a:rPr>
                        <a:t>223,0</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5991">
                <a:tc>
                  <a:txBody>
                    <a:bodyPr/>
                    <a:lstStyle/>
                    <a:p>
                      <a:pPr algn="l" fontAlgn="ctr"/>
                      <a:r>
                        <a:rPr lang="ru-RU" sz="1100" u="none" strike="noStrike" dirty="0" smtClean="0">
                          <a:latin typeface="Arial" pitchFamily="34" charset="0"/>
                          <a:cs typeface="Arial" pitchFamily="34" charset="0"/>
                        </a:rPr>
                        <a:t>Строительство </a:t>
                      </a:r>
                      <a:r>
                        <a:rPr lang="ru-RU" sz="1100" u="none" strike="noStrike" dirty="0">
                          <a:latin typeface="Arial" pitchFamily="34" charset="0"/>
                          <a:cs typeface="Arial" pitchFamily="34" charset="0"/>
                        </a:rPr>
                        <a:t>футбольного поля при стадионе в п. </a:t>
                      </a:r>
                      <a:r>
                        <a:rPr lang="ru-RU" sz="1100" u="none" strike="noStrike" dirty="0" smtClean="0">
                          <a:latin typeface="Arial" pitchFamily="34" charset="0"/>
                          <a:cs typeface="Arial" pitchFamily="34" charset="0"/>
                        </a:rPr>
                        <a:t>Усть-Уда</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latin typeface="Arial" pitchFamily="34" charset="0"/>
                          <a:cs typeface="Arial" pitchFamily="34" charset="0"/>
                        </a:rPr>
                        <a:t>2 </a:t>
                      </a:r>
                      <a:r>
                        <a:rPr lang="ru-RU" sz="1100" u="none" strike="noStrike" dirty="0" smtClean="0">
                          <a:latin typeface="Arial" pitchFamily="34" charset="0"/>
                          <a:cs typeface="Arial" pitchFamily="34" charset="0"/>
                        </a:rPr>
                        <a:t>248,0</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17">
                <a:tc>
                  <a:txBody>
                    <a:bodyPr/>
                    <a:lstStyle/>
                    <a:p>
                      <a:pPr algn="l" fontAlgn="ctr"/>
                      <a:r>
                        <a:rPr lang="ru-RU" sz="1100" b="1" u="none" strike="noStrike" dirty="0" smtClean="0">
                          <a:latin typeface="Arial" pitchFamily="34" charset="0"/>
                          <a:cs typeface="Arial" pitchFamily="34" charset="0"/>
                        </a:rPr>
                        <a:t>ИТОГО</a:t>
                      </a:r>
                      <a:endParaRPr lang="ru-RU" sz="1100" b="1"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r" fontAlgn="ctr"/>
                      <a:r>
                        <a:rPr lang="ru-RU" sz="1100" b="1" u="none" strike="noStrike" dirty="0" smtClean="0">
                          <a:latin typeface="Arial" pitchFamily="34" charset="0"/>
                          <a:cs typeface="Arial" pitchFamily="34" charset="0"/>
                        </a:rPr>
                        <a:t>1 3207,3</a:t>
                      </a:r>
                      <a:endParaRPr lang="ru-RU" sz="1100" b="1"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tcPr>
                </a:tc>
              </a:tr>
            </a:tbl>
          </a:graphicData>
        </a:graphic>
      </p:graphicFrame>
      <p:sp>
        <p:nvSpPr>
          <p:cNvPr id="8" name="Номер слайда 7"/>
          <p:cNvSpPr>
            <a:spLocks noGrp="1"/>
          </p:cNvSpPr>
          <p:nvPr>
            <p:ph type="sldNum" sz="quarter" idx="12"/>
          </p:nvPr>
        </p:nvSpPr>
        <p:spPr>
          <a:xfrm>
            <a:off x="6165304" y="8149168"/>
            <a:ext cx="438842" cy="486833"/>
          </a:xfrm>
        </p:spPr>
        <p:txBody>
          <a:bodyPr/>
          <a:lstStyle/>
          <a:p>
            <a:fld id="{725C68B6-61C2-468F-89AB-4B9F7531AA68}" type="slidenum">
              <a:rPr lang="ru-RU" smtClean="0"/>
              <a:pPr/>
              <a:t>28</a:t>
            </a:fld>
            <a:endParaRPr lang="ru-RU" dirty="0"/>
          </a:p>
        </p:txBody>
      </p:sp>
      <p:pic>
        <p:nvPicPr>
          <p:cNvPr id="17410" name="Picture 2" descr="Picture background"/>
          <p:cNvPicPr>
            <a:picLocks noChangeAspect="1" noChangeArrowheads="1"/>
          </p:cNvPicPr>
          <p:nvPr/>
        </p:nvPicPr>
        <p:blipFill>
          <a:blip r:embed="rId2" cstate="print"/>
          <a:srcRect t="12290" b="11079"/>
          <a:stretch>
            <a:fillRect/>
          </a:stretch>
        </p:blipFill>
        <p:spPr bwMode="auto">
          <a:xfrm>
            <a:off x="476672" y="7668344"/>
            <a:ext cx="2448272" cy="936104"/>
          </a:xfrm>
          <a:prstGeom prst="rect">
            <a:avLst/>
          </a:prstGeom>
          <a:noFill/>
        </p:spPr>
      </p:pic>
      <p:pic>
        <p:nvPicPr>
          <p:cNvPr id="17412" name="Picture 4" descr="Picture background"/>
          <p:cNvPicPr>
            <a:picLocks noChangeAspect="1" noChangeArrowheads="1"/>
          </p:cNvPicPr>
          <p:nvPr/>
        </p:nvPicPr>
        <p:blipFill>
          <a:blip r:embed="rId3" cstate="print"/>
          <a:srcRect/>
          <a:stretch>
            <a:fillRect/>
          </a:stretch>
        </p:blipFill>
        <p:spPr bwMode="auto">
          <a:xfrm>
            <a:off x="2636912" y="7668344"/>
            <a:ext cx="1835918" cy="105485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2656" y="6660232"/>
            <a:ext cx="6192688" cy="646331"/>
          </a:xfrm>
          <a:prstGeom prst="rect">
            <a:avLst/>
          </a:prstGeom>
          <a:ln/>
        </p:spPr>
        <p:style>
          <a:lnRef idx="1">
            <a:schemeClr val="accent6"/>
          </a:lnRef>
          <a:fillRef idx="2">
            <a:schemeClr val="accent6"/>
          </a:fillRef>
          <a:effectRef idx="1">
            <a:schemeClr val="accent6"/>
          </a:effectRef>
          <a:fontRef idx="minor">
            <a:schemeClr val="dk1"/>
          </a:fontRef>
        </p:style>
        <p:txBody>
          <a:bodyPr wrap="square" anchor="ctr">
            <a:spAutoFit/>
          </a:bodyPr>
          <a:lstStyle/>
          <a:p>
            <a:pPr lvl="0" indent="457200" algn="just" eaLnBrk="0" fontAlgn="base" hangingPunct="0">
              <a:spcBef>
                <a:spcPct val="0"/>
              </a:spcBef>
              <a:spcAft>
                <a:spcPct val="0"/>
              </a:spcAft>
            </a:pPr>
            <a:r>
              <a:rPr lang="ru-RU" altLang="zh-TW" sz="1200" b="1" dirty="0" smtClean="0">
                <a:latin typeface="Arial" pitchFamily="34" charset="0"/>
                <a:ea typeface="Times New Roman" pitchFamily="18" charset="0"/>
                <a:cs typeface="Arial" pitchFamily="34" charset="0"/>
              </a:rPr>
              <a:t>За счет средств мероприятий перечня народных инициатив на 2025-2027 годы предусмотрены средства в сумме по 5,14 млн. рублей на каждый год, т.е. 15,42 млн. рублей на 3 года.</a:t>
            </a:r>
            <a:endParaRPr lang="ru-RU" altLang="zh-TW" sz="1200" b="1" dirty="0" smtClean="0">
              <a:latin typeface="Arial" pitchFamily="34" charset="0"/>
              <a:cs typeface="Arial" pitchFamily="34" charset="0"/>
            </a:endParaRPr>
          </a:p>
        </p:txBody>
      </p:sp>
      <p:sp>
        <p:nvSpPr>
          <p:cNvPr id="7" name="TextBox 6"/>
          <p:cNvSpPr txBox="1"/>
          <p:nvPr/>
        </p:nvSpPr>
        <p:spPr>
          <a:xfrm>
            <a:off x="260648" y="467544"/>
            <a:ext cx="6336704" cy="646331"/>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b="1" dirty="0" smtClean="0">
                <a:solidFill>
                  <a:srgbClr val="002060"/>
                </a:solidFill>
                <a:latin typeface="Arial" pitchFamily="34" charset="0"/>
                <a:cs typeface="Arial" pitchFamily="34" charset="0"/>
              </a:rPr>
              <a:t>НАРОДНЫЕ ИНИЦИАТИВЫ</a:t>
            </a:r>
          </a:p>
          <a:p>
            <a:pPr algn="ctr"/>
            <a:r>
              <a:rPr lang="ru-RU" b="1" dirty="0" smtClean="0">
                <a:solidFill>
                  <a:srgbClr val="002060"/>
                </a:solidFill>
                <a:latin typeface="Arial" pitchFamily="34" charset="0"/>
                <a:cs typeface="Arial" pitchFamily="34" charset="0"/>
              </a:rPr>
              <a:t> В РАЙОННОМ БЮДЖЕТЕ 2024-2026 ГОДЫ</a:t>
            </a:r>
            <a:endParaRPr lang="ru-RU" b="1" dirty="0">
              <a:solidFill>
                <a:srgbClr val="002060"/>
              </a:solidFill>
              <a:latin typeface="Arial" pitchFamily="34" charset="0"/>
              <a:cs typeface="Arial" pitchFamily="34" charset="0"/>
            </a:endParaRPr>
          </a:p>
        </p:txBody>
      </p:sp>
      <p:sp>
        <p:nvSpPr>
          <p:cNvPr id="6" name="Прямоугольник 5"/>
          <p:cNvSpPr/>
          <p:nvPr/>
        </p:nvSpPr>
        <p:spPr>
          <a:xfrm>
            <a:off x="260648" y="1115616"/>
            <a:ext cx="6336704" cy="769441"/>
          </a:xfrm>
          <a:prstGeom prst="rect">
            <a:avLst/>
          </a:prstGeom>
        </p:spPr>
        <p:txBody>
          <a:bodyPr wrap="square">
            <a:spAutoFit/>
          </a:bodyPr>
          <a:lstStyle/>
          <a:p>
            <a:pPr algn="just"/>
            <a:r>
              <a:rPr lang="ru-RU" sz="1100" b="1" dirty="0" smtClean="0"/>
              <a:t>Народные инициативы - </a:t>
            </a:r>
            <a:r>
              <a:rPr lang="ru-RU" sz="1100" dirty="0" smtClean="0"/>
              <a:t>это программа, реализуемая в муниципальных образованиях Иркутской области и субсидируемая из регионального бюджета. Она предполагает финансовую поддержку идей и решения проблем, обозначенных населением. </a:t>
            </a:r>
            <a:endParaRPr lang="ru-RU" sz="1100" dirty="0"/>
          </a:p>
        </p:txBody>
      </p:sp>
      <p:graphicFrame>
        <p:nvGraphicFramePr>
          <p:cNvPr id="9" name="Таблица 8"/>
          <p:cNvGraphicFramePr>
            <a:graphicFrameLocks noGrp="1"/>
          </p:cNvGraphicFramePr>
          <p:nvPr/>
        </p:nvGraphicFramePr>
        <p:xfrm>
          <a:off x="332656" y="1907704"/>
          <a:ext cx="6192688" cy="4602728"/>
        </p:xfrm>
        <a:graphic>
          <a:graphicData uri="http://schemas.openxmlformats.org/drawingml/2006/table">
            <a:tbl>
              <a:tblPr bandRow="1">
                <a:tableStyleId>{16D9F66E-5EB9-4882-86FB-DCBF35E3C3E4}</a:tableStyleId>
              </a:tblPr>
              <a:tblGrid>
                <a:gridCol w="5256584"/>
                <a:gridCol w="936104"/>
              </a:tblGrid>
              <a:tr h="105903">
                <a:tc>
                  <a:txBody>
                    <a:bodyPr/>
                    <a:lstStyle/>
                    <a:p>
                      <a:pPr algn="ctr" fontAlgn="ctr"/>
                      <a:r>
                        <a:rPr lang="ru-RU" sz="1200" b="1" u="none" strike="noStrike" dirty="0" smtClean="0">
                          <a:latin typeface="Arial" pitchFamily="34" charset="0"/>
                          <a:cs typeface="Arial" pitchFamily="34" charset="0"/>
                        </a:rPr>
                        <a:t>Мероприятия перечня</a:t>
                      </a:r>
                      <a:r>
                        <a:rPr lang="ru-RU" sz="1200" b="1" u="none" strike="noStrike" baseline="0" dirty="0" smtClean="0">
                          <a:latin typeface="Arial" pitchFamily="34" charset="0"/>
                          <a:cs typeface="Arial" pitchFamily="34" charset="0"/>
                        </a:rPr>
                        <a:t> народных инициатив 2024 года</a:t>
                      </a:r>
                      <a:endParaRPr lang="ru-RU" sz="1200" b="1" i="0" u="none" strike="noStrike" dirty="0">
                        <a:latin typeface="Arial" pitchFamily="34" charset="0"/>
                        <a:cs typeface="Arial" pitchFamily="34" charset="0"/>
                      </a:endParaRPr>
                    </a:p>
                  </a:txBody>
                  <a:tcPr marL="0" marR="0" marT="0" marB="0" anchor="ctr"/>
                </a:tc>
                <a:tc>
                  <a:txBody>
                    <a:bodyPr/>
                    <a:lstStyle/>
                    <a:p>
                      <a:pPr algn="ctr" fontAlgn="ctr"/>
                      <a:r>
                        <a:rPr lang="ru-RU" sz="1200" b="1" u="none" strike="noStrike" dirty="0" smtClean="0">
                          <a:latin typeface="Arial" pitchFamily="34" charset="0"/>
                          <a:cs typeface="Arial" pitchFamily="34" charset="0"/>
                        </a:rPr>
                        <a:t>сумма</a:t>
                      </a:r>
                      <a:endParaRPr lang="ru-RU" sz="1200" b="1"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холодильным и технологическим оборудованием,</a:t>
                      </a:r>
                      <a:r>
                        <a:rPr lang="ru-RU" sz="1200" u="none" strike="noStrike" baseline="0" dirty="0" smtClean="0">
                          <a:latin typeface="Arial" pitchFamily="34" charset="0"/>
                          <a:cs typeface="Arial" pitchFamily="34" charset="0"/>
                        </a:rPr>
                        <a:t> посудой, мебелью, мягким инвентарем МКДОУ детский сад с. </a:t>
                      </a:r>
                      <a:r>
                        <a:rPr lang="ru-RU" sz="1200" u="none" strike="noStrike" baseline="0" dirty="0" err="1" smtClean="0">
                          <a:latin typeface="Arial" pitchFamily="34" charset="0"/>
                          <a:cs typeface="Arial" pitchFamily="34" charset="0"/>
                        </a:rPr>
                        <a:t>Молька</a:t>
                      </a:r>
                      <a:r>
                        <a:rPr lang="ru-RU" sz="1200" u="none" strike="noStrike" baseline="0" dirty="0" smtClean="0">
                          <a:latin typeface="Arial" pitchFamily="34" charset="0"/>
                          <a:cs typeface="Arial" pitchFamily="34" charset="0"/>
                        </a:rPr>
                        <a:t>.</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smtClean="0">
                          <a:latin typeface="Arial" pitchFamily="34" charset="0"/>
                          <a:cs typeface="Arial" pitchFamily="34" charset="0"/>
                        </a:rPr>
                        <a:t>946,9</a:t>
                      </a:r>
                      <a:endParaRPr lang="ru-RU" sz="1200" b="0"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МБУ «Районный информационно-методический центр</a:t>
                      </a:r>
                      <a:r>
                        <a:rPr lang="ru-RU" sz="1200" u="none" strike="noStrike" baseline="0" dirty="0" smtClean="0">
                          <a:latin typeface="Arial" pitchFamily="34" charset="0"/>
                          <a:cs typeface="Arial" pitchFamily="34" charset="0"/>
                        </a:rPr>
                        <a:t> Усть-Удинского район» оргтехникой, мебелью, компьютерным, программным и специализированным оборудованием для организации спортивных мероприятий в формате </a:t>
                      </a:r>
                      <a:r>
                        <a:rPr lang="ru-RU" sz="1200" u="none" strike="noStrike" baseline="0" dirty="0" err="1" smtClean="0">
                          <a:latin typeface="Arial" pitchFamily="34" charset="0"/>
                          <a:cs typeface="Arial" pitchFamily="34" charset="0"/>
                        </a:rPr>
                        <a:t>фиджитал</a:t>
                      </a:r>
                      <a:r>
                        <a:rPr lang="ru-RU" sz="1200" u="none" strike="noStrike" baseline="0" dirty="0" smtClean="0">
                          <a:latin typeface="Arial" pitchFamily="34" charset="0"/>
                          <a:cs typeface="Arial" pitchFamily="34" charset="0"/>
                        </a:rPr>
                        <a:t> и командной </a:t>
                      </a:r>
                      <a:r>
                        <a:rPr lang="ru-RU" sz="1200" u="none" strike="noStrike" baseline="0" dirty="0" err="1" smtClean="0">
                          <a:latin typeface="Arial" pitchFamily="34" charset="0"/>
                          <a:cs typeface="Arial" pitchFamily="34" charset="0"/>
                        </a:rPr>
                        <a:t>военно</a:t>
                      </a:r>
                      <a:r>
                        <a:rPr lang="ru-RU" sz="1200" u="none" strike="noStrike" baseline="0" dirty="0" smtClean="0">
                          <a:latin typeface="Arial" pitchFamily="34" charset="0"/>
                          <a:cs typeface="Arial" pitchFamily="34" charset="0"/>
                        </a:rPr>
                        <a:t> тактической игры с использованием безопасного лазерного оружия (</a:t>
                      </a:r>
                      <a:r>
                        <a:rPr lang="ru-RU" sz="1200" u="none" strike="noStrike" baseline="0" dirty="0" err="1" smtClean="0">
                          <a:latin typeface="Arial" pitchFamily="34" charset="0"/>
                          <a:cs typeface="Arial" pitchFamily="34" charset="0"/>
                        </a:rPr>
                        <a:t>лазертаг</a:t>
                      </a:r>
                      <a:r>
                        <a:rPr lang="ru-RU" sz="1200" u="none" strike="noStrike" baseline="0" dirty="0" smtClean="0">
                          <a:latin typeface="Arial" pitchFamily="34" charset="0"/>
                          <a:cs typeface="Arial" pitchFamily="34" charset="0"/>
                        </a:rPr>
                        <a:t>).</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a:latin typeface="Arial" pitchFamily="34" charset="0"/>
                          <a:cs typeface="Arial" pitchFamily="34" charset="0"/>
                        </a:rPr>
                        <a:t>2 </a:t>
                      </a:r>
                      <a:r>
                        <a:rPr lang="ru-RU" sz="1200" u="none" strike="noStrike" dirty="0" smtClean="0">
                          <a:latin typeface="Arial" pitchFamily="34" charset="0"/>
                          <a:cs typeface="Arial" pitchFamily="34" charset="0"/>
                        </a:rPr>
                        <a:t>000,0</a:t>
                      </a:r>
                      <a:endParaRPr lang="ru-RU" sz="1200" b="0"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компьютерным оборудованием и мебелью МБУДО </a:t>
                      </a:r>
                      <a:r>
                        <a:rPr lang="ru-RU" sz="1200" u="none" strike="noStrike" dirty="0" err="1" smtClean="0">
                          <a:latin typeface="Arial" pitchFamily="34" charset="0"/>
                          <a:cs typeface="Arial" pitchFamily="34" charset="0"/>
                        </a:rPr>
                        <a:t>Усть-Удинская</a:t>
                      </a:r>
                      <a:r>
                        <a:rPr lang="ru-RU" sz="1200" u="none" strike="noStrike" dirty="0" smtClean="0">
                          <a:latin typeface="Arial" pitchFamily="34" charset="0"/>
                          <a:cs typeface="Arial" pitchFamily="34" charset="0"/>
                        </a:rPr>
                        <a:t> районная детская школа искусств.</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smtClean="0">
                          <a:latin typeface="Arial" pitchFamily="34" charset="0"/>
                          <a:cs typeface="Arial" pitchFamily="34" charset="0"/>
                        </a:rPr>
                        <a:t>500,0</a:t>
                      </a:r>
                      <a:endParaRPr lang="ru-RU" sz="1200" b="0"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световым</a:t>
                      </a:r>
                      <a:r>
                        <a:rPr lang="ru-RU" sz="1200" u="none" strike="noStrike" baseline="0" dirty="0" smtClean="0">
                          <a:latin typeface="Arial" pitchFamily="34" charset="0"/>
                          <a:cs typeface="Arial" pitchFamily="34" charset="0"/>
                        </a:rPr>
                        <a:t> и звуковым оборудованием МБУК «</a:t>
                      </a:r>
                      <a:r>
                        <a:rPr lang="ru-RU" sz="1200" u="none" strike="noStrike" baseline="0" dirty="0" err="1" smtClean="0">
                          <a:latin typeface="Arial" pitchFamily="34" charset="0"/>
                          <a:cs typeface="Arial" pitchFamily="34" charset="0"/>
                        </a:rPr>
                        <a:t>Межпоселенческий</a:t>
                      </a:r>
                      <a:r>
                        <a:rPr lang="ru-RU" sz="1200" u="none" strike="noStrike" baseline="0" dirty="0" smtClean="0">
                          <a:latin typeface="Arial" pitchFamily="34" charset="0"/>
                          <a:cs typeface="Arial" pitchFamily="34" charset="0"/>
                        </a:rPr>
                        <a:t> Районный Дом Культуры Усть-Удинского района».</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smtClean="0">
                          <a:latin typeface="Arial" pitchFamily="34" charset="0"/>
                          <a:cs typeface="Arial" pitchFamily="34" charset="0"/>
                        </a:rPr>
                        <a:t>500,0</a:t>
                      </a:r>
                      <a:endParaRPr lang="ru-RU" sz="1200" b="0"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оборудованием виртуальной реальности МБУК «</a:t>
                      </a:r>
                      <a:r>
                        <a:rPr lang="ru-RU" sz="1200" u="none" strike="noStrike" dirty="0" err="1" smtClean="0">
                          <a:latin typeface="Arial" pitchFamily="34" charset="0"/>
                          <a:cs typeface="Arial" pitchFamily="34" charset="0"/>
                        </a:rPr>
                        <a:t>Межпоселенческая</a:t>
                      </a:r>
                      <a:r>
                        <a:rPr lang="ru-RU" sz="1200" u="none" strike="noStrike" dirty="0" smtClean="0">
                          <a:latin typeface="Arial" pitchFamily="34" charset="0"/>
                          <a:cs typeface="Arial" pitchFamily="34" charset="0"/>
                        </a:rPr>
                        <a:t> центральная библиотека</a:t>
                      </a:r>
                      <a:r>
                        <a:rPr lang="ru-RU" sz="1200" u="none" strike="noStrike" baseline="0" dirty="0" smtClean="0">
                          <a:latin typeface="Arial" pitchFamily="34" charset="0"/>
                          <a:cs typeface="Arial" pitchFamily="34" charset="0"/>
                        </a:rPr>
                        <a:t> Усть-Удинского района им. В.Г. Распутина».</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smtClean="0">
                          <a:latin typeface="Arial" pitchFamily="34" charset="0"/>
                          <a:cs typeface="Arial" pitchFamily="34" charset="0"/>
                        </a:rPr>
                        <a:t>600,0</a:t>
                      </a:r>
                      <a:endParaRPr lang="ru-RU" sz="1200" b="0"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мебелью и стендами МБОУ средняя общеобразовательная школа п.Усть-Уда.</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smtClean="0">
                          <a:latin typeface="Arial" pitchFamily="34" charset="0"/>
                          <a:cs typeface="Arial" pitchFamily="34" charset="0"/>
                        </a:rPr>
                        <a:t>500,0</a:t>
                      </a:r>
                      <a:endParaRPr lang="ru-RU" sz="1200" b="0"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рулонными шторами и одеждой сцены МБОУ "</a:t>
                      </a:r>
                      <a:r>
                        <a:rPr lang="ru-RU" sz="1200" u="none" strike="noStrike" dirty="0" err="1" smtClean="0">
                          <a:latin typeface="Arial" pitchFamily="34" charset="0"/>
                          <a:cs typeface="Arial" pitchFamily="34" charset="0"/>
                        </a:rPr>
                        <a:t>Усть-Удинская</a:t>
                      </a:r>
                      <a:r>
                        <a:rPr lang="ru-RU" sz="1200" u="none" strike="noStrike" dirty="0" smtClean="0">
                          <a:latin typeface="Arial" pitchFamily="34" charset="0"/>
                          <a:cs typeface="Arial" pitchFamily="34" charset="0"/>
                        </a:rPr>
                        <a:t> средняя общеобразовательная школа №2.</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smtClean="0">
                          <a:latin typeface="Arial" pitchFamily="34" charset="0"/>
                          <a:cs typeface="Arial" pitchFamily="34" charset="0"/>
                        </a:rPr>
                        <a:t>500,0</a:t>
                      </a:r>
                      <a:endParaRPr lang="ru-RU" sz="1200" b="0" i="0" u="none" strike="noStrike" dirty="0">
                        <a:latin typeface="Arial" pitchFamily="34" charset="0"/>
                        <a:cs typeface="Arial" pitchFamily="34" charset="0"/>
                      </a:endParaRPr>
                    </a:p>
                  </a:txBody>
                  <a:tcPr marL="0" marR="0" marT="0" marB="0" anchor="ctr"/>
                </a:tc>
              </a:tr>
              <a:tr h="64298">
                <a:tc>
                  <a:txBody>
                    <a:bodyPr/>
                    <a:lstStyle/>
                    <a:p>
                      <a:pPr algn="l" fontAlgn="b"/>
                      <a:r>
                        <a:rPr lang="ru-RU" sz="1200" b="1" u="none" strike="noStrike" dirty="0" smtClean="0">
                          <a:latin typeface="Arial" pitchFamily="34" charset="0"/>
                          <a:cs typeface="Arial" pitchFamily="34" charset="0"/>
                        </a:rPr>
                        <a:t> ИТОГО</a:t>
                      </a:r>
                      <a:endParaRPr lang="ru-RU" sz="1200" b="1" i="0" u="none" strike="noStrike" dirty="0">
                        <a:latin typeface="Arial" pitchFamily="34" charset="0"/>
                        <a:cs typeface="Arial" pitchFamily="34" charset="0"/>
                      </a:endParaRPr>
                    </a:p>
                  </a:txBody>
                  <a:tcPr marL="0" marR="0" marT="0" marB="0" anchor="b"/>
                </a:tc>
                <a:tc>
                  <a:txBody>
                    <a:bodyPr/>
                    <a:lstStyle/>
                    <a:p>
                      <a:pPr algn="ctr" fontAlgn="b"/>
                      <a:r>
                        <a:rPr lang="ru-RU" sz="1200" b="1" u="none" strike="noStrike" dirty="0" smtClean="0">
                          <a:latin typeface="Arial" pitchFamily="34" charset="0"/>
                          <a:cs typeface="Arial" pitchFamily="34" charset="0"/>
                        </a:rPr>
                        <a:t>5 546,9</a:t>
                      </a:r>
                      <a:endParaRPr lang="ru-RU" sz="1200" b="1" i="0" u="none" strike="noStrike" dirty="0">
                        <a:latin typeface="Arial" pitchFamily="34" charset="0"/>
                        <a:cs typeface="Arial" pitchFamily="34" charset="0"/>
                      </a:endParaRPr>
                    </a:p>
                  </a:txBody>
                  <a:tcPr marL="0" marR="0" marT="0" marB="0" anchor="b"/>
                </a:tc>
              </a:tr>
            </a:tbl>
          </a:graphicData>
        </a:graphic>
      </p:graphicFrame>
      <p:sp>
        <p:nvSpPr>
          <p:cNvPr id="10" name="Прямоугольник 9"/>
          <p:cNvSpPr/>
          <p:nvPr/>
        </p:nvSpPr>
        <p:spPr>
          <a:xfrm>
            <a:off x="260648" y="7452320"/>
            <a:ext cx="5040560" cy="1107996"/>
          </a:xfrm>
          <a:prstGeom prst="rect">
            <a:avLst/>
          </a:prstGeom>
        </p:spPr>
        <p:txBody>
          <a:bodyPr wrap="square">
            <a:spAutoFit/>
          </a:bodyPr>
          <a:lstStyle/>
          <a:p>
            <a:pPr algn="just">
              <a:lnSpc>
                <a:spcPct val="120000"/>
              </a:lnSpc>
            </a:pPr>
            <a:r>
              <a:rPr lang="ru-RU" sz="1100" dirty="0" smtClean="0"/>
              <a:t>С информацией об итогах реализации проектов народных инициатив в АГО можно ознакомиться в информационно-аналитической системе «ЖИВОЙ РЕГИОН» по ссылке: </a:t>
            </a:r>
            <a:r>
              <a:rPr lang="ru-RU" sz="1100" b="1" dirty="0" smtClean="0"/>
              <a:t>https://expert.irkobl.ru/popularInitiative/initiatives </a:t>
            </a:r>
            <a:r>
              <a:rPr lang="ru-RU" sz="1100" dirty="0" smtClean="0"/>
              <a:t>или перейдя по Qr-коду </a:t>
            </a:r>
            <a:endParaRPr lang="ru-RU" sz="1100" dirty="0"/>
          </a:p>
        </p:txBody>
      </p:sp>
      <p:pic>
        <p:nvPicPr>
          <p:cNvPr id="11" name="Рисунок 10" descr="2024-12-18_11-56-01.png"/>
          <p:cNvPicPr>
            <a:picLocks noChangeAspect="1"/>
          </p:cNvPicPr>
          <p:nvPr/>
        </p:nvPicPr>
        <p:blipFill>
          <a:blip r:embed="rId2" cstate="print"/>
          <a:stretch>
            <a:fillRect/>
          </a:stretch>
        </p:blipFill>
        <p:spPr>
          <a:xfrm>
            <a:off x="5301208" y="7380312"/>
            <a:ext cx="1152128" cy="1197908"/>
          </a:xfrm>
          <a:prstGeom prst="roundRect">
            <a:avLst/>
          </a:prstGeom>
        </p:spPr>
      </p:pic>
      <p:sp>
        <p:nvSpPr>
          <p:cNvPr id="8" name="Номер слайда 7"/>
          <p:cNvSpPr>
            <a:spLocks noGrp="1"/>
          </p:cNvSpPr>
          <p:nvPr>
            <p:ph type="sldNum" sz="quarter" idx="12"/>
          </p:nvPr>
        </p:nvSpPr>
        <p:spPr>
          <a:xfrm>
            <a:off x="6021288" y="8244408"/>
            <a:ext cx="438842" cy="486833"/>
          </a:xfrm>
        </p:spPr>
        <p:txBody>
          <a:bodyPr/>
          <a:lstStyle/>
          <a:p>
            <a:fld id="{725C68B6-61C2-468F-89AB-4B9F7531AA68}" type="slidenum">
              <a:rPr lang="ru-RU" smtClean="0"/>
              <a:pPr/>
              <a:t>29</a:t>
            </a:fld>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60648" y="467544"/>
            <a:ext cx="6336704" cy="954107"/>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400" b="1" dirty="0" smtClean="0">
                <a:solidFill>
                  <a:srgbClr val="002060"/>
                </a:solidFill>
                <a:latin typeface="Arial" pitchFamily="34" charset="0"/>
                <a:cs typeface="Arial" pitchFamily="34" charset="0"/>
              </a:rPr>
              <a:t>РАСХОДЫ БЮДЖЕТА УСТЬ-УДИНСКОГО РАЙОНА ПО ЦЕЛЕВЫМ СТАТЬЯМ (МУНИЦИПАЛЬНЫМ ПРОГРАММАМ И НЕПРОГРАММНЫМ НАПРАВЛЕНИЯМ ДЕЯТЕЛЬНОСТИ) КЛАССИФИКАЦИИ РАСХОДОВ БЮДЖЕТОВ</a:t>
            </a:r>
            <a:endParaRPr lang="ru-RU" sz="1400" dirty="0">
              <a:solidFill>
                <a:srgbClr val="002060"/>
              </a:solidFill>
              <a:latin typeface="Arial" pitchFamily="34" charset="0"/>
              <a:cs typeface="Arial" pitchFamily="34" charset="0"/>
            </a:endParaRPr>
          </a:p>
        </p:txBody>
      </p:sp>
      <p:sp>
        <p:nvSpPr>
          <p:cNvPr id="8" name="Прямоугольник 7"/>
          <p:cNvSpPr/>
          <p:nvPr/>
        </p:nvSpPr>
        <p:spPr>
          <a:xfrm>
            <a:off x="332656" y="1547664"/>
            <a:ext cx="6192688" cy="93871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ru-RU" sz="1100" dirty="0" smtClean="0">
                <a:latin typeface="Arial" pitchFamily="34" charset="0"/>
                <a:cs typeface="Arial" pitchFamily="34" charset="0"/>
              </a:rPr>
              <a:t>      Бюджет района сформирован в «программном» формате.  Муниципальная программа  представляет собой документ стратегического планирования,  содержащий комплекс мероприятий, взаимоувязанных по задачам, срокам осуществления, исполнителям и ресурсам, обеспечивающим наиболее эффективное достижение целей и решение задач социально экономического развития районного муниципального образования.      </a:t>
            </a:r>
            <a:endParaRPr lang="ru-RU" sz="1100" dirty="0">
              <a:latin typeface="Arial" pitchFamily="34" charset="0"/>
              <a:cs typeface="Arial" pitchFamily="34" charset="0"/>
            </a:endParaRPr>
          </a:p>
        </p:txBody>
      </p:sp>
      <p:graphicFrame>
        <p:nvGraphicFramePr>
          <p:cNvPr id="5" name="Диаграмма 4"/>
          <p:cNvGraphicFramePr/>
          <p:nvPr/>
        </p:nvGraphicFramePr>
        <p:xfrm>
          <a:off x="332656" y="3923928"/>
          <a:ext cx="6192688" cy="2736304"/>
        </p:xfrm>
        <a:graphic>
          <a:graphicData uri="http://schemas.openxmlformats.org/drawingml/2006/chart">
            <c:chart xmlns:c="http://schemas.openxmlformats.org/drawingml/2006/chart" xmlns:r="http://schemas.openxmlformats.org/officeDocument/2006/relationships" r:id="rId2"/>
          </a:graphicData>
        </a:graphic>
      </p:graphicFrame>
      <p:sp>
        <p:nvSpPr>
          <p:cNvPr id="6" name="Прямоугольник 5"/>
          <p:cNvSpPr/>
          <p:nvPr/>
        </p:nvSpPr>
        <p:spPr>
          <a:xfrm>
            <a:off x="476672" y="6660232"/>
            <a:ext cx="5904656" cy="288032"/>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anchor="ctr">
            <a:spAutoFit/>
          </a:bodyPr>
          <a:lstStyle/>
          <a:p>
            <a:r>
              <a:rPr lang="ru-RU" sz="1200" i="1" dirty="0" smtClean="0">
                <a:latin typeface="Arial" pitchFamily="34" charset="0"/>
                <a:cs typeface="Arial" pitchFamily="34" charset="0"/>
              </a:rPr>
              <a:t>* - без учета условно утверждаемых расходов в 2026 и 2027 годах.</a:t>
            </a:r>
            <a:endParaRPr lang="ru-RU" sz="1200" i="1" dirty="0">
              <a:latin typeface="Arial" pitchFamily="34" charset="0"/>
              <a:cs typeface="Arial" pitchFamily="34" charset="0"/>
            </a:endParaRPr>
          </a:p>
        </p:txBody>
      </p:sp>
      <p:sp>
        <p:nvSpPr>
          <p:cNvPr id="9" name="Прямоугольник 8"/>
          <p:cNvSpPr/>
          <p:nvPr/>
        </p:nvSpPr>
        <p:spPr>
          <a:xfrm>
            <a:off x="332656" y="7020272"/>
            <a:ext cx="6192688" cy="1567032"/>
          </a:xfrm>
          <a:prstGeom prst="rect">
            <a:avLst/>
          </a:prstGeom>
        </p:spPr>
        <p:txBody>
          <a:bodyPr wrap="square">
            <a:spAutoFit/>
          </a:bodyPr>
          <a:lstStyle/>
          <a:p>
            <a:pPr algn="just">
              <a:lnSpc>
                <a:spcPct val="110000"/>
              </a:lnSpc>
            </a:pPr>
            <a:r>
              <a:rPr lang="ru-RU" sz="1100" dirty="0" smtClean="0">
                <a:solidFill>
                  <a:prstClr val="black"/>
                </a:solidFill>
                <a:latin typeface="Arial" pitchFamily="34" charset="0"/>
                <a:cs typeface="Arial" pitchFamily="34" charset="0"/>
              </a:rPr>
              <a:t>В районе разработано 16 муниципальных программ. В 2025-2027 годах расходы на реализацию муниципальных программ составят 99,5% общего объема расходов районного бюджета (без учета условно утверждаемых расходов). Наибольший удельный вес в  программной структуре расходов бюджета Усть-Удинского района занимают расходы на реализацию муниципальной программы «Развитие системы образования РМО «Усть-Удинский район» на 2022-2027 годы».  Расходы на Непрограммные направления деятельности в 2024-2027 годах составляют 0,5% общего объема расходов бюджета (без учета условно утверждаемых расходов). </a:t>
            </a:r>
            <a:endParaRPr lang="ru-RU" sz="1100" dirty="0"/>
          </a:p>
        </p:txBody>
      </p:sp>
      <p:sp>
        <p:nvSpPr>
          <p:cNvPr id="11" name="Прямоугольник 10"/>
          <p:cNvSpPr/>
          <p:nvPr/>
        </p:nvSpPr>
        <p:spPr>
          <a:xfrm>
            <a:off x="332656" y="2555776"/>
            <a:ext cx="6192688" cy="127727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ru-RU" sz="1100" b="1" dirty="0" smtClean="0">
                <a:latin typeface="Arial" pitchFamily="34" charset="0"/>
                <a:cs typeface="Arial" pitchFamily="34" charset="0"/>
              </a:rPr>
              <a:t>Преимущества «программного» бюджета</a:t>
            </a:r>
          </a:p>
          <a:p>
            <a:pPr algn="just">
              <a:buFontTx/>
              <a:buChar char="-"/>
            </a:pPr>
            <a:r>
              <a:rPr lang="ru-RU" sz="1100" dirty="0" smtClean="0">
                <a:latin typeface="Arial" pitchFamily="34" charset="0"/>
                <a:cs typeface="Arial" pitchFamily="34" charset="0"/>
              </a:rPr>
              <a:t>Установка взаимосвязи между ожидаемыми результатами реализации программы и объемом требуемых для этого ресурсов.</a:t>
            </a:r>
          </a:p>
          <a:p>
            <a:pPr algn="just"/>
            <a:r>
              <a:rPr lang="ru-RU" sz="1100" b="1" dirty="0" smtClean="0">
                <a:latin typeface="Arial" pitchFamily="34" charset="0"/>
                <a:cs typeface="Arial" pitchFamily="34" charset="0"/>
              </a:rPr>
              <a:t>- </a:t>
            </a:r>
            <a:r>
              <a:rPr lang="ru-RU" sz="1100" dirty="0" smtClean="0">
                <a:latin typeface="Arial" pitchFamily="34" charset="0"/>
                <a:cs typeface="Arial" pitchFamily="34" charset="0"/>
              </a:rPr>
              <a:t>Обеспечение прозрачности бюджета и возможность по последствиям исполнения оценить, достигнуты ли поставленные на этапе планирования цели и выполнены ли задачи</a:t>
            </a:r>
            <a:br>
              <a:rPr lang="ru-RU" sz="1100" dirty="0" smtClean="0">
                <a:latin typeface="Arial" pitchFamily="34" charset="0"/>
                <a:cs typeface="Arial" pitchFamily="34" charset="0"/>
              </a:rPr>
            </a:br>
            <a:r>
              <a:rPr lang="ru-RU" sz="1100" dirty="0" smtClean="0">
                <a:latin typeface="Arial" pitchFamily="34" charset="0"/>
                <a:cs typeface="Arial" pitchFamily="34" charset="0"/>
              </a:rPr>
              <a:t>- Распределение бюджетных средств с учетом их направления на приоритетные расходы относительно конкретной муниципальной программы </a:t>
            </a:r>
            <a:endParaRPr lang="ru-RU" sz="1100" dirty="0">
              <a:latin typeface="Arial" pitchFamily="34" charset="0"/>
              <a:cs typeface="Arial" pitchFamily="34" charset="0"/>
            </a:endParaRPr>
          </a:p>
        </p:txBody>
      </p:sp>
      <p:sp>
        <p:nvSpPr>
          <p:cNvPr id="10" name="Номер слайда 9"/>
          <p:cNvSpPr>
            <a:spLocks noGrp="1"/>
          </p:cNvSpPr>
          <p:nvPr>
            <p:ph type="sldNum" sz="quarter" idx="12"/>
          </p:nvPr>
        </p:nvSpPr>
        <p:spPr>
          <a:xfrm>
            <a:off x="6165304" y="8149168"/>
            <a:ext cx="438842" cy="486833"/>
          </a:xfrm>
        </p:spPr>
        <p:txBody>
          <a:bodyPr/>
          <a:lstStyle/>
          <a:p>
            <a:fld id="{725C68B6-61C2-468F-89AB-4B9F7531AA68}" type="slidenum">
              <a:rPr lang="ru-RU" smtClean="0"/>
              <a:pPr/>
              <a:t>30</a:t>
            </a:fld>
            <a:endParaRPr lang="ru-RU"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8640" y="179512"/>
            <a:ext cx="6480720" cy="1015663"/>
          </a:xfrm>
          <a:prstGeom prst="rect">
            <a:avLst/>
          </a:prstGeom>
          <a:effectLst/>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ru-RU" sz="1200" dirty="0" smtClean="0">
                <a:latin typeface="Arial" pitchFamily="34" charset="0"/>
                <a:cs typeface="Arial" pitchFamily="34" charset="0"/>
              </a:rPr>
              <a:t>Стратегической целью районного бюджета является: «Повышение уровня и качества жизни населения». Информация о бюджетных ассигнованиях районного бюджета на 2025-2027 годы, отраженных в проекте районного бюджета, в разрезе муниципальных программ и </a:t>
            </a:r>
            <a:r>
              <a:rPr lang="ru-RU" sz="1200" dirty="0" err="1" smtClean="0">
                <a:latin typeface="Arial" pitchFamily="34" charset="0"/>
                <a:cs typeface="Arial" pitchFamily="34" charset="0"/>
              </a:rPr>
              <a:t>непрограммных</a:t>
            </a:r>
            <a:r>
              <a:rPr lang="ru-RU" sz="1200" dirty="0" smtClean="0">
                <a:latin typeface="Arial" pitchFamily="34" charset="0"/>
                <a:cs typeface="Arial" pitchFamily="34" charset="0"/>
              </a:rPr>
              <a:t> расходов представлена в таблице, с учетом распределения по стратегическим задачам. </a:t>
            </a:r>
            <a:endParaRPr lang="ru-RU" sz="1200" dirty="0"/>
          </a:p>
        </p:txBody>
      </p:sp>
      <p:graphicFrame>
        <p:nvGraphicFramePr>
          <p:cNvPr id="4" name="Таблица 3"/>
          <p:cNvGraphicFramePr>
            <a:graphicFrameLocks noGrp="1"/>
          </p:cNvGraphicFramePr>
          <p:nvPr/>
        </p:nvGraphicFramePr>
        <p:xfrm>
          <a:off x="332656" y="1259632"/>
          <a:ext cx="6192687" cy="7200796"/>
        </p:xfrm>
        <a:graphic>
          <a:graphicData uri="http://schemas.openxmlformats.org/drawingml/2006/table">
            <a:tbl>
              <a:tblPr firstRow="1" bandRow="1">
                <a:tableStyleId>{5FD0F851-EC5A-4D38-B0AD-8093EC10F338}</a:tableStyleId>
              </a:tblPr>
              <a:tblGrid>
                <a:gridCol w="3096343"/>
                <a:gridCol w="533854"/>
                <a:gridCol w="694008"/>
                <a:gridCol w="694008"/>
                <a:gridCol w="587237"/>
                <a:gridCol w="587237"/>
              </a:tblGrid>
              <a:tr h="493612">
                <a:tc>
                  <a:txBody>
                    <a:bodyPr/>
                    <a:lstStyle/>
                    <a:p>
                      <a:pPr algn="ctr">
                        <a:spcAft>
                          <a:spcPts val="0"/>
                        </a:spcAft>
                      </a:pPr>
                      <a:r>
                        <a:rPr lang="ru-RU" sz="1000" dirty="0">
                          <a:latin typeface="Arial" pitchFamily="34" charset="0"/>
                          <a:cs typeface="Arial" pitchFamily="34" charset="0"/>
                        </a:rPr>
                        <a:t>Наименование</a:t>
                      </a:r>
                      <a:endParaRPr lang="ru-RU" sz="1000" dirty="0">
                        <a:solidFill>
                          <a:srgbClr val="002060"/>
                        </a:solidFill>
                        <a:latin typeface="Arial" pitchFamily="34" charset="0"/>
                        <a:ea typeface="Times New Roman"/>
                        <a:cs typeface="Arial" pitchFamily="34" charset="0"/>
                      </a:endParaRPr>
                    </a:p>
                  </a:txBody>
                  <a:tcPr marL="17859" marR="17859"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2023 год (факт)</a:t>
                      </a:r>
                      <a:endParaRPr lang="ru-RU" sz="1000" dirty="0">
                        <a:solidFill>
                          <a:srgbClr val="002060"/>
                        </a:solidFill>
                        <a:latin typeface="Arial" pitchFamily="34" charset="0"/>
                        <a:ea typeface="Times New Roman"/>
                        <a:cs typeface="Arial" pitchFamily="34" charset="0"/>
                      </a:endParaRPr>
                    </a:p>
                  </a:txBody>
                  <a:tcPr marL="17859" marR="17859"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2024 год (оценка)</a:t>
                      </a:r>
                      <a:endParaRPr lang="ru-RU" sz="1000" dirty="0">
                        <a:solidFill>
                          <a:srgbClr val="002060"/>
                        </a:solidFill>
                        <a:latin typeface="Arial" pitchFamily="34" charset="0"/>
                        <a:ea typeface="Times New Roman"/>
                        <a:cs typeface="Arial" pitchFamily="34" charset="0"/>
                      </a:endParaRPr>
                    </a:p>
                  </a:txBody>
                  <a:tcPr marL="17859" marR="17859"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2025 год (план)</a:t>
                      </a:r>
                      <a:endParaRPr lang="ru-RU" sz="1000" dirty="0">
                        <a:solidFill>
                          <a:srgbClr val="002060"/>
                        </a:solidFill>
                        <a:latin typeface="Arial" pitchFamily="34" charset="0"/>
                        <a:ea typeface="Times New Roman"/>
                        <a:cs typeface="Arial" pitchFamily="34" charset="0"/>
                      </a:endParaRPr>
                    </a:p>
                  </a:txBody>
                  <a:tcPr marL="17859" marR="17859"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2026 год (план)</a:t>
                      </a:r>
                      <a:endParaRPr lang="ru-RU" sz="1000" dirty="0">
                        <a:solidFill>
                          <a:srgbClr val="002060"/>
                        </a:solidFill>
                        <a:latin typeface="Arial" pitchFamily="34" charset="0"/>
                        <a:ea typeface="Times New Roman"/>
                        <a:cs typeface="Arial" pitchFamily="34" charset="0"/>
                      </a:endParaRPr>
                    </a:p>
                  </a:txBody>
                  <a:tcPr marL="17859" marR="17859"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2027 год (план)</a:t>
                      </a:r>
                      <a:endParaRPr lang="ru-RU" sz="1000" dirty="0">
                        <a:solidFill>
                          <a:srgbClr val="002060"/>
                        </a:solidFill>
                        <a:latin typeface="Arial" pitchFamily="34" charset="0"/>
                        <a:ea typeface="Times New Roman"/>
                        <a:cs typeface="Arial" pitchFamily="34" charset="0"/>
                      </a:endParaRPr>
                    </a:p>
                  </a:txBody>
                  <a:tcPr marL="17859" marR="17859" marT="0" marB="0" anchor="ctr">
                    <a:lnB w="12700" cap="flat" cmpd="sng" algn="ctr">
                      <a:solidFill>
                        <a:schemeClr val="tx1"/>
                      </a:solidFill>
                      <a:prstDash val="solid"/>
                      <a:round/>
                      <a:headEnd type="none" w="med" len="med"/>
                      <a:tailEnd type="none" w="med" len="med"/>
                    </a:lnB>
                  </a:tcPr>
                </a:tc>
              </a:tr>
              <a:tr h="164537">
                <a:tc gridSpan="6">
                  <a:txBody>
                    <a:bodyPr/>
                    <a:lstStyle/>
                    <a:p>
                      <a:pPr algn="ctr">
                        <a:spcAft>
                          <a:spcPts val="0"/>
                        </a:spcAft>
                      </a:pPr>
                      <a:r>
                        <a:rPr lang="ru-RU" sz="1000" dirty="0" smtClean="0">
                          <a:latin typeface="Arial" pitchFamily="34" charset="0"/>
                          <a:cs typeface="Arial" pitchFamily="34" charset="0"/>
                        </a:rPr>
                        <a:t>«Социальное развитие»</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«Развитие системы образования РМО «Усть-Удинский район</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828,9</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886,3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734,4</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708,0</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709,7</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a:txBody>
                    <a:bodyPr/>
                    <a:lstStyle/>
                    <a:p>
                      <a:pPr>
                        <a:spcAft>
                          <a:spcPts val="0"/>
                        </a:spcAft>
                      </a:pPr>
                      <a:r>
                        <a:rPr lang="ru-RU" sz="1000" dirty="0">
                          <a:latin typeface="Arial" pitchFamily="34" charset="0"/>
                          <a:cs typeface="Arial" pitchFamily="34" charset="0"/>
                        </a:rPr>
                        <a:t>«Развитие физической культуры и спорта</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34,1</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154,1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24,9</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27,8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13,8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«Развитие культуры районного муниципального образования «Усть-Удинский район</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50,7</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56,5</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40,5</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38,4</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37,1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a:txBody>
                    <a:bodyPr/>
                    <a:lstStyle/>
                    <a:p>
                      <a:pPr>
                        <a:spcAft>
                          <a:spcPts val="0"/>
                        </a:spcAft>
                      </a:pPr>
                      <a:r>
                        <a:rPr lang="ru-RU" sz="1000" dirty="0">
                          <a:latin typeface="Arial" pitchFamily="34" charset="0"/>
                          <a:cs typeface="Arial" pitchFamily="34" charset="0"/>
                        </a:rPr>
                        <a:t>«Молодежная </a:t>
                      </a:r>
                      <a:r>
                        <a:rPr lang="ru-RU" sz="1000" dirty="0" smtClean="0">
                          <a:latin typeface="Arial" pitchFamily="34" charset="0"/>
                          <a:cs typeface="Arial" pitchFamily="34" charset="0"/>
                        </a:rPr>
                        <a:t>политика»</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0,3</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3612">
                <a:tc>
                  <a:txBody>
                    <a:bodyPr/>
                    <a:lstStyle/>
                    <a:p>
                      <a:pPr>
                        <a:spcAft>
                          <a:spcPts val="0"/>
                        </a:spcAft>
                      </a:pPr>
                      <a:r>
                        <a:rPr lang="ru-RU" sz="1000" dirty="0">
                          <a:latin typeface="Arial" pitchFamily="34" charset="0"/>
                          <a:cs typeface="Arial" pitchFamily="34" charset="0"/>
                        </a:rPr>
                        <a:t>«Комплексные меры профилактики злоупотребления наркотическими средствами, токсическими и психотропными веществами</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0,1</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«Организация летнего отдыха и занятости детей в Усть-Удинском районе</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2,9</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3,1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1,7</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3612">
                <a:tc>
                  <a:txBody>
                    <a:bodyPr/>
                    <a:lstStyle/>
                    <a:p>
                      <a:pPr>
                        <a:spcAft>
                          <a:spcPts val="0"/>
                        </a:spcAft>
                      </a:pPr>
                      <a:r>
                        <a:rPr lang="ru-RU" sz="1000" dirty="0">
                          <a:latin typeface="Arial" pitchFamily="34" charset="0"/>
                          <a:cs typeface="Arial" pitchFamily="34" charset="0"/>
                        </a:rPr>
                        <a:t>«Профилактика правонарушений и безопасности дорожного движения на территории Усть-Удинского района</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0,1</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«Социальная поддержка отдельных категорий граждан на территории  Усть-Удинского района</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6,0</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6,5</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2894">
                <a:tc gridSpan="6">
                  <a:txBody>
                    <a:bodyPr/>
                    <a:lstStyle/>
                    <a:p>
                      <a:pPr algn="ctr">
                        <a:spcAft>
                          <a:spcPts val="0"/>
                        </a:spcAft>
                      </a:pPr>
                      <a:r>
                        <a:rPr lang="ru-RU" sz="1000" dirty="0" smtClean="0">
                          <a:latin typeface="Arial" pitchFamily="34" charset="0"/>
                          <a:cs typeface="Arial" pitchFamily="34" charset="0"/>
                        </a:rPr>
                        <a:t>«Развитие инфраструктуры и обеспечение условий жизнедеятельности»</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612">
                <a:tc>
                  <a:txBody>
                    <a:bodyPr/>
                    <a:lstStyle/>
                    <a:p>
                      <a:pPr>
                        <a:spcAft>
                          <a:spcPts val="0"/>
                        </a:spcAft>
                      </a:pPr>
                      <a:r>
                        <a:rPr lang="ru-RU" sz="1000" dirty="0">
                          <a:latin typeface="Arial" pitchFamily="34" charset="0"/>
                          <a:cs typeface="Arial" pitchFamily="34" charset="0"/>
                        </a:rPr>
                        <a:t>«Создание благоприятных условий для обеспечения жизнедеятельности населения Усть-Удинского района» </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0,3</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20,0</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252,6</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107,1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107,7</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«Обеспечение комплексных мер по гражданской обороне</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8,0</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5449">
                <a:tc gridSpan="6">
                  <a:txBody>
                    <a:bodyPr/>
                    <a:lstStyle/>
                    <a:p>
                      <a:pPr algn="ctr">
                        <a:spcAft>
                          <a:spcPts val="0"/>
                        </a:spcAft>
                      </a:pPr>
                      <a:r>
                        <a:rPr lang="ru-RU" sz="1000" dirty="0" smtClean="0">
                          <a:latin typeface="Arial" pitchFamily="34" charset="0"/>
                          <a:cs typeface="Arial" pitchFamily="34" charset="0"/>
                        </a:rPr>
                        <a:t>«Обеспечение темпов экономического роста»</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pPr algn="ctr">
                        <a:spcAft>
                          <a:spcPts val="0"/>
                        </a:spcAft>
                      </a:pPr>
                      <a:endParaRPr lang="ru-RU" sz="110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«Обеспечение </a:t>
                      </a:r>
                      <a:r>
                        <a:rPr lang="ru-RU" sz="1000" dirty="0" err="1" smtClean="0">
                          <a:latin typeface="Arial" pitchFamily="34" charset="0"/>
                          <a:cs typeface="Arial" pitchFamily="34" charset="0"/>
                        </a:rPr>
                        <a:t>деят</a:t>
                      </a:r>
                      <a:r>
                        <a:rPr lang="ru-RU" sz="1000" dirty="0" smtClean="0">
                          <a:latin typeface="Arial" pitchFamily="34" charset="0"/>
                          <a:cs typeface="Arial" pitchFamily="34" charset="0"/>
                        </a:rPr>
                        <a:t>. </a:t>
                      </a:r>
                      <a:r>
                        <a:rPr lang="ru-RU" sz="1000" dirty="0">
                          <a:latin typeface="Arial" pitchFamily="34" charset="0"/>
                          <a:cs typeface="Arial" pitchFamily="34" charset="0"/>
                        </a:rPr>
                        <a:t>мэра </a:t>
                      </a:r>
                      <a:r>
                        <a:rPr lang="ru-RU" sz="1000" dirty="0" err="1">
                          <a:latin typeface="Arial" pitchFamily="34" charset="0"/>
                          <a:cs typeface="Arial" pitchFamily="34" charset="0"/>
                        </a:rPr>
                        <a:t>Усть-Удинского</a:t>
                      </a:r>
                      <a:r>
                        <a:rPr lang="ru-RU" sz="1000" dirty="0">
                          <a:latin typeface="Arial" pitchFamily="34" charset="0"/>
                          <a:cs typeface="Arial" pitchFamily="34" charset="0"/>
                        </a:rPr>
                        <a:t> </a:t>
                      </a:r>
                      <a:r>
                        <a:rPr lang="ru-RU" sz="1000" dirty="0" smtClean="0">
                          <a:latin typeface="Arial" pitchFamily="34" charset="0"/>
                          <a:cs typeface="Arial" pitchFamily="34" charset="0"/>
                        </a:rPr>
                        <a:t>р-на </a:t>
                      </a:r>
                      <a:r>
                        <a:rPr lang="ru-RU" sz="1000" dirty="0">
                          <a:latin typeface="Arial" pitchFamily="34" charset="0"/>
                          <a:cs typeface="Arial" pitchFamily="34" charset="0"/>
                        </a:rPr>
                        <a:t>и администрации Усть-Удинского </a:t>
                      </a:r>
                      <a:r>
                        <a:rPr lang="ru-RU" sz="1000" dirty="0" smtClean="0">
                          <a:latin typeface="Arial" pitchFamily="34" charset="0"/>
                          <a:cs typeface="Arial" pitchFamily="34" charset="0"/>
                        </a:rPr>
                        <a:t>р-на»</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54,8</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58,7</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50,0</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48,1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46</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075">
                <a:tc>
                  <a:txBody>
                    <a:bodyPr/>
                    <a:lstStyle/>
                    <a:p>
                      <a:pPr>
                        <a:spcAft>
                          <a:spcPts val="600"/>
                        </a:spcAft>
                      </a:pPr>
                      <a:r>
                        <a:rPr lang="x-none" sz="1000">
                          <a:latin typeface="Arial" pitchFamily="34" charset="0"/>
                          <a:cs typeface="Arial" pitchFamily="34" charset="0"/>
                        </a:rPr>
                        <a:t>«Защита прав потребителей в РМО « Усть-Удинский район</a:t>
                      </a:r>
                      <a:r>
                        <a:rPr lang="x-none" sz="100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 «Управление муниципальными финансами Усть-Удинского района</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264,0</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246,5</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244,1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207,0</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205,7</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3612">
                <a:tc>
                  <a:txBody>
                    <a:bodyPr/>
                    <a:lstStyle/>
                    <a:p>
                      <a:pPr>
                        <a:spcAft>
                          <a:spcPts val="0"/>
                        </a:spcAft>
                      </a:pPr>
                      <a:r>
                        <a:rPr lang="ru-RU" sz="1000" dirty="0">
                          <a:latin typeface="Arial" pitchFamily="34" charset="0"/>
                          <a:cs typeface="Arial" pitchFamily="34" charset="0"/>
                        </a:rPr>
                        <a:t>«Повышение эффективности проводимой </a:t>
                      </a:r>
                      <a:r>
                        <a:rPr lang="ru-RU" sz="1000" dirty="0" err="1" smtClean="0">
                          <a:latin typeface="Arial" pitchFamily="34" charset="0"/>
                          <a:cs typeface="Arial" pitchFamily="34" charset="0"/>
                        </a:rPr>
                        <a:t>мун</a:t>
                      </a:r>
                      <a:r>
                        <a:rPr lang="ru-RU" sz="1000" dirty="0" smtClean="0">
                          <a:latin typeface="Arial" pitchFamily="34" charset="0"/>
                          <a:cs typeface="Arial" pitchFamily="34" charset="0"/>
                        </a:rPr>
                        <a:t>. </a:t>
                      </a:r>
                      <a:r>
                        <a:rPr lang="ru-RU" sz="1000" dirty="0">
                          <a:latin typeface="Arial" pitchFamily="34" charset="0"/>
                          <a:cs typeface="Arial" pitchFamily="34" charset="0"/>
                        </a:rPr>
                        <a:t>политики в области земельно-имущественных отношений и управления </a:t>
                      </a:r>
                      <a:r>
                        <a:rPr lang="ru-RU" sz="1000" dirty="0" err="1" smtClean="0">
                          <a:latin typeface="Arial" pitchFamily="34" charset="0"/>
                          <a:cs typeface="Arial" pitchFamily="34" charset="0"/>
                        </a:rPr>
                        <a:t>мун</a:t>
                      </a:r>
                      <a:r>
                        <a:rPr lang="ru-RU" sz="1000" dirty="0" smtClean="0">
                          <a:latin typeface="Arial" pitchFamily="34" charset="0"/>
                          <a:cs typeface="Arial" pitchFamily="34" charset="0"/>
                        </a:rPr>
                        <a:t>. </a:t>
                      </a:r>
                      <a:r>
                        <a:rPr lang="ru-RU" sz="1000" dirty="0">
                          <a:latin typeface="Arial" pitchFamily="34" charset="0"/>
                          <a:cs typeface="Arial" pitchFamily="34" charset="0"/>
                        </a:rPr>
                        <a:t>собственностью</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10,3</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6,8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6,8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6,8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a:txBody>
                    <a:bodyPr/>
                    <a:lstStyle/>
                    <a:p>
                      <a:pPr>
                        <a:spcAft>
                          <a:spcPts val="0"/>
                        </a:spcAft>
                      </a:pPr>
                      <a:r>
                        <a:rPr lang="ru-RU" sz="1000" dirty="0">
                          <a:latin typeface="Arial" pitchFamily="34" charset="0"/>
                          <a:cs typeface="Arial" pitchFamily="34" charset="0"/>
                        </a:rPr>
                        <a:t>«Комплексное развитие сельских </a:t>
                      </a:r>
                      <a:r>
                        <a:rPr lang="ru-RU" sz="1000" dirty="0" smtClean="0">
                          <a:latin typeface="Arial" pitchFamily="34" charset="0"/>
                          <a:cs typeface="Arial" pitchFamily="34" charset="0"/>
                        </a:rPr>
                        <a:t>территорий»</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18,4</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39,7</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4,0</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a:txBody>
                    <a:bodyPr/>
                    <a:lstStyle/>
                    <a:p>
                      <a:pPr>
                        <a:spcAft>
                          <a:spcPts val="0"/>
                        </a:spcAft>
                      </a:pPr>
                      <a:r>
                        <a:rPr lang="ru-RU" sz="1000" dirty="0">
                          <a:latin typeface="Arial" pitchFamily="34" charset="0"/>
                          <a:cs typeface="Arial" pitchFamily="34" charset="0"/>
                        </a:rPr>
                        <a:t>«Молодым семьям – доступное жилье</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0960">
                <a:tc>
                  <a:txBody>
                    <a:bodyPr/>
                    <a:lstStyle/>
                    <a:p>
                      <a:pPr>
                        <a:spcAft>
                          <a:spcPts val="0"/>
                        </a:spcAft>
                      </a:pPr>
                      <a:r>
                        <a:rPr lang="ru-RU" sz="1000" dirty="0">
                          <a:latin typeface="Arial" pitchFamily="34" charset="0"/>
                          <a:cs typeface="Arial" pitchFamily="34" charset="0"/>
                        </a:rPr>
                        <a:t>Итого по муниципальным программам</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1 278,9</a:t>
                      </a:r>
                      <a:endParaRPr lang="ru-RU" sz="1000" b="1"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1 490,5</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a:latin typeface="Arial" pitchFamily="34" charset="0"/>
                          <a:cs typeface="Arial" pitchFamily="34" charset="0"/>
                        </a:rPr>
                        <a:t>1 </a:t>
                      </a:r>
                      <a:r>
                        <a:rPr lang="ru-RU" sz="1000" dirty="0" smtClean="0">
                          <a:latin typeface="Arial" pitchFamily="34" charset="0"/>
                          <a:cs typeface="Arial" pitchFamily="34" charset="0"/>
                        </a:rPr>
                        <a:t>369,6</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1 155,7</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1 139,3</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gridSpan="6">
                  <a:txBody>
                    <a:bodyPr/>
                    <a:lstStyle/>
                    <a:p>
                      <a:pPr algn="ctr">
                        <a:spcAft>
                          <a:spcPts val="0"/>
                        </a:spcAft>
                      </a:pPr>
                      <a:r>
                        <a:rPr lang="ru-RU" sz="1000" dirty="0" smtClean="0">
                          <a:latin typeface="Arial" pitchFamily="34" charset="0"/>
                          <a:cs typeface="Arial" pitchFamily="34" charset="0"/>
                        </a:rPr>
                        <a:t>«Законодательное регулирование,</a:t>
                      </a:r>
                      <a:r>
                        <a:rPr lang="ru-RU" sz="1000" baseline="0" dirty="0" smtClean="0">
                          <a:latin typeface="Arial" pitchFamily="34" charset="0"/>
                          <a:cs typeface="Arial" pitchFamily="34" charset="0"/>
                        </a:rPr>
                        <a:t> контроль и представление интересов населения»</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4537">
                <a:tc>
                  <a:txBody>
                    <a:bodyPr/>
                    <a:lstStyle/>
                    <a:p>
                      <a:pPr>
                        <a:spcAft>
                          <a:spcPts val="0"/>
                        </a:spcAft>
                      </a:pPr>
                      <a:r>
                        <a:rPr lang="ru-RU" sz="1000" dirty="0" err="1" smtClean="0">
                          <a:latin typeface="Arial" pitchFamily="34" charset="0"/>
                          <a:cs typeface="Arial" pitchFamily="34" charset="0"/>
                        </a:rPr>
                        <a:t>Непрограммные</a:t>
                      </a:r>
                      <a:r>
                        <a:rPr lang="ru-RU" sz="1000" dirty="0" smtClean="0">
                          <a:latin typeface="Arial" pitchFamily="34" charset="0"/>
                          <a:cs typeface="Arial" pitchFamily="34" charset="0"/>
                        </a:rPr>
                        <a:t> расходы</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8,2</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10,8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7,6</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7,6</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7,6</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a:txBody>
                    <a:bodyPr/>
                    <a:lstStyle/>
                    <a:p>
                      <a:pPr>
                        <a:spcAft>
                          <a:spcPts val="0"/>
                        </a:spcAft>
                      </a:pPr>
                      <a:r>
                        <a:rPr lang="ru-RU" sz="1000" dirty="0" smtClean="0">
                          <a:latin typeface="Arial" pitchFamily="34" charset="0"/>
                          <a:cs typeface="Arial" pitchFamily="34" charset="0"/>
                        </a:rPr>
                        <a:t>Условно-утвержденные расходы</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16,4</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a:txBody>
                    <a:bodyPr/>
                    <a:lstStyle/>
                    <a:p>
                      <a:pPr>
                        <a:spcAft>
                          <a:spcPts val="0"/>
                        </a:spcAft>
                      </a:pPr>
                      <a:r>
                        <a:rPr lang="ru-RU" sz="1000" b="1" dirty="0" smtClean="0">
                          <a:latin typeface="Arial" pitchFamily="34" charset="0"/>
                          <a:cs typeface="Arial" pitchFamily="34" charset="0"/>
                        </a:rPr>
                        <a:t>Итого расходов</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tcPr>
                </a:tc>
                <a:tc>
                  <a:txBody>
                    <a:bodyPr/>
                    <a:lstStyle/>
                    <a:p>
                      <a:pPr algn="ctr"/>
                      <a:r>
                        <a:rPr lang="ru-RU" sz="1000" b="1" dirty="0" smtClean="0">
                          <a:latin typeface="Arial" pitchFamily="34" charset="0"/>
                          <a:cs typeface="Arial" pitchFamily="34" charset="0"/>
                        </a:rPr>
                        <a:t>1 287,1</a:t>
                      </a:r>
                      <a:endParaRPr lang="ru-RU" sz="1000" b="1"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b="1" dirty="0" smtClean="0">
                          <a:latin typeface="Arial" pitchFamily="34" charset="0"/>
                          <a:cs typeface="Arial" pitchFamily="34" charset="0"/>
                        </a:rPr>
                        <a:t>1 501,3</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b="1" dirty="0" smtClean="0">
                          <a:latin typeface="Arial" pitchFamily="34" charset="0"/>
                          <a:cs typeface="Arial" pitchFamily="34" charset="0"/>
                        </a:rPr>
                        <a:t>1  256,7</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b="1" dirty="0" smtClean="0">
                          <a:latin typeface="Arial" pitchFamily="34" charset="0"/>
                          <a:cs typeface="Arial" pitchFamily="34" charset="0"/>
                        </a:rPr>
                        <a:t>1 171,4</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b="1" dirty="0" smtClean="0">
                          <a:latin typeface="Arial" pitchFamily="34" charset="0"/>
                          <a:cs typeface="Arial" pitchFamily="34" charset="0"/>
                        </a:rPr>
                        <a:t>1 163,3</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tcPr>
                </a:tc>
              </a:tr>
            </a:tbl>
          </a:graphicData>
        </a:graphic>
      </p:graphicFrame>
      <p:sp>
        <p:nvSpPr>
          <p:cNvPr id="5" name="Номер слайда 4"/>
          <p:cNvSpPr>
            <a:spLocks noGrp="1"/>
          </p:cNvSpPr>
          <p:nvPr>
            <p:ph type="sldNum" sz="quarter" idx="12"/>
          </p:nvPr>
        </p:nvSpPr>
        <p:spPr>
          <a:xfrm>
            <a:off x="6093296" y="8172400"/>
            <a:ext cx="438842" cy="486833"/>
          </a:xfrm>
        </p:spPr>
        <p:txBody>
          <a:bodyPr/>
          <a:lstStyle/>
          <a:p>
            <a:fld id="{725C68B6-61C2-468F-89AB-4B9F7531AA68}" type="slidenum">
              <a:rPr lang="ru-RU" smtClean="0"/>
              <a:pPr/>
              <a:t>31</a:t>
            </a:fld>
            <a:endParaRPr lang="ru-RU"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6858000" cy="338554"/>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1600" b="1" dirty="0" smtClean="0">
                <a:solidFill>
                  <a:srgbClr val="002060"/>
                </a:solidFill>
                <a:latin typeface="Arial" pitchFamily="34" charset="0"/>
                <a:cs typeface="Arial" pitchFamily="34" charset="0"/>
              </a:rPr>
              <a:t>МУНИЦИПАЛЬНЫЕ ПРОГРАММЫ РМО «УСТЬ-УДИНСКИЙ РАЙОН</a:t>
            </a:r>
            <a:endParaRPr lang="ru-RU" sz="1600" b="1" dirty="0">
              <a:solidFill>
                <a:srgbClr val="002060"/>
              </a:solidFill>
              <a:latin typeface="Arial" pitchFamily="34" charset="0"/>
              <a:cs typeface="Arial" pitchFamily="34" charset="0"/>
            </a:endParaRPr>
          </a:p>
        </p:txBody>
      </p:sp>
      <p:sp>
        <p:nvSpPr>
          <p:cNvPr id="4" name="Заголовок 1"/>
          <p:cNvSpPr txBox="1">
            <a:spLocks/>
          </p:cNvSpPr>
          <p:nvPr/>
        </p:nvSpPr>
        <p:spPr>
          <a:xfrm>
            <a:off x="332656" y="395536"/>
            <a:ext cx="6048672" cy="864096"/>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x-none" sz="1400" b="1" i="0" u="none" strike="noStrike" kern="1200" cap="none" spc="0" normalizeH="0" baseline="0" noProof="0" smtClean="0">
                <a:ln>
                  <a:noFill/>
                </a:ln>
                <a:solidFill>
                  <a:schemeClr val="accent5">
                    <a:lumMod val="50000"/>
                  </a:schemeClr>
                </a:solidFill>
                <a:effectLst/>
                <a:uLnTx/>
                <a:uFillTx/>
                <a:latin typeface="Arial" pitchFamily="34" charset="0"/>
                <a:cs typeface="Arial" pitchFamily="34" charset="0"/>
              </a:rPr>
              <a:t>МУНИЦИПАЛЬНАЯ ПРОГРАММА </a:t>
            </a:r>
            <a:r>
              <a:rPr kumimoji="0" lang="ru-RU" sz="1400" b="1" i="0" u="none" strike="noStrike" kern="1200" cap="none" spc="0" normalizeH="0" baseline="0" noProof="0" dirty="0" smtClean="0">
                <a:ln>
                  <a:noFill/>
                </a:ln>
                <a:solidFill>
                  <a:schemeClr val="accent5">
                    <a:lumMod val="50000"/>
                  </a:schemeClr>
                </a:solidFill>
                <a:effectLst/>
                <a:uLnTx/>
                <a:uFillTx/>
                <a:latin typeface="Arial" pitchFamily="34" charset="0"/>
                <a:cs typeface="Arial" pitchFamily="34" charset="0"/>
              </a:rPr>
              <a:t/>
            </a:r>
            <a:br>
              <a:rPr kumimoji="0" lang="ru-RU" sz="1400" b="1" i="0" u="none" strike="noStrike" kern="1200" cap="none" spc="0" normalizeH="0" baseline="0" noProof="0" dirty="0" smtClean="0">
                <a:ln>
                  <a:noFill/>
                </a:ln>
                <a:solidFill>
                  <a:schemeClr val="accent5">
                    <a:lumMod val="50000"/>
                  </a:schemeClr>
                </a:solidFill>
                <a:effectLst/>
                <a:uLnTx/>
                <a:uFillTx/>
                <a:latin typeface="Arial" pitchFamily="34" charset="0"/>
                <a:cs typeface="Arial" pitchFamily="34" charset="0"/>
              </a:rPr>
            </a:br>
            <a:r>
              <a:rPr kumimoji="0" lang="x-none" sz="1400" b="1" i="0" u="none" strike="noStrike" kern="1200" cap="none" spc="0" normalizeH="0" baseline="0" noProof="0" smtClean="0">
                <a:ln>
                  <a:noFill/>
                </a:ln>
                <a:solidFill>
                  <a:schemeClr val="accent5">
                    <a:lumMod val="50000"/>
                  </a:schemeClr>
                </a:solidFill>
                <a:effectLst/>
                <a:uLnTx/>
                <a:uFillTx/>
                <a:latin typeface="Arial" pitchFamily="34" charset="0"/>
                <a:cs typeface="Arial" pitchFamily="34" charset="0"/>
              </a:rPr>
              <a:t>«РАЗВИТИЕ СИСТЕМЫ ОБРАЗОВАНИЯ РМО «УСТЬ-УДИНСКИЙ РАЙОН» НА 20</a:t>
            </a:r>
            <a:r>
              <a:rPr kumimoji="0" lang="ru-RU" sz="1400" b="1" i="0" u="none" strike="noStrike" kern="1200" cap="none" spc="0" normalizeH="0" baseline="0" noProof="0" dirty="0" smtClean="0">
                <a:ln>
                  <a:noFill/>
                </a:ln>
                <a:solidFill>
                  <a:schemeClr val="accent5">
                    <a:lumMod val="50000"/>
                  </a:schemeClr>
                </a:solidFill>
                <a:effectLst/>
                <a:uLnTx/>
                <a:uFillTx/>
                <a:latin typeface="Arial" pitchFamily="34" charset="0"/>
                <a:cs typeface="Arial" pitchFamily="34" charset="0"/>
              </a:rPr>
              <a:t>22</a:t>
            </a:r>
            <a:r>
              <a:rPr kumimoji="0" lang="x-none" sz="1400" b="1" i="0" u="none" strike="noStrike" kern="1200" cap="none" spc="0" normalizeH="0" baseline="0" noProof="0" smtClean="0">
                <a:ln>
                  <a:noFill/>
                </a:ln>
                <a:solidFill>
                  <a:schemeClr val="accent5">
                    <a:lumMod val="50000"/>
                  </a:schemeClr>
                </a:solidFill>
                <a:effectLst/>
                <a:uLnTx/>
                <a:uFillTx/>
                <a:latin typeface="Arial" pitchFamily="34" charset="0"/>
                <a:cs typeface="Arial" pitchFamily="34" charset="0"/>
              </a:rPr>
              <a:t>-202</a:t>
            </a:r>
            <a:r>
              <a:rPr kumimoji="0" lang="ru-RU" sz="1400" b="1" i="0" u="none" strike="noStrike" kern="1200" cap="none" spc="0" normalizeH="0" baseline="0" noProof="0" dirty="0" smtClean="0">
                <a:ln>
                  <a:noFill/>
                </a:ln>
                <a:solidFill>
                  <a:schemeClr val="accent5">
                    <a:lumMod val="50000"/>
                  </a:schemeClr>
                </a:solidFill>
                <a:effectLst/>
                <a:uLnTx/>
                <a:uFillTx/>
                <a:latin typeface="Arial" pitchFamily="34" charset="0"/>
                <a:cs typeface="Arial" pitchFamily="34" charset="0"/>
              </a:rPr>
              <a:t>7</a:t>
            </a:r>
            <a:r>
              <a:rPr kumimoji="0" lang="x-none" sz="1400" b="1" i="0" u="none" strike="noStrike" kern="1200" cap="none" spc="0" normalizeH="0" baseline="0" noProof="0" smtClean="0">
                <a:ln>
                  <a:noFill/>
                </a:ln>
                <a:solidFill>
                  <a:schemeClr val="accent5">
                    <a:lumMod val="50000"/>
                  </a:schemeClr>
                </a:solidFill>
                <a:effectLst/>
                <a:uLnTx/>
                <a:uFillTx/>
                <a:latin typeface="Arial" pitchFamily="34" charset="0"/>
                <a:cs typeface="Arial" pitchFamily="34" charset="0"/>
              </a:rPr>
              <a:t> ГОДЫ</a:t>
            </a:r>
            <a:r>
              <a:rPr kumimoji="0" lang="x-none" sz="1400" b="1" i="0" u="none" strike="noStrike" kern="1200" cap="none" spc="0" normalizeH="0" baseline="0" noProof="0" smtClean="0">
                <a:ln>
                  <a:noFill/>
                </a:ln>
                <a:solidFill>
                  <a:schemeClr val="accent5">
                    <a:lumMod val="50000"/>
                  </a:schemeClr>
                </a:solidFill>
                <a:effectLst/>
                <a:uLnTx/>
                <a:uFillTx/>
                <a:latin typeface="Arial" pitchFamily="34" charset="0"/>
                <a:cs typeface="Arial" pitchFamily="34" charset="0"/>
              </a:rPr>
              <a:t>»</a:t>
            </a:r>
            <a:r>
              <a:rPr kumimoji="0" lang="ru-RU" sz="1400" b="1" i="0" u="none" strike="noStrike" kern="1200" cap="none" spc="0" normalizeH="0" baseline="0" noProof="0" dirty="0" smtClean="0">
                <a:ln>
                  <a:noFill/>
                </a:ln>
                <a:solidFill>
                  <a:schemeClr val="accent5">
                    <a:lumMod val="50000"/>
                  </a:schemeClr>
                </a:solidFill>
                <a:effectLst/>
                <a:uLnTx/>
                <a:uFillTx/>
                <a:latin typeface="Arial" pitchFamily="34" charset="0"/>
                <a:cs typeface="Arial" pitchFamily="34" charset="0"/>
              </a:rPr>
              <a:t> МЛН.РУБ.</a:t>
            </a:r>
            <a:endParaRPr kumimoji="0" lang="ru-RU" sz="1400" b="0" i="0" u="none" strike="noStrike" kern="1200" cap="none" spc="0" normalizeH="0" baseline="0" noProof="0" dirty="0">
              <a:ln>
                <a:noFill/>
              </a:ln>
              <a:solidFill>
                <a:schemeClr val="accent5">
                  <a:lumMod val="50000"/>
                </a:schemeClr>
              </a:solidFill>
              <a:effectLst/>
              <a:uLnTx/>
              <a:uFillTx/>
              <a:latin typeface="Arial" pitchFamily="34" charset="0"/>
              <a:cs typeface="Arial" pitchFamily="34" charset="0"/>
            </a:endParaRPr>
          </a:p>
        </p:txBody>
      </p:sp>
      <p:sp>
        <p:nvSpPr>
          <p:cNvPr id="20481" name="Rectangle 1"/>
          <p:cNvSpPr>
            <a:spLocks noChangeArrowheads="1"/>
          </p:cNvSpPr>
          <p:nvPr/>
        </p:nvSpPr>
        <p:spPr bwMode="auto">
          <a:xfrm>
            <a:off x="260648" y="1187624"/>
            <a:ext cx="6336704" cy="4093428"/>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lvl="0"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Данная программа является самой емкой  и в общих расходах занимает 53,3 %. Программа отражает расходы на содержание учреждений образования, управления образования (аппарат, МБУ «РИМЦ Усть-Удинского района»), проведение мероприятий среди обучающихся, проведение противопожарных мероприятий, мероприятий по обеспечению </a:t>
            </a:r>
            <a:r>
              <a:rPr lang="ru-RU" altLang="zh-TW" sz="1000" dirty="0" err="1" smtClean="0">
                <a:solidFill>
                  <a:schemeClr val="tx1"/>
                </a:solidFill>
                <a:latin typeface="Arial" pitchFamily="34" charset="0"/>
                <a:ea typeface="Times New Roman" pitchFamily="18" charset="0"/>
                <a:cs typeface="Arial" pitchFamily="34" charset="0"/>
              </a:rPr>
              <a:t>антитер-рористической</a:t>
            </a:r>
            <a:r>
              <a:rPr lang="ru-RU" altLang="zh-TW" sz="1000" dirty="0" smtClean="0">
                <a:solidFill>
                  <a:schemeClr val="tx1"/>
                </a:solidFill>
                <a:latin typeface="Arial" pitchFamily="34" charset="0"/>
                <a:ea typeface="Times New Roman" pitchFamily="18" charset="0"/>
                <a:cs typeface="Arial" pitchFamily="34" charset="0"/>
              </a:rPr>
              <a:t> защищенности образовательных организаций, расходы  по подвозу обучающихся к месту обучения и обратно.   Расходы за счет субвенций на «общее» и «дошкольное» образование составляют на 2025 год  636,7 млн.руб.,  на 2026 год  - 615,9 млн.руб., на 2027 год – 615,9 млн. руб. За счет областных средств заложены расходы на питание детей с ограниченными возможностями 2025 г. – 2,1 млн.руб., 2026 г. – 2,1 млн.руб., 2027 г. – 2,1 млн.руб.; на питание детей из многодетных и малообеспеченных семей ежегодно по 9,2 млн.руб.; обеспечение двухразовым питанием детей-инвалидов по 0,2 млн.руб. ежегодно. Текущий ремонт образовательных учреждений за счет собственных средств предусмотрен в сумме 1,6 млн. руб.</a:t>
            </a:r>
          </a:p>
          <a:p>
            <a:pPr lvl="0"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На 2025 год запланированы расходы по капитальному ремонту кровли МКДОУ </a:t>
            </a:r>
            <a:r>
              <a:rPr lang="ru-RU" altLang="zh-TW" sz="1000" dirty="0" err="1" smtClean="0">
                <a:solidFill>
                  <a:schemeClr val="tx1"/>
                </a:solidFill>
                <a:latin typeface="Arial" pitchFamily="34" charset="0"/>
                <a:ea typeface="Times New Roman" pitchFamily="18" charset="0"/>
                <a:cs typeface="Arial" pitchFamily="34" charset="0"/>
              </a:rPr>
              <a:t>Балаганкинский</a:t>
            </a:r>
            <a:r>
              <a:rPr lang="ru-RU" altLang="zh-TW" sz="1000" dirty="0" smtClean="0">
                <a:solidFill>
                  <a:schemeClr val="tx1"/>
                </a:solidFill>
                <a:latin typeface="Arial" pitchFamily="34" charset="0"/>
                <a:ea typeface="Times New Roman" pitchFamily="18" charset="0"/>
                <a:cs typeface="Arial" pitchFamily="34" charset="0"/>
              </a:rPr>
              <a:t> детский сад – 1,4 млн. рублей и 2 этап капитального ремонта </a:t>
            </a:r>
            <a:r>
              <a:rPr lang="ru-RU" altLang="zh-TW" sz="1000" dirty="0" err="1" smtClean="0">
                <a:solidFill>
                  <a:schemeClr val="tx1"/>
                </a:solidFill>
                <a:latin typeface="Arial" pitchFamily="34" charset="0"/>
                <a:ea typeface="Times New Roman" pitchFamily="18" charset="0"/>
                <a:cs typeface="Arial" pitchFamily="34" charset="0"/>
              </a:rPr>
              <a:t>Ново-Удинского</a:t>
            </a:r>
            <a:r>
              <a:rPr lang="ru-RU" altLang="zh-TW" sz="1000" dirty="0" smtClean="0">
                <a:solidFill>
                  <a:schemeClr val="tx1"/>
                </a:solidFill>
                <a:latin typeface="Arial" pitchFamily="34" charset="0"/>
                <a:ea typeface="Times New Roman" pitchFamily="18" charset="0"/>
                <a:cs typeface="Arial" pitchFamily="34" charset="0"/>
              </a:rPr>
              <a:t> детского сада в сумме 13,0 млн.рублей.</a:t>
            </a:r>
          </a:p>
          <a:p>
            <a:pPr lvl="0"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На мероприятия перечня проектов народных инициатив на 2025-2027 годы по развитию системы образования в районе предусмотрено за счет областных средств 1,6 тыс.рублей, за счет средств районного бюджета 98,2 тыс.рублей ежегодно.</a:t>
            </a:r>
          </a:p>
          <a:p>
            <a:pPr lvl="0"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На реализацию мероприятий по приобретению модульных конструкций сборно-разборных быстровозводимых зданий для размещения пищеблоков в целях обеспечения бесплатным горячим питанием обучающихся, получающих начальное общее образование в муниципальных общеобразовательных организациях в Иркутской области, расположенных в сельской местности в 2026 году по МБОУ СОШ п. Усть-Уда предусмотрено 10,0 млн. руб. (областной бюджет 9,4 млн. руб., софинансирование 0,6 млн.руб.)</a:t>
            </a:r>
          </a:p>
          <a:p>
            <a:pPr lvl="0"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В 2027 году за счет собственных средств запланирован капитальный ремонт  МКДОУ </a:t>
            </a:r>
            <a:r>
              <a:rPr lang="ru-RU" altLang="zh-TW" sz="1000" dirty="0" err="1" smtClean="0">
                <a:solidFill>
                  <a:schemeClr val="tx1"/>
                </a:solidFill>
                <a:latin typeface="Arial" pitchFamily="34" charset="0"/>
                <a:ea typeface="Times New Roman" pitchFamily="18" charset="0"/>
                <a:cs typeface="Arial" pitchFamily="34" charset="0"/>
              </a:rPr>
              <a:t>Светлолобовского</a:t>
            </a:r>
            <a:r>
              <a:rPr lang="ru-RU" altLang="zh-TW" sz="1000" dirty="0" smtClean="0">
                <a:solidFill>
                  <a:schemeClr val="tx1"/>
                </a:solidFill>
                <a:latin typeface="Arial" pitchFamily="34" charset="0"/>
                <a:ea typeface="Times New Roman" pitchFamily="18" charset="0"/>
                <a:cs typeface="Arial" pitchFamily="34" charset="0"/>
              </a:rPr>
              <a:t> детского сада в сумме 13,0 </a:t>
            </a:r>
            <a:r>
              <a:rPr lang="ru-RU" altLang="zh-TW" sz="1000" dirty="0" smtClean="0">
                <a:solidFill>
                  <a:schemeClr val="tx1"/>
                </a:solidFill>
                <a:latin typeface="Arial" pitchFamily="34" charset="0"/>
                <a:ea typeface="Times New Roman" pitchFamily="18" charset="0"/>
                <a:cs typeface="Arial" pitchFamily="34" charset="0"/>
              </a:rPr>
              <a:t>млн.рублей</a:t>
            </a:r>
            <a:r>
              <a:rPr lang="ru-RU" altLang="zh-TW" sz="1000" dirty="0" smtClean="0">
                <a:solidFill>
                  <a:schemeClr val="tx1"/>
                </a:solidFill>
                <a:latin typeface="Arial" pitchFamily="34" charset="0"/>
                <a:ea typeface="Times New Roman" pitchFamily="18" charset="0"/>
                <a:cs typeface="Arial" pitchFamily="34" charset="0"/>
              </a:rPr>
              <a:t>.</a:t>
            </a:r>
          </a:p>
        </p:txBody>
      </p:sp>
      <p:graphicFrame>
        <p:nvGraphicFramePr>
          <p:cNvPr id="7" name="Таблица 6"/>
          <p:cNvGraphicFramePr>
            <a:graphicFrameLocks noGrp="1"/>
          </p:cNvGraphicFramePr>
          <p:nvPr/>
        </p:nvGraphicFramePr>
        <p:xfrm>
          <a:off x="404664" y="5292080"/>
          <a:ext cx="6120681" cy="3120355"/>
        </p:xfrm>
        <a:graphic>
          <a:graphicData uri="http://schemas.openxmlformats.org/drawingml/2006/table">
            <a:tbl>
              <a:tblPr firstRow="1" bandRow="1">
                <a:tableStyleId>{284E427A-3D55-4303-BF80-6455036E1DE7}</a:tableStyleId>
              </a:tblPr>
              <a:tblGrid>
                <a:gridCol w="2734663"/>
                <a:gridCol w="651864"/>
                <a:gridCol w="651864"/>
                <a:gridCol w="651864"/>
                <a:gridCol w="723898"/>
                <a:gridCol w="706528"/>
              </a:tblGrid>
              <a:tr h="336797">
                <a:tc>
                  <a:txBody>
                    <a:bodyPr/>
                    <a:lstStyle/>
                    <a:p>
                      <a:pPr algn="ctr">
                        <a:spcAft>
                          <a:spcPts val="0"/>
                        </a:spcAft>
                      </a:pPr>
                      <a:r>
                        <a:rPr lang="ru-RU" sz="1000" dirty="0" smtClean="0">
                          <a:solidFill>
                            <a:srgbClr val="FFFFFF"/>
                          </a:solidFill>
                          <a:latin typeface="Arial" pitchFamily="34" charset="0"/>
                          <a:cs typeface="Arial" pitchFamily="34" charset="0"/>
                        </a:rPr>
                        <a:t>НАИМЕНОВАНИЕ</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2023 ФАКТ</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2024 ОЦЕНКА</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2025 ПЛАН</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2026 ПЛАН</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2027 ПЛАН</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r>
              <a:tr h="473973">
                <a:tc>
                  <a:txBody>
                    <a:bodyPr/>
                    <a:lstStyle/>
                    <a:p>
                      <a:pPr>
                        <a:lnSpc>
                          <a:spcPct val="150000"/>
                        </a:lnSpc>
                        <a:spcAft>
                          <a:spcPts val="0"/>
                        </a:spcAft>
                      </a:pPr>
                      <a:r>
                        <a:rPr lang="ru-RU" sz="1000" dirty="0" smtClean="0">
                          <a:latin typeface="Arial" pitchFamily="34" charset="0"/>
                          <a:cs typeface="Arial" pitchFamily="34" charset="0"/>
                        </a:rPr>
                        <a:t>Всего по программе</a:t>
                      </a:r>
                    </a:p>
                    <a:p>
                      <a:pPr>
                        <a:lnSpc>
                          <a:spcPct val="150000"/>
                        </a:lnSpc>
                        <a:spcAft>
                          <a:spcPts val="0"/>
                        </a:spcAft>
                      </a:pPr>
                      <a:r>
                        <a:rPr lang="ru-RU" sz="1000" dirty="0" smtClean="0">
                          <a:latin typeface="Arial" pitchFamily="34" charset="0"/>
                          <a:cs typeface="Arial" pitchFamily="34" charset="0"/>
                        </a:rPr>
                        <a:t>В том числе:</a:t>
                      </a:r>
                      <a:endParaRPr lang="ru-RU" sz="1000" b="1"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828,9</a:t>
                      </a:r>
                      <a:endParaRPr lang="ru-RU" sz="10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886,3</a:t>
                      </a:r>
                      <a:endParaRPr lang="ru-RU" sz="10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734,4</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708,0</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709,7</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196">
                <a:tc>
                  <a:txBody>
                    <a:bodyPr/>
                    <a:lstStyle/>
                    <a:p>
                      <a:pPr>
                        <a:spcAft>
                          <a:spcPts val="0"/>
                        </a:spcAft>
                      </a:pPr>
                      <a:r>
                        <a:rPr lang="ru-RU" sz="1000" dirty="0">
                          <a:latin typeface="Arial" pitchFamily="34" charset="0"/>
                          <a:cs typeface="Arial" pitchFamily="34" charset="0"/>
                        </a:rPr>
                        <a:t>Подпрограмма «Развитие системы дошкольного, общего, дополнительного образования» на </a:t>
                      </a:r>
                      <a:r>
                        <a:rPr lang="ru-RU" sz="1000" dirty="0" smtClean="0">
                          <a:latin typeface="Arial" pitchFamily="34" charset="0"/>
                          <a:cs typeface="Arial" pitchFamily="34" charset="0"/>
                        </a:rPr>
                        <a:t>2022-2027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716,8</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797,9</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701,0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678,1</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677,2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196">
                <a:tc>
                  <a:txBody>
                    <a:bodyPr/>
                    <a:lstStyle/>
                    <a:p>
                      <a:pPr>
                        <a:spcAft>
                          <a:spcPts val="0"/>
                        </a:spcAft>
                      </a:pPr>
                      <a:r>
                        <a:rPr lang="ru-RU" sz="1000" dirty="0">
                          <a:latin typeface="Arial" pitchFamily="34" charset="0"/>
                          <a:cs typeface="Arial" pitchFamily="34" charset="0"/>
                        </a:rPr>
                        <a:t>Подпрограмма «Обеспечение безопасности в образовательных организациях Усть-Удинского района» на </a:t>
                      </a:r>
                      <a:r>
                        <a:rPr lang="ru-RU" sz="1000" dirty="0" smtClean="0">
                          <a:latin typeface="Arial" pitchFamily="34" charset="0"/>
                          <a:cs typeface="Arial" pitchFamily="34" charset="0"/>
                        </a:rPr>
                        <a:t>2022-2027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5,1</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3,3</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196">
                <a:tc>
                  <a:txBody>
                    <a:bodyPr/>
                    <a:lstStyle/>
                    <a:p>
                      <a:pPr>
                        <a:spcAft>
                          <a:spcPts val="0"/>
                        </a:spcAft>
                      </a:pPr>
                      <a:r>
                        <a:rPr lang="ru-RU" sz="1000" dirty="0">
                          <a:latin typeface="Arial" pitchFamily="34" charset="0"/>
                          <a:cs typeface="Arial" pitchFamily="34" charset="0"/>
                        </a:rPr>
                        <a:t>Подпрограмма «Проведение строительства, реконструкций, текущего и капитального ремонта» на </a:t>
                      </a:r>
                      <a:r>
                        <a:rPr lang="ru-RU" sz="1000" dirty="0" smtClean="0">
                          <a:latin typeface="Arial" pitchFamily="34" charset="0"/>
                          <a:cs typeface="Arial" pitchFamily="34" charset="0"/>
                        </a:rPr>
                        <a:t>2022-2027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89,0</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64,3</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16,0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13,0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16,0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938">
                <a:tc>
                  <a:txBody>
                    <a:bodyPr/>
                    <a:lstStyle/>
                    <a:p>
                      <a:pPr>
                        <a:spcAft>
                          <a:spcPts val="0"/>
                        </a:spcAft>
                      </a:pPr>
                      <a:r>
                        <a:rPr lang="ru-RU" sz="1000" dirty="0">
                          <a:latin typeface="Arial" pitchFamily="34" charset="0"/>
                          <a:cs typeface="Arial" pitchFamily="34" charset="0"/>
                        </a:rPr>
                        <a:t>Подпрограмма «Оснащение пищеблоков образовательных учреждений» на </a:t>
                      </a:r>
                      <a:r>
                        <a:rPr lang="ru-RU" sz="1000" dirty="0" smtClean="0">
                          <a:latin typeface="Arial" pitchFamily="34" charset="0"/>
                          <a:cs typeface="Arial" pitchFamily="34" charset="0"/>
                        </a:rPr>
                        <a:t>2022-2027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0,6</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0,1</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a:latin typeface="Arial" pitchFamily="34" charset="0"/>
                          <a:cs typeface="Arial" pitchFamily="34" charset="0"/>
                        </a:rPr>
                        <a:t>0,0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a:latin typeface="Arial" pitchFamily="34" charset="0"/>
                          <a:cs typeface="Arial" pitchFamily="34" charset="0"/>
                        </a:rPr>
                        <a:t>0,0</a:t>
                      </a:r>
                      <a:endParaRPr lang="ru-RU" sz="100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a:latin typeface="Arial" pitchFamily="34" charset="0"/>
                          <a:cs typeface="Arial" pitchFamily="34" charset="0"/>
                        </a:rPr>
                        <a:t>0,0</a:t>
                      </a:r>
                      <a:endParaRPr lang="ru-RU" sz="100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6797">
                <a:tc>
                  <a:txBody>
                    <a:bodyPr/>
                    <a:lstStyle/>
                    <a:p>
                      <a:pPr>
                        <a:spcAft>
                          <a:spcPts val="0"/>
                        </a:spcAft>
                      </a:pPr>
                      <a:r>
                        <a:rPr lang="ru-RU" sz="1000" dirty="0">
                          <a:latin typeface="Arial" pitchFamily="34" charset="0"/>
                          <a:cs typeface="Arial" pitchFamily="34" charset="0"/>
                        </a:rPr>
                        <a:t>Подпрограмма «Управление в сфере образования» на </a:t>
                      </a:r>
                      <a:r>
                        <a:rPr lang="ru-RU" sz="1000" dirty="0" smtClean="0">
                          <a:latin typeface="Arial" pitchFamily="34" charset="0"/>
                          <a:cs typeface="Arial" pitchFamily="34" charset="0"/>
                        </a:rPr>
                        <a:t>2022-2027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tcPr>
                </a:tc>
                <a:tc>
                  <a:txBody>
                    <a:bodyPr/>
                    <a:lstStyle/>
                    <a:p>
                      <a:pPr algn="ctr" fontAlgn="ctr"/>
                      <a:r>
                        <a:rPr lang="ru-RU" sz="1000" u="none" strike="noStrike" dirty="0" smtClean="0">
                          <a:latin typeface="Arial" pitchFamily="34" charset="0"/>
                          <a:cs typeface="Arial" pitchFamily="34" charset="0"/>
                        </a:rPr>
                        <a:t>17,4</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1000" u="none" strike="noStrike" dirty="0" smtClean="0">
                          <a:latin typeface="Arial" pitchFamily="34" charset="0"/>
                          <a:cs typeface="Arial" pitchFamily="34" charset="0"/>
                        </a:rPr>
                        <a:t>20,7</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16,2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15,8</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15,3</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
        <p:nvSpPr>
          <p:cNvPr id="6" name="Номер слайда 5"/>
          <p:cNvSpPr>
            <a:spLocks noGrp="1"/>
          </p:cNvSpPr>
          <p:nvPr>
            <p:ph type="sldNum" sz="quarter" idx="12"/>
          </p:nvPr>
        </p:nvSpPr>
        <p:spPr>
          <a:xfrm>
            <a:off x="5949280" y="8244408"/>
            <a:ext cx="582858" cy="486833"/>
          </a:xfrm>
        </p:spPr>
        <p:txBody>
          <a:bodyPr/>
          <a:lstStyle/>
          <a:p>
            <a:fld id="{725C68B6-61C2-468F-89AB-4B9F7531AA68}" type="slidenum">
              <a:rPr lang="ru-RU" smtClean="0"/>
              <a:pPr/>
              <a:t>32</a:t>
            </a:fld>
            <a:endParaRPr lang="ru-RU"/>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021288" y="8244408"/>
            <a:ext cx="432048" cy="486833"/>
          </a:xfrm>
        </p:spPr>
        <p:txBody>
          <a:bodyPr/>
          <a:lstStyle/>
          <a:p>
            <a:fld id="{725C68B6-61C2-468F-89AB-4B9F7531AA68}" type="slidenum">
              <a:rPr lang="ru-RU" smtClean="0"/>
              <a:pPr/>
              <a:t>33</a:t>
            </a:fld>
            <a:endParaRPr lang="ru-RU" dirty="0"/>
          </a:p>
        </p:txBody>
      </p:sp>
      <p:sp>
        <p:nvSpPr>
          <p:cNvPr id="3" name="Заголовок 1"/>
          <p:cNvSpPr txBox="1">
            <a:spLocks/>
          </p:cNvSpPr>
          <p:nvPr/>
        </p:nvSpPr>
        <p:spPr>
          <a:xfrm>
            <a:off x="188640" y="395536"/>
            <a:ext cx="6480720" cy="72008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МУНИЦИПАЛЬНАЯ ПРОГРАММА «РАЗВИТИЕ КУЛЬТУРЫ РАЙОННОГО МУНИЦИПАЛЬНОГО ОБРАЗОВАНИЯ «УСТЬ-УДИНСКИЙ РАЙОН» НА 20</a:t>
            </a:r>
            <a:r>
              <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rPr>
              <a:t>22</a:t>
            </a: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-202</a:t>
            </a:r>
            <a:r>
              <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rPr>
              <a:t>7</a:t>
            </a: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 ГОДЫ</a:t>
            </a:r>
            <a:r>
              <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rPr>
              <a:t> МЛН. РУБ.</a:t>
            </a:r>
            <a:endParaRPr kumimoji="0" lang="ru-RU" sz="14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sp>
        <p:nvSpPr>
          <p:cNvPr id="16385" name="Rectangle 1"/>
          <p:cNvSpPr>
            <a:spLocks noChangeArrowheads="1"/>
          </p:cNvSpPr>
          <p:nvPr/>
        </p:nvSpPr>
        <p:spPr bwMode="auto">
          <a:xfrm>
            <a:off x="188640" y="1043608"/>
            <a:ext cx="6480720" cy="1800200"/>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lvl="0" indent="450850" algn="just" eaLnBrk="0" fontAlgn="base" hangingPunct="0">
              <a:spcBef>
                <a:spcPct val="0"/>
              </a:spcBef>
              <a:spcAft>
                <a:spcPct val="0"/>
              </a:spcAft>
            </a:pPr>
            <a:r>
              <a:rPr lang="ru-RU" altLang="zh-TW" sz="1200" dirty="0" smtClean="0">
                <a:solidFill>
                  <a:schemeClr val="tx1"/>
                </a:solidFill>
                <a:latin typeface="Arial" pitchFamily="34" charset="0"/>
                <a:ea typeface="Times New Roman" pitchFamily="18" charset="0"/>
                <a:cs typeface="Arial" pitchFamily="34" charset="0"/>
              </a:rPr>
              <a:t>В данной программе отражены расходы на содержание учреждений, находящихся в ведении отдела культуры, содержание аппарата. Запланированы расходы на противопожарные мероприятия по 71,5 тыс. руб. ежегодно. Отражены расходы на проведение мероприятий в области культуры:  по 50,0 тыс. руб. ежегодно. Запланировано мероприятие на финансовое обеспечение клубных формирований по 30 тыс. ежегодно. На мероприятия перечня проектов народных инициатив на 2025-2027 годы по развитию культуры в районе предусмотрено за счет областных средств 1500,0 тыс.рублей, за счет средств районного бюджета 90,0 тыс.рублей ежегодно.</a:t>
            </a:r>
          </a:p>
        </p:txBody>
      </p:sp>
      <p:graphicFrame>
        <p:nvGraphicFramePr>
          <p:cNvPr id="6" name="Таблица 5"/>
          <p:cNvGraphicFramePr>
            <a:graphicFrameLocks noGrp="1"/>
          </p:cNvGraphicFramePr>
          <p:nvPr/>
        </p:nvGraphicFramePr>
        <p:xfrm>
          <a:off x="332656" y="2987824"/>
          <a:ext cx="6148062" cy="5440680"/>
        </p:xfrm>
        <a:graphic>
          <a:graphicData uri="http://schemas.openxmlformats.org/drawingml/2006/table">
            <a:tbl>
              <a:tblPr firstRow="1" bandRow="1">
                <a:tableStyleId>{284E427A-3D55-4303-BF80-6455036E1DE7}</a:tableStyleId>
              </a:tblPr>
              <a:tblGrid>
                <a:gridCol w="2963504"/>
                <a:gridCol w="654452"/>
                <a:gridCol w="654452"/>
                <a:gridCol w="577730"/>
                <a:gridCol w="661422"/>
                <a:gridCol w="636502"/>
              </a:tblGrid>
              <a:tr h="314980">
                <a:tc>
                  <a:txBody>
                    <a:bodyPr/>
                    <a:lstStyle/>
                    <a:p>
                      <a:pPr algn="ctr">
                        <a:spcAft>
                          <a:spcPts val="0"/>
                        </a:spcAft>
                      </a:pPr>
                      <a:r>
                        <a:rPr lang="ru-RU" sz="1050" dirty="0" smtClean="0">
                          <a:solidFill>
                            <a:srgbClr val="FFFFFF"/>
                          </a:solidFill>
                          <a:latin typeface="Arial" pitchFamily="34" charset="0"/>
                          <a:cs typeface="Arial" pitchFamily="34" charset="0"/>
                        </a:rPr>
                        <a:t>НАИМЕНОВАНИЕ</a:t>
                      </a:r>
                      <a:endParaRPr lang="ru-RU" sz="1050" dirty="0">
                        <a:solidFill>
                          <a:srgbClr val="FFFFFF"/>
                        </a:solidFill>
                        <a:latin typeface="Arial" pitchFamily="34" charset="0"/>
                        <a:ea typeface="Times New Roman"/>
                        <a:cs typeface="Arial" pitchFamily="34" charset="0"/>
                      </a:endParaRPr>
                    </a:p>
                  </a:txBody>
                  <a:tcPr marL="42333" marR="42333"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2023 ФАКТ</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2024 </a:t>
                      </a:r>
                      <a:r>
                        <a:rPr lang="ru-RU" sz="1000" dirty="0" smtClean="0">
                          <a:solidFill>
                            <a:srgbClr val="FFFFFF"/>
                          </a:solidFill>
                          <a:latin typeface="Arial" pitchFamily="34" charset="0"/>
                          <a:cs typeface="Arial" pitchFamily="34" charset="0"/>
                        </a:rPr>
                        <a:t>ОЦЕНКА</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2025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2026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2027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472470">
                <a:tc>
                  <a:txBody>
                    <a:bodyPr/>
                    <a:lstStyle/>
                    <a:p>
                      <a:pPr>
                        <a:lnSpc>
                          <a:spcPct val="150000"/>
                        </a:lnSpc>
                        <a:spcAft>
                          <a:spcPts val="0"/>
                        </a:spcAft>
                      </a:pPr>
                      <a:r>
                        <a:rPr lang="ru-RU" sz="1050" b="1" dirty="0" smtClean="0">
                          <a:latin typeface="Arial" pitchFamily="34" charset="0"/>
                          <a:cs typeface="Arial" pitchFamily="34" charset="0"/>
                        </a:rPr>
                        <a:t>Всего по программе</a:t>
                      </a:r>
                    </a:p>
                    <a:p>
                      <a:pPr>
                        <a:lnSpc>
                          <a:spcPct val="150000"/>
                        </a:lnSpc>
                        <a:spcAft>
                          <a:spcPts val="0"/>
                        </a:spcAft>
                      </a:pPr>
                      <a:r>
                        <a:rPr lang="ru-RU" sz="1050" b="1" dirty="0" smtClean="0">
                          <a:latin typeface="Arial" pitchFamily="34" charset="0"/>
                          <a:cs typeface="Arial" pitchFamily="34" charset="0"/>
                        </a:rPr>
                        <a:t>В том числе:</a:t>
                      </a:r>
                      <a:endParaRPr lang="ru-RU" sz="1050" b="1"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Arial" pitchFamily="34" charset="0"/>
                          <a:cs typeface="Arial" pitchFamily="34" charset="0"/>
                        </a:rPr>
                        <a:t>50,7</a:t>
                      </a:r>
                      <a:endParaRPr lang="ru-RU" sz="11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b="1" u="none" strike="noStrike" dirty="0" smtClean="0">
                          <a:latin typeface="Arial" pitchFamily="34" charset="0"/>
                          <a:cs typeface="Arial" pitchFamily="34" charset="0"/>
                        </a:rPr>
                        <a:t>56,5</a:t>
                      </a:r>
                      <a:endParaRPr lang="ru-RU" sz="10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b="1" dirty="0" smtClean="0">
                          <a:latin typeface="Arial" pitchFamily="34" charset="0"/>
                          <a:cs typeface="Arial" pitchFamily="34" charset="0"/>
                        </a:rPr>
                        <a:t>40,5</a:t>
                      </a:r>
                      <a:endParaRPr lang="ru-RU" sz="9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b="1" dirty="0" smtClean="0">
                          <a:latin typeface="Arial" pitchFamily="34" charset="0"/>
                          <a:cs typeface="Arial" pitchFamily="34" charset="0"/>
                        </a:rPr>
                        <a:t>38,4</a:t>
                      </a:r>
                      <a:endParaRPr lang="ru-RU" sz="9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b="1" dirty="0" smtClean="0">
                          <a:latin typeface="Arial" pitchFamily="34" charset="0"/>
                          <a:cs typeface="Arial" pitchFamily="34" charset="0"/>
                        </a:rPr>
                        <a:t>37,1</a:t>
                      </a:r>
                      <a:endParaRPr lang="ru-RU" sz="9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4980">
                <a:tc>
                  <a:txBody>
                    <a:bodyPr/>
                    <a:lstStyle/>
                    <a:p>
                      <a:pPr>
                        <a:spcAft>
                          <a:spcPts val="0"/>
                        </a:spcAft>
                      </a:pPr>
                      <a:r>
                        <a:rPr lang="ru-RU" sz="1050" dirty="0">
                          <a:latin typeface="Arial" pitchFamily="34" charset="0"/>
                          <a:cs typeface="Arial" pitchFamily="34" charset="0"/>
                        </a:rPr>
                        <a:t>Подпрограмма «Развитие библиотечного дела РМО «Усть-Удинский район»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12,4</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13,6</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10,9</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10,3</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10,0</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9960">
                <a:tc>
                  <a:txBody>
                    <a:bodyPr/>
                    <a:lstStyle/>
                    <a:p>
                      <a:pPr>
                        <a:spcAft>
                          <a:spcPts val="0"/>
                        </a:spcAft>
                      </a:pPr>
                      <a:r>
                        <a:rPr lang="ru-RU" sz="1050" dirty="0">
                          <a:latin typeface="Arial" pitchFamily="34" charset="0"/>
                          <a:cs typeface="Arial" pitchFamily="34" charset="0"/>
                        </a:rPr>
                        <a:t>Подпрограмма «Сохранение и развитие дополнительного образования в сфере искусства в муниципальном образовании «Усть-Удинский район»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15,1</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17,4</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14,7</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13,9</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13,4</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4980">
                <a:tc>
                  <a:txBody>
                    <a:bodyPr/>
                    <a:lstStyle/>
                    <a:p>
                      <a:pPr>
                        <a:spcAft>
                          <a:spcPts val="0"/>
                        </a:spcAft>
                      </a:pPr>
                      <a:r>
                        <a:rPr lang="ru-RU" sz="1050" dirty="0">
                          <a:latin typeface="Arial" pitchFamily="34" charset="0"/>
                          <a:cs typeface="Arial" pitchFamily="34" charset="0"/>
                        </a:rPr>
                        <a:t>Подпрограмма «Развитие музейного дела в Усть-Удинском районе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3,7</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2,9</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smtClean="0">
                          <a:latin typeface="Arial" pitchFamily="34" charset="0"/>
                          <a:ea typeface="+mn-ea"/>
                          <a:cs typeface="Arial" pitchFamily="34" charset="0"/>
                        </a:rPr>
                        <a:t>2,0</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1,9</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1,8</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4980">
                <a:tc>
                  <a:txBody>
                    <a:bodyPr/>
                    <a:lstStyle/>
                    <a:p>
                      <a:pPr>
                        <a:spcAft>
                          <a:spcPts val="0"/>
                        </a:spcAft>
                      </a:pPr>
                      <a:r>
                        <a:rPr lang="ru-RU" sz="1050" dirty="0">
                          <a:latin typeface="Arial" pitchFamily="34" charset="0"/>
                          <a:cs typeface="Arial" pitchFamily="34" charset="0"/>
                        </a:rPr>
                        <a:t>Подпрограмма «Управление культурой и финансовое обеспечение»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4,0</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4,3</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3,0</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2,9</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ea typeface="+mn-ea"/>
                          <a:cs typeface="Arial" pitchFamily="34" charset="0"/>
                        </a:rPr>
                        <a:t>2,8</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4980">
                <a:tc>
                  <a:txBody>
                    <a:bodyPr/>
                    <a:lstStyle/>
                    <a:p>
                      <a:pPr>
                        <a:spcAft>
                          <a:spcPts val="0"/>
                        </a:spcAft>
                      </a:pPr>
                      <a:r>
                        <a:rPr lang="ru-RU" sz="1050" dirty="0">
                          <a:latin typeface="Arial" pitchFamily="34" charset="0"/>
                          <a:cs typeface="Arial" pitchFamily="34" charset="0"/>
                        </a:rPr>
                        <a:t>Подпрограмма «Обеспечение безопасности учреждений культуры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0,2</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0,1</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0,1</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0,1</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0,1</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1632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Подпрограмма "Укрепление межнационального и межконфессионального согласия, профилактика экстремистских проявлений на территории РМО "Усть-Удинский район" на 2024-2027 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0,0</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0,0</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0,01</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0,01</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0,01</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44938">
                <a:tc>
                  <a:txBody>
                    <a:bodyPr/>
                    <a:lstStyle/>
                    <a:p>
                      <a:pPr>
                        <a:spcAft>
                          <a:spcPts val="0"/>
                        </a:spcAft>
                      </a:pPr>
                      <a:r>
                        <a:rPr lang="ru-RU" sz="1050" dirty="0">
                          <a:latin typeface="Arial" pitchFamily="34" charset="0"/>
                          <a:cs typeface="Arial" pitchFamily="34" charset="0"/>
                        </a:rPr>
                        <a:t>Подпрограмма «Развитие </a:t>
                      </a:r>
                      <a:r>
                        <a:rPr lang="ru-RU" sz="1050" dirty="0" err="1">
                          <a:latin typeface="Arial" pitchFamily="34" charset="0"/>
                          <a:cs typeface="Arial" pitchFamily="34" charset="0"/>
                        </a:rPr>
                        <a:t>культурно-досуговой</a:t>
                      </a:r>
                      <a:r>
                        <a:rPr lang="ru-RU" sz="1050" dirty="0">
                          <a:latin typeface="Arial" pitchFamily="34" charset="0"/>
                          <a:cs typeface="Arial" pitchFamily="34" charset="0"/>
                        </a:rPr>
                        <a:t> деятельности и самодеятельного народного творчества, поддержка </a:t>
                      </a:r>
                      <a:r>
                        <a:rPr lang="ru-RU" sz="1050" dirty="0" err="1">
                          <a:latin typeface="Arial" pitchFamily="34" charset="0"/>
                          <a:cs typeface="Arial" pitchFamily="34" charset="0"/>
                        </a:rPr>
                        <a:t>культурно-досуговых</a:t>
                      </a:r>
                      <a:r>
                        <a:rPr lang="ru-RU" sz="1050" dirty="0">
                          <a:latin typeface="Arial" pitchFamily="34" charset="0"/>
                          <a:cs typeface="Arial" pitchFamily="34" charset="0"/>
                        </a:rPr>
                        <a:t> формирований учреждений культуры и социально-ориентированных некоммерческих организаций РМО Усть-Удинский район»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12,3</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15,6</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9,8</a:t>
                      </a: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9,3</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9,0</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9960">
                <a:tc>
                  <a:txBody>
                    <a:bodyPr/>
                    <a:lstStyle/>
                    <a:p>
                      <a:pPr>
                        <a:spcAft>
                          <a:spcPts val="0"/>
                        </a:spcAft>
                      </a:pPr>
                      <a:r>
                        <a:rPr lang="ru-RU" sz="1050" dirty="0">
                          <a:latin typeface="Arial" pitchFamily="34" charset="0"/>
                          <a:cs typeface="Arial" pitchFamily="34" charset="0"/>
                        </a:rPr>
                        <a:t>Подпрограмма «Проведение строительства, реконструкций, капитального ремонта зданий и сооружений учреждений культуры»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Arial" pitchFamily="34" charset="0"/>
                          <a:cs typeface="Arial" pitchFamily="34" charset="0"/>
                        </a:rPr>
                        <a:t>3,0</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1050" u="none" strike="noStrike" dirty="0" smtClean="0">
                          <a:latin typeface="Arial" pitchFamily="34" charset="0"/>
                          <a:cs typeface="Arial" pitchFamily="34" charset="0"/>
                        </a:rPr>
                        <a:t>2,6</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r>
                        <a:rPr lang="ru-RU" sz="1050" dirty="0" smtClean="0">
                          <a:latin typeface="Arial" pitchFamily="34" charset="0"/>
                          <a:cs typeface="Arial" pitchFamily="34" charset="0"/>
                        </a:rPr>
                        <a:t>0,0</a:t>
                      </a:r>
                      <a:endParaRPr lang="ru-RU" sz="1050" dirty="0">
                        <a:latin typeface="Arial" pitchFamily="34" charset="0"/>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r>
                        <a:rPr lang="ru-RU" sz="1050" dirty="0" smtClean="0">
                          <a:latin typeface="Arial" pitchFamily="34" charset="0"/>
                          <a:cs typeface="Arial" pitchFamily="34" charset="0"/>
                        </a:rPr>
                        <a:t>0,0</a:t>
                      </a:r>
                      <a:endParaRPr lang="ru-RU" sz="1050" dirty="0">
                        <a:latin typeface="Arial" pitchFamily="34" charset="0"/>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r>
                        <a:rPr lang="ru-RU" sz="1050" dirty="0" smtClean="0">
                          <a:latin typeface="Arial" pitchFamily="34" charset="0"/>
                          <a:cs typeface="Arial" pitchFamily="34" charset="0"/>
                        </a:rPr>
                        <a:t>0,0</a:t>
                      </a:r>
                      <a:endParaRPr lang="ru-RU" sz="1050" dirty="0">
                        <a:latin typeface="Arial" pitchFamily="34" charset="0"/>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165304" y="8149168"/>
            <a:ext cx="438842" cy="486833"/>
          </a:xfrm>
        </p:spPr>
        <p:txBody>
          <a:bodyPr/>
          <a:lstStyle/>
          <a:p>
            <a:fld id="{725C68B6-61C2-468F-89AB-4B9F7531AA68}" type="slidenum">
              <a:rPr lang="ru-RU" smtClean="0"/>
              <a:pPr/>
              <a:t>34</a:t>
            </a:fld>
            <a:endParaRPr lang="ru-RU" dirty="0"/>
          </a:p>
        </p:txBody>
      </p:sp>
      <p:sp>
        <p:nvSpPr>
          <p:cNvPr id="3" name="Заголовок 1"/>
          <p:cNvSpPr txBox="1">
            <a:spLocks/>
          </p:cNvSpPr>
          <p:nvPr/>
        </p:nvSpPr>
        <p:spPr>
          <a:xfrm>
            <a:off x="188640" y="683568"/>
            <a:ext cx="6480720" cy="576064"/>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x-none" sz="1600" b="1" i="0" u="none" strike="noStrike" kern="1200" cap="none" spc="0" normalizeH="0" baseline="0" noProof="0" smtClean="0">
                <a:ln>
                  <a:noFill/>
                </a:ln>
                <a:solidFill>
                  <a:srgbClr val="002060"/>
                </a:solidFill>
                <a:effectLst/>
                <a:uLnTx/>
                <a:uFillTx/>
                <a:latin typeface="Arial" pitchFamily="34" charset="0"/>
                <a:cs typeface="Arial" pitchFamily="34" charset="0"/>
              </a:rPr>
              <a:t>МУНИЦИПАЛЬНАЯ ПРОГРАММА «РАЗВИТИЕ ФИЗИЧЕСКОЙ КУЛЬТУРЫ И СПОРТА В РМО «УСТЬ-УДИНСКИЙ РАЙОН» НА 2015-202</a:t>
            </a:r>
            <a:r>
              <a:rPr kumimoji="0" lang="ru-RU" sz="1600" b="1" i="0" u="none" strike="noStrike" kern="1200" cap="none" spc="0" normalizeH="0" baseline="0" noProof="0" dirty="0" smtClean="0">
                <a:ln>
                  <a:noFill/>
                </a:ln>
                <a:solidFill>
                  <a:srgbClr val="002060"/>
                </a:solidFill>
                <a:effectLst/>
                <a:uLnTx/>
                <a:uFillTx/>
                <a:latin typeface="Arial" pitchFamily="34" charset="0"/>
                <a:cs typeface="Arial" pitchFamily="34" charset="0"/>
              </a:rPr>
              <a:t>7</a:t>
            </a:r>
            <a:r>
              <a:rPr kumimoji="0" lang="x-none" sz="1600" b="1" i="0" u="none" strike="noStrike" kern="1200" cap="none" spc="0" normalizeH="0" baseline="0" noProof="0" smtClean="0">
                <a:ln>
                  <a:noFill/>
                </a:ln>
                <a:solidFill>
                  <a:srgbClr val="002060"/>
                </a:solidFill>
                <a:effectLst/>
                <a:uLnTx/>
                <a:uFillTx/>
                <a:latin typeface="Arial" pitchFamily="34" charset="0"/>
                <a:cs typeface="Arial" pitchFamily="34" charset="0"/>
              </a:rPr>
              <a:t> ГОДЫ</a:t>
            </a:r>
            <a:r>
              <a:rPr kumimoji="0" lang="ru-RU" sz="1600" b="1" i="0" u="none" strike="noStrike" kern="1200" cap="none" spc="0" normalizeH="0" baseline="0" noProof="0" dirty="0" smtClean="0">
                <a:ln>
                  <a:noFill/>
                </a:ln>
                <a:solidFill>
                  <a:srgbClr val="002060"/>
                </a:solidFill>
                <a:effectLst/>
                <a:uLnTx/>
                <a:uFillTx/>
                <a:latin typeface="Arial" pitchFamily="34" charset="0"/>
                <a:cs typeface="Arial" pitchFamily="34" charset="0"/>
              </a:rPr>
              <a:t> МЛН. РУБ.</a:t>
            </a:r>
            <a:endParaRPr kumimoji="0" lang="ru-RU" sz="16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graphicFrame>
        <p:nvGraphicFramePr>
          <p:cNvPr id="4" name="Таблица 3"/>
          <p:cNvGraphicFramePr>
            <a:graphicFrameLocks noGrp="1"/>
          </p:cNvGraphicFramePr>
          <p:nvPr/>
        </p:nvGraphicFramePr>
        <p:xfrm>
          <a:off x="404664" y="3491880"/>
          <a:ext cx="6048672" cy="2714689"/>
        </p:xfrm>
        <a:graphic>
          <a:graphicData uri="http://schemas.openxmlformats.org/drawingml/2006/table">
            <a:tbl>
              <a:tblPr firstRow="1" bandRow="1">
                <a:effectLst/>
                <a:tableStyleId>{284E427A-3D55-4303-BF80-6455036E1DE7}</a:tableStyleId>
              </a:tblPr>
              <a:tblGrid>
                <a:gridCol w="2846345"/>
                <a:gridCol w="643798"/>
                <a:gridCol w="643798"/>
                <a:gridCol w="643798"/>
                <a:gridCol w="644303"/>
                <a:gridCol w="626630"/>
              </a:tblGrid>
              <a:tr h="335280">
                <a:tc>
                  <a:txBody>
                    <a:bodyPr/>
                    <a:lstStyle/>
                    <a:p>
                      <a:pPr algn="ctr">
                        <a:spcAft>
                          <a:spcPts val="0"/>
                        </a:spcAft>
                      </a:pPr>
                      <a:r>
                        <a:rPr lang="ru-RU" sz="1100" dirty="0" smtClean="0">
                          <a:solidFill>
                            <a:srgbClr val="FFFFFF"/>
                          </a:solidFill>
                          <a:latin typeface="Arial" pitchFamily="34" charset="0"/>
                          <a:cs typeface="Arial" pitchFamily="34" charset="0"/>
                        </a:rPr>
                        <a:t>НАИМЕНОВАНИЕ</a:t>
                      </a:r>
                      <a:endParaRPr lang="ru-RU" sz="11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solidFill>
                            <a:srgbClr val="FFFFFF"/>
                          </a:solidFill>
                          <a:latin typeface="Arial" pitchFamily="34" charset="0"/>
                          <a:cs typeface="Arial" pitchFamily="34" charset="0"/>
                        </a:rPr>
                        <a:t>2023 ФАКТ</a:t>
                      </a:r>
                      <a:endParaRPr lang="ru-RU" sz="11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solidFill>
                            <a:srgbClr val="FFFFFF"/>
                          </a:solidFill>
                          <a:latin typeface="Arial" pitchFamily="34" charset="0"/>
                          <a:cs typeface="Arial" pitchFamily="34" charset="0"/>
                        </a:rPr>
                        <a:t>2024 </a:t>
                      </a:r>
                      <a:r>
                        <a:rPr lang="ru-RU" sz="1000" dirty="0" smtClean="0">
                          <a:solidFill>
                            <a:srgbClr val="FFFFFF"/>
                          </a:solidFill>
                          <a:latin typeface="Arial" pitchFamily="34" charset="0"/>
                          <a:cs typeface="Arial" pitchFamily="34" charset="0"/>
                        </a:rPr>
                        <a:t>ОЦЕНКА</a:t>
                      </a:r>
                      <a:endParaRPr lang="ru-RU" sz="11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solidFill>
                            <a:srgbClr val="FFFFFF"/>
                          </a:solidFill>
                          <a:latin typeface="Arial" pitchFamily="34" charset="0"/>
                          <a:cs typeface="Arial" pitchFamily="34" charset="0"/>
                        </a:rPr>
                        <a:t>2025 ПЛАН</a:t>
                      </a:r>
                      <a:endParaRPr lang="ru-RU" sz="11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solidFill>
                            <a:srgbClr val="FFFFFF"/>
                          </a:solidFill>
                          <a:latin typeface="Arial" pitchFamily="34" charset="0"/>
                          <a:cs typeface="Arial" pitchFamily="34" charset="0"/>
                        </a:rPr>
                        <a:t>2026 ПЛАН</a:t>
                      </a:r>
                      <a:endParaRPr lang="ru-RU" sz="11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solidFill>
                            <a:srgbClr val="FFFFFF"/>
                          </a:solidFill>
                          <a:latin typeface="Arial" pitchFamily="34" charset="0"/>
                          <a:cs typeface="Arial" pitchFamily="34" charset="0"/>
                        </a:rPr>
                        <a:t>2027 ПЛАН</a:t>
                      </a:r>
                      <a:endParaRPr lang="ru-RU" sz="11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6607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100" b="1" dirty="0">
                          <a:latin typeface="Arial" pitchFamily="34" charset="0"/>
                          <a:cs typeface="Arial" pitchFamily="34" charset="0"/>
                        </a:rPr>
                        <a:t>Программа РМО «Усть-Удинский район»  «Развитие физической культуры и спорта»  на 2023-2027 </a:t>
                      </a:r>
                      <a:r>
                        <a:rPr lang="ru-RU" sz="1100" b="1" dirty="0" smtClean="0">
                          <a:latin typeface="Arial" pitchFamily="34" charset="0"/>
                          <a:cs typeface="Arial" pitchFamily="34" charset="0"/>
                        </a:rPr>
                        <a:t>годы, в том числе:</a:t>
                      </a:r>
                      <a:endParaRPr lang="ru-RU" sz="110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Arial" pitchFamily="34" charset="0"/>
                          <a:cs typeface="Arial" pitchFamily="34" charset="0"/>
                        </a:rPr>
                        <a:t>34,1</a:t>
                      </a:r>
                      <a:endParaRPr lang="ru-RU" sz="11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Arial" pitchFamily="34" charset="0"/>
                          <a:cs typeface="Arial" pitchFamily="34" charset="0"/>
                        </a:rPr>
                        <a:t>154,1</a:t>
                      </a:r>
                      <a:endParaRPr lang="ru-RU" sz="11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Arial" pitchFamily="34" charset="0"/>
                          <a:ea typeface="Times New Roman"/>
                          <a:cs typeface="Arial" pitchFamily="34" charset="0"/>
                        </a:rPr>
                        <a:t>24,9</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Arial" pitchFamily="34" charset="0"/>
                          <a:ea typeface="Times New Roman"/>
                          <a:cs typeface="Arial" pitchFamily="34" charset="0"/>
                        </a:rPr>
                        <a:t>27,8</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Arial" pitchFamily="34" charset="0"/>
                          <a:ea typeface="Times New Roman"/>
                          <a:cs typeface="Arial" pitchFamily="34" charset="0"/>
                        </a:rPr>
                        <a:t>13,8</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7594">
                <a:tc>
                  <a:txBody>
                    <a:bodyPr/>
                    <a:lstStyle/>
                    <a:p>
                      <a:pPr>
                        <a:spcAft>
                          <a:spcPts val="0"/>
                        </a:spcAft>
                      </a:pPr>
                      <a:r>
                        <a:rPr lang="ru-RU" sz="1100" dirty="0">
                          <a:latin typeface="Arial" pitchFamily="34" charset="0"/>
                          <a:cs typeface="Arial" pitchFamily="34" charset="0"/>
                        </a:rPr>
                        <a:t>Подпрограмма «Развитие физической культуры и массового спорта» на 2023-2027 годы</a:t>
                      </a:r>
                      <a:endParaRPr lang="ru-RU" sz="11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17,2</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15,1</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12,7</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12,7</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11,6</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78335">
                <a:tc>
                  <a:txBody>
                    <a:bodyPr/>
                    <a:lstStyle/>
                    <a:p>
                      <a:pPr>
                        <a:spcAft>
                          <a:spcPts val="0"/>
                        </a:spcAft>
                      </a:pPr>
                      <a:r>
                        <a:rPr lang="ru-RU" sz="1100" dirty="0">
                          <a:latin typeface="Arial" pitchFamily="34" charset="0"/>
                          <a:cs typeface="Arial" pitchFamily="34" charset="0"/>
                        </a:rPr>
                        <a:t>Подпрограмма «Развитие системы подготовки спортсменов по видам спорта» на 2023-2027 годы</a:t>
                      </a:r>
                      <a:endParaRPr lang="ru-RU" sz="11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0,1</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0,1</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8550">
                <a:tc>
                  <a:txBody>
                    <a:bodyPr/>
                    <a:lstStyle/>
                    <a:p>
                      <a:pPr>
                        <a:spcAft>
                          <a:spcPts val="0"/>
                        </a:spcAft>
                      </a:pPr>
                      <a:r>
                        <a:rPr lang="ru-RU" sz="1100" dirty="0">
                          <a:latin typeface="Arial" pitchFamily="34" charset="0"/>
                          <a:cs typeface="Arial" pitchFamily="34" charset="0"/>
                        </a:rPr>
                        <a:t>Подпрограмма «Развитие спортивной инфраструктуры и материально-технической базы»  на 2023-2027 годы»</a:t>
                      </a:r>
                      <a:endParaRPr lang="ru-RU" sz="11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Arial" pitchFamily="34" charset="0"/>
                          <a:cs typeface="Arial" pitchFamily="34" charset="0"/>
                        </a:rPr>
                        <a:t>16,8</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Arial" pitchFamily="34" charset="0"/>
                          <a:cs typeface="Arial" pitchFamily="34" charset="0"/>
                        </a:rPr>
                        <a:t>138,9</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smtClean="0">
                          <a:latin typeface="Arial" pitchFamily="34" charset="0"/>
                          <a:ea typeface="Times New Roman"/>
                          <a:cs typeface="Arial" pitchFamily="34" charset="0"/>
                        </a:rPr>
                        <a:t>12,2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smtClean="0">
                          <a:latin typeface="Arial" pitchFamily="34" charset="0"/>
                          <a:ea typeface="Times New Roman"/>
                          <a:cs typeface="Arial" pitchFamily="34" charset="0"/>
                        </a:rPr>
                        <a:t>15,1</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smtClean="0">
                          <a:latin typeface="Arial" pitchFamily="34" charset="0"/>
                          <a:ea typeface="Times New Roman"/>
                          <a:cs typeface="Arial" pitchFamily="34" charset="0"/>
                        </a:rPr>
                        <a:t>2,2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
        <p:nvSpPr>
          <p:cNvPr id="15361" name="Rectangle 1"/>
          <p:cNvSpPr>
            <a:spLocks noChangeArrowheads="1"/>
          </p:cNvSpPr>
          <p:nvPr/>
        </p:nvSpPr>
        <p:spPr bwMode="auto">
          <a:xfrm>
            <a:off x="332656" y="1403648"/>
            <a:ext cx="6192688" cy="1954381"/>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indent="450850" algn="just" eaLnBrk="0" fontAlgn="base" hangingPunct="0">
              <a:spcBef>
                <a:spcPct val="0"/>
              </a:spcBef>
              <a:spcAft>
                <a:spcPct val="0"/>
              </a:spcAft>
            </a:pPr>
            <a:r>
              <a:rPr lang="ru-RU" altLang="zh-TW" sz="1100" dirty="0" smtClean="0">
                <a:latin typeface="Arial" pitchFamily="34" charset="0"/>
                <a:ea typeface="Times New Roman" pitchFamily="18" charset="0"/>
                <a:cs typeface="Arial" pitchFamily="34" charset="0"/>
              </a:rPr>
              <a:t>В данной программе отражены расходы на проведение районных, межрайонных соревнований, участие в областных соревнованиях, обеспечение деятельности МБУ «Спортивная школа Усть-Удинского района», приобретение необходимого спортивного оборудования и инвентаря для МБУ «Спортивная школа Усть-Удинского района».  Также на 2025 год запланировано продолжение капитального ремонта стадиона в сумме 9 447,8 тыс.руб., в том числе  строительный контроль капитального ремонта стадиона 1 125,0. В 2026 году на благоустройство парка для проведения спортивных мероприятий в сумме 13 000 тыс. руб. На мероприятия перечня проектов народных инициатив на 2025-2027 годы по развитию физической культуры и спорта в районе предусмотрено за счет областных средств 2000,0 тыс.рублей, за счет средств районного бюджета 120,0 тыс.рублей ежегодно.</a:t>
            </a:r>
          </a:p>
        </p:txBody>
      </p:sp>
      <p:sp>
        <p:nvSpPr>
          <p:cNvPr id="7" name="Прямоугольник 6"/>
          <p:cNvSpPr/>
          <p:nvPr/>
        </p:nvSpPr>
        <p:spPr>
          <a:xfrm>
            <a:off x="404664" y="6300192"/>
            <a:ext cx="6048672" cy="212365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spcAft>
                <a:spcPts val="0"/>
              </a:spcAft>
            </a:pPr>
            <a:r>
              <a:rPr lang="ru-RU" sz="1200" dirty="0" smtClean="0">
                <a:latin typeface="Arial" pitchFamily="34" charset="0"/>
                <a:ea typeface="Times New Roman"/>
                <a:cs typeface="Arial" pitchFamily="34" charset="0"/>
              </a:rPr>
              <a:t>Задачи муниципальной программы:</a:t>
            </a:r>
          </a:p>
          <a:p>
            <a:pPr algn="just">
              <a:spcAft>
                <a:spcPts val="0"/>
              </a:spcAft>
            </a:pPr>
            <a:endParaRPr lang="ru-RU" sz="1200" dirty="0" smtClean="0">
              <a:latin typeface="Arial" pitchFamily="34" charset="0"/>
              <a:ea typeface="Times New Roman"/>
              <a:cs typeface="Arial" pitchFamily="34" charset="0"/>
            </a:endParaRPr>
          </a:p>
          <a:p>
            <a:pPr algn="just">
              <a:spcAft>
                <a:spcPts val="0"/>
              </a:spcAft>
            </a:pPr>
            <a:r>
              <a:rPr lang="ru-RU" sz="1200" dirty="0" smtClean="0">
                <a:latin typeface="Arial" pitchFamily="34" charset="0"/>
                <a:ea typeface="Times New Roman"/>
                <a:cs typeface="Arial" pitchFamily="34" charset="0"/>
              </a:rPr>
              <a:t>1.Обеспечение условий для занятий физической культурой и спортом на территории Усть-Удинского района.</a:t>
            </a:r>
          </a:p>
          <a:p>
            <a:pPr algn="just">
              <a:spcAft>
                <a:spcPts val="0"/>
              </a:spcAft>
            </a:pPr>
            <a:r>
              <a:rPr lang="ru-RU" sz="1200" dirty="0" smtClean="0">
                <a:latin typeface="Arial" pitchFamily="34" charset="0"/>
                <a:ea typeface="Times New Roman"/>
                <a:cs typeface="Arial" pitchFamily="34" charset="0"/>
              </a:rPr>
              <a:t>2.Обеспечение успешного выступления спортсменов Усть-Удинского района на спортивных соревнованиях и совершенствование системы спортивной подготовки.</a:t>
            </a:r>
          </a:p>
          <a:p>
            <a:pPr algn="just">
              <a:spcAft>
                <a:spcPts val="0"/>
              </a:spcAft>
            </a:pPr>
            <a:r>
              <a:rPr lang="ru-RU" sz="1200" dirty="0" smtClean="0">
                <a:latin typeface="Arial" pitchFamily="34" charset="0"/>
                <a:ea typeface="Times New Roman"/>
                <a:cs typeface="Arial" pitchFamily="34" charset="0"/>
              </a:rPr>
              <a:t>3.Повышение эффективности реализации государственной политики в сфере физической культуры и спорта.</a:t>
            </a:r>
          </a:p>
          <a:p>
            <a:r>
              <a:rPr lang="ru-RU" sz="1200" dirty="0" smtClean="0">
                <a:latin typeface="Arial" pitchFamily="34" charset="0"/>
                <a:ea typeface="Times New Roman"/>
                <a:cs typeface="Arial" pitchFamily="34" charset="0"/>
              </a:rPr>
              <a:t>4.Развитие инфраструктуры физической культуры и спорта (в том числе для лиц с ограниченными возможностями здоровья и инвалидов).</a:t>
            </a:r>
            <a:endParaRPr lang="ru-RU" sz="1200" dirty="0">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021288" y="8149168"/>
            <a:ext cx="582858" cy="486833"/>
          </a:xfrm>
        </p:spPr>
        <p:txBody>
          <a:bodyPr/>
          <a:lstStyle/>
          <a:p>
            <a:fld id="{725C68B6-61C2-468F-89AB-4B9F7531AA68}" type="slidenum">
              <a:rPr lang="ru-RU" smtClean="0"/>
              <a:pPr/>
              <a:t>35</a:t>
            </a:fld>
            <a:endParaRPr lang="ru-RU" dirty="0"/>
          </a:p>
        </p:txBody>
      </p:sp>
      <p:sp>
        <p:nvSpPr>
          <p:cNvPr id="3" name="Заголовок 1"/>
          <p:cNvSpPr txBox="1">
            <a:spLocks/>
          </p:cNvSpPr>
          <p:nvPr/>
        </p:nvSpPr>
        <p:spPr>
          <a:xfrm>
            <a:off x="188640" y="467544"/>
            <a:ext cx="6480720" cy="432048"/>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МУНИЦИПАЛЬНАЯ ПРОГРАММА «</a:t>
            </a:r>
            <a:r>
              <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rPr>
              <a:t>МОЛОДЕЖНАЯ ПОЛИТИКА</a:t>
            </a: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 </a:t>
            </a:r>
            <a:endPar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НА 20</a:t>
            </a:r>
            <a:r>
              <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rPr>
              <a:t>20</a:t>
            </a: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-202</a:t>
            </a:r>
            <a:r>
              <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rPr>
              <a:t>7</a:t>
            </a: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 ГОДЫ</a:t>
            </a:r>
            <a:endParaRPr kumimoji="0" lang="ru-RU" sz="14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graphicFrame>
        <p:nvGraphicFramePr>
          <p:cNvPr id="4" name="Таблица 3"/>
          <p:cNvGraphicFramePr>
            <a:graphicFrameLocks noGrp="1"/>
          </p:cNvGraphicFramePr>
          <p:nvPr/>
        </p:nvGraphicFramePr>
        <p:xfrm>
          <a:off x="404664" y="2483768"/>
          <a:ext cx="6120679" cy="1887268"/>
        </p:xfrm>
        <a:graphic>
          <a:graphicData uri="http://schemas.openxmlformats.org/drawingml/2006/table">
            <a:tbl>
              <a:tblPr firstRow="1" bandRow="1">
                <a:effectLst/>
                <a:tableStyleId>{284E427A-3D55-4303-BF80-6455036E1DE7}</a:tableStyleId>
              </a:tblPr>
              <a:tblGrid>
                <a:gridCol w="3060340"/>
                <a:gridCol w="486872"/>
                <a:gridCol w="737264"/>
                <a:gridCol w="612068"/>
                <a:gridCol w="604831"/>
                <a:gridCol w="619304"/>
              </a:tblGrid>
              <a:tr h="268284">
                <a:tc>
                  <a:txBody>
                    <a:bodyPr/>
                    <a:lstStyle/>
                    <a:p>
                      <a:pPr algn="ctr">
                        <a:spcAft>
                          <a:spcPts val="0"/>
                        </a:spcAft>
                      </a:pPr>
                      <a:r>
                        <a:rPr lang="ru-RU" sz="1050" dirty="0" smtClean="0">
                          <a:solidFill>
                            <a:srgbClr val="FFFFFF"/>
                          </a:solidFill>
                          <a:latin typeface="Arial" pitchFamily="34" charset="0"/>
                          <a:cs typeface="Arial" pitchFamily="34" charset="0"/>
                        </a:rPr>
                        <a:t>НАИМЕНОВАНИЕ</a:t>
                      </a:r>
                      <a:endParaRPr lang="ru-RU" sz="1050" dirty="0">
                        <a:solidFill>
                          <a:srgbClr val="FFFFFF"/>
                        </a:solidFill>
                        <a:latin typeface="Arial" pitchFamily="34" charset="0"/>
                        <a:ea typeface="Times New Roman"/>
                        <a:cs typeface="Arial" pitchFamily="34" charset="0"/>
                      </a:endParaRPr>
                    </a:p>
                  </a:txBody>
                  <a:tcPr marL="67235" marR="67235"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2023 ФАКТ</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2024 ОЦЕНКА</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2025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2026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2027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287068">
                <a:tc>
                  <a:txBody>
                    <a:bodyPr/>
                    <a:lstStyle/>
                    <a:p>
                      <a:pPr>
                        <a:lnSpc>
                          <a:spcPct val="100000"/>
                        </a:lnSpc>
                        <a:spcAft>
                          <a:spcPts val="0"/>
                        </a:spcAft>
                      </a:pPr>
                      <a:r>
                        <a:rPr lang="ru-RU" sz="1050" b="1" dirty="0" smtClean="0">
                          <a:latin typeface="Arial" pitchFamily="34" charset="0"/>
                          <a:cs typeface="Arial" pitchFamily="34" charset="0"/>
                        </a:rPr>
                        <a:t>Всего по программе, в том числе:</a:t>
                      </a:r>
                      <a:endParaRPr lang="ru-RU" sz="1050" b="1" dirty="0">
                        <a:latin typeface="Arial" pitchFamily="34" charset="0"/>
                        <a:ea typeface="Times New Roman"/>
                        <a:cs typeface="Arial" pitchFamily="34" charset="0"/>
                      </a:endParaRPr>
                    </a:p>
                  </a:txBody>
                  <a:tcPr marL="67235" marR="6723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1" u="none" strike="noStrike" dirty="0" smtClean="0">
                          <a:latin typeface="Arial" pitchFamily="34" charset="0"/>
                          <a:cs typeface="Arial" pitchFamily="34" charset="0"/>
                        </a:rPr>
                        <a:t>0,3</a:t>
                      </a:r>
                      <a:endParaRPr lang="ru-RU" sz="12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1" i="0" u="none" strike="noStrike" dirty="0" smtClean="0">
                          <a:latin typeface="Arial" pitchFamily="34" charset="0"/>
                          <a:cs typeface="Arial" pitchFamily="34" charset="0"/>
                        </a:rPr>
                        <a:t>2,3</a:t>
                      </a:r>
                      <a:endParaRPr lang="ru-RU" sz="12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smtClean="0">
                          <a:latin typeface="Arial" pitchFamily="34" charset="0"/>
                          <a:ea typeface="Times New Roman"/>
                          <a:cs typeface="Arial" pitchFamily="34" charset="0"/>
                        </a:rPr>
                        <a:t>0,3</a:t>
                      </a:r>
                      <a:endParaRPr lang="ru-RU" sz="10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smtClean="0">
                          <a:latin typeface="Arial" pitchFamily="34" charset="0"/>
                          <a:ea typeface="Times New Roman"/>
                          <a:cs typeface="Arial" pitchFamily="34" charset="0"/>
                        </a:rPr>
                        <a:t>0,3</a:t>
                      </a:r>
                      <a:endParaRPr lang="ru-RU" sz="10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smtClean="0">
                          <a:latin typeface="Arial" pitchFamily="34" charset="0"/>
                          <a:ea typeface="Times New Roman"/>
                          <a:cs typeface="Arial" pitchFamily="34" charset="0"/>
                        </a:rPr>
                        <a:t>0,3</a:t>
                      </a:r>
                      <a:endParaRPr lang="ru-RU" sz="10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6568">
                <a:tc>
                  <a:txBody>
                    <a:bodyPr/>
                    <a:lstStyle/>
                    <a:p>
                      <a:pPr>
                        <a:spcAft>
                          <a:spcPts val="0"/>
                        </a:spcAft>
                      </a:pPr>
                      <a:r>
                        <a:rPr lang="ru-RU" sz="1050" dirty="0">
                          <a:latin typeface="Arial" pitchFamily="34" charset="0"/>
                          <a:cs typeface="Arial" pitchFamily="34" charset="0"/>
                        </a:rPr>
                        <a:t>Подпрограмма «Качественное развитие потенциала и воспитание молодежи Усть-Удинского района  в возрасте от 14 до 35 лет на </a:t>
                      </a:r>
                      <a:r>
                        <a:rPr lang="ru-RU" sz="1050" dirty="0" smtClean="0">
                          <a:latin typeface="Arial" pitchFamily="34" charset="0"/>
                          <a:cs typeface="Arial" pitchFamily="34" charset="0"/>
                        </a:rPr>
                        <a:t>2020-2027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67235" marR="6723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latin typeface="Arial" pitchFamily="34" charset="0"/>
                          <a:cs typeface="Arial" pitchFamily="34" charset="0"/>
                        </a:rPr>
                        <a:t>0,6</a:t>
                      </a:r>
                      <a:endParaRPr lang="ru-RU" sz="12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latin typeface="Arial" pitchFamily="34" charset="0"/>
                          <a:cs typeface="Arial" pitchFamily="34" charset="0"/>
                        </a:rPr>
                        <a:t>2,0</a:t>
                      </a:r>
                      <a:endParaRPr lang="ru-RU" sz="12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dirty="0" smtClean="0">
                          <a:latin typeface="Arial" pitchFamily="34" charset="0"/>
                          <a:ea typeface="Times New Roman"/>
                          <a:cs typeface="Arial" pitchFamily="34" charset="0"/>
                        </a:rPr>
                        <a:t>0,1</a:t>
                      </a:r>
                      <a:endParaRPr lang="ru-RU" sz="10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dirty="0" smtClean="0">
                          <a:latin typeface="Arial" pitchFamily="34" charset="0"/>
                          <a:ea typeface="Times New Roman"/>
                          <a:cs typeface="Arial" pitchFamily="34" charset="0"/>
                        </a:rPr>
                        <a:t>0,1</a:t>
                      </a:r>
                      <a:endParaRPr lang="ru-RU" sz="10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dirty="0" smtClean="0">
                          <a:latin typeface="Arial" pitchFamily="34" charset="0"/>
                          <a:ea typeface="Times New Roman"/>
                          <a:cs typeface="Arial" pitchFamily="34" charset="0"/>
                        </a:rPr>
                        <a:t>0,1</a:t>
                      </a:r>
                      <a:endParaRPr lang="ru-RU" sz="10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4138">
                <a:tc>
                  <a:txBody>
                    <a:bodyPr/>
                    <a:lstStyle/>
                    <a:p>
                      <a:pPr>
                        <a:spcAft>
                          <a:spcPts val="0"/>
                        </a:spcAft>
                      </a:pPr>
                      <a:r>
                        <a:rPr lang="ru-RU" sz="1050" dirty="0">
                          <a:latin typeface="Arial" pitchFamily="34" charset="0"/>
                          <a:cs typeface="Arial" pitchFamily="34" charset="0"/>
                        </a:rPr>
                        <a:t>Подпрограмма «Патриотическое воспитание детей и молодежи районного муниципального образования « Усть-Удинский район» в возрасте от 14 до 35 лет» на </a:t>
                      </a:r>
                      <a:r>
                        <a:rPr lang="ru-RU" sz="1050" dirty="0" smtClean="0">
                          <a:latin typeface="Arial" pitchFamily="34" charset="0"/>
                          <a:cs typeface="Arial" pitchFamily="34" charset="0"/>
                        </a:rPr>
                        <a:t>2020-2027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67235" marR="67235" marT="0" marB="0" anchor="ctr">
                    <a:lnT w="12700" cap="flat" cmpd="sng" algn="ctr">
                      <a:solidFill>
                        <a:schemeClr val="tx1"/>
                      </a:solidFill>
                      <a:prstDash val="solid"/>
                      <a:round/>
                      <a:headEnd type="none" w="med" len="med"/>
                      <a:tailEnd type="none" w="med" len="med"/>
                    </a:lnT>
                  </a:tcPr>
                </a:tc>
                <a:tc>
                  <a:txBody>
                    <a:bodyPr/>
                    <a:lstStyle/>
                    <a:p>
                      <a:pPr algn="ctr" fontAlgn="ctr"/>
                      <a:r>
                        <a:rPr lang="ru-RU" sz="1200" u="none" strike="noStrike" dirty="0" smtClean="0">
                          <a:latin typeface="Arial" pitchFamily="34" charset="0"/>
                          <a:cs typeface="Arial" pitchFamily="34" charset="0"/>
                        </a:rPr>
                        <a:t>2,4</a:t>
                      </a:r>
                      <a:endParaRPr lang="ru-RU" sz="12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1200" b="0" i="0" u="none" strike="noStrike" dirty="0" smtClean="0">
                          <a:latin typeface="Arial" pitchFamily="34" charset="0"/>
                          <a:cs typeface="Arial" pitchFamily="34" charset="0"/>
                        </a:rPr>
                        <a:t>0,3</a:t>
                      </a:r>
                      <a:endParaRPr lang="ru-RU" sz="12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200" dirty="0" smtClean="0">
                          <a:latin typeface="Arial" pitchFamily="34" charset="0"/>
                          <a:ea typeface="Times New Roman"/>
                          <a:cs typeface="Arial" pitchFamily="34" charset="0"/>
                        </a:rPr>
                        <a:t>0,2</a:t>
                      </a:r>
                      <a:endParaRPr lang="ru-RU" sz="10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200" dirty="0" smtClean="0">
                          <a:latin typeface="Arial" pitchFamily="34" charset="0"/>
                          <a:ea typeface="Times New Roman"/>
                          <a:cs typeface="Arial" pitchFamily="34" charset="0"/>
                        </a:rPr>
                        <a:t>0,2</a:t>
                      </a:r>
                      <a:endParaRPr lang="ru-RU" sz="10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200" dirty="0" smtClean="0">
                          <a:latin typeface="Arial" pitchFamily="34" charset="0"/>
                          <a:ea typeface="Times New Roman"/>
                          <a:cs typeface="Arial" pitchFamily="34" charset="0"/>
                        </a:rPr>
                        <a:t>0,2</a:t>
                      </a:r>
                      <a:endParaRPr lang="ru-RU" sz="10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
        <p:nvSpPr>
          <p:cNvPr id="14337" name="Rectangle 1"/>
          <p:cNvSpPr>
            <a:spLocks noChangeArrowheads="1"/>
          </p:cNvSpPr>
          <p:nvPr/>
        </p:nvSpPr>
        <p:spPr bwMode="auto">
          <a:xfrm>
            <a:off x="332656" y="865075"/>
            <a:ext cx="6192688" cy="1615827"/>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lvl="0" indent="450850" algn="just" fontAlgn="base">
              <a:spcBef>
                <a:spcPct val="0"/>
              </a:spcBef>
              <a:spcAft>
                <a:spcPct val="0"/>
              </a:spcAft>
            </a:pP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данной программе отражены расходы на проведение мероприятий, способствующих патриотическому </a:t>
            </a:r>
            <a:r>
              <a:rPr kumimoji="0" lang="ru-RU" altLang="zh-TW"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воспи-танию</a:t>
            </a: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подрастающего поколения, самореализации талантливой и социально активной молодежи, организацию деятельности добровольцев (волонтеров), участие представителей молодежи в межрайонных, региональных, </a:t>
            </a:r>
            <a:r>
              <a:rPr kumimoji="0" lang="ru-RU" altLang="zh-TW"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всерос-сийских</a:t>
            </a: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международных мероприятиях патриотической направленности, </a:t>
            </a:r>
            <a:r>
              <a:rPr kumimoji="0" lang="ru-RU" altLang="zh-TW"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оснаще-ние</a:t>
            </a: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материально-технической базы для проведения мероприятий патриотической направленности.</a:t>
            </a:r>
          </a:p>
          <a:p>
            <a:pPr lvl="0" indent="450850" algn="just" fontAlgn="base">
              <a:spcBef>
                <a:spcPct val="0"/>
              </a:spcBef>
              <a:spcAft>
                <a:spcPct val="0"/>
              </a:spcAft>
            </a:pPr>
            <a:r>
              <a:rPr lang="ru-RU" altLang="zh-TW" sz="1100" dirty="0" smtClean="0">
                <a:latin typeface="Arial" pitchFamily="34" charset="0"/>
                <a:ea typeface="Times New Roman" pitchFamily="18" charset="0"/>
                <a:cs typeface="Arial" pitchFamily="34" charset="0"/>
              </a:rPr>
              <a:t>Ресурсное обеспечение реализации муниципальной программы представлено в разрезе подпрограмм </a:t>
            </a:r>
            <a:r>
              <a:rPr lang="ru-RU" altLang="zh-TW" sz="1100" dirty="0" smtClean="0">
                <a:latin typeface="Arial" pitchFamily="34" charset="0"/>
                <a:ea typeface="Times New Roman" pitchFamily="18" charset="0"/>
                <a:cs typeface="Arial" pitchFamily="34" charset="0"/>
              </a:rPr>
              <a:t>(млн. </a:t>
            </a:r>
            <a:r>
              <a:rPr lang="ru-RU" altLang="zh-TW" sz="1100" dirty="0" smtClean="0">
                <a:latin typeface="Arial" pitchFamily="34" charset="0"/>
                <a:ea typeface="Times New Roman" pitchFamily="18" charset="0"/>
                <a:cs typeface="Arial" pitchFamily="34" charset="0"/>
              </a:rPr>
              <a:t>руб.).</a:t>
            </a:r>
            <a:endParaRPr kumimoji="0" lang="ru-RU" altLang="zh-TW"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Заголовок 1"/>
          <p:cNvSpPr txBox="1">
            <a:spLocks/>
          </p:cNvSpPr>
          <p:nvPr/>
        </p:nvSpPr>
        <p:spPr>
          <a:xfrm>
            <a:off x="188640" y="4427984"/>
            <a:ext cx="6480720" cy="108012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ru-RU" sz="1400" b="1" dirty="0" smtClean="0">
                <a:solidFill>
                  <a:srgbClr val="002060"/>
                </a:solidFill>
                <a:latin typeface="Arial" pitchFamily="34" charset="0"/>
                <a:cs typeface="Arial" pitchFamily="34" charset="0"/>
              </a:rPr>
              <a:t>МУНИЦИПАЛЬНАЯ ПРОГРАММА «КОМПЛЕКСНЫЕ МЕРЫ ПРОФИЛАКТИКИ ЗЛОУПОТРЕБЛЕНИЯ НАРКОТИЧЕСКИМИ СРЕДСТВАМИ, ТОКСИЧЕСКИМИ И ПСИХОТРОПНЫМИ ВЕЩЕСТВАМИ, ПРОФИЛАКТИКИ РАСПРОСТРАНЕНИЯ ВИЧ- ИНФЕКЦИИ И ДРУГИХ СОЦИАЛЬНО-НЕГАТИВНЫХ ЯВЛЕНИЙ» НА 2020-2027 ГОДЫ</a:t>
            </a:r>
            <a:endParaRPr lang="ru-RU" sz="1400" dirty="0">
              <a:solidFill>
                <a:srgbClr val="002060"/>
              </a:solidFill>
              <a:latin typeface="Arial" pitchFamily="34" charset="0"/>
              <a:cs typeface="Arial" pitchFamily="34" charset="0"/>
            </a:endParaRPr>
          </a:p>
        </p:txBody>
      </p:sp>
      <p:sp>
        <p:nvSpPr>
          <p:cNvPr id="7" name="Rectangle 2"/>
          <p:cNvSpPr>
            <a:spLocks noChangeArrowheads="1"/>
          </p:cNvSpPr>
          <p:nvPr/>
        </p:nvSpPr>
        <p:spPr bwMode="auto">
          <a:xfrm>
            <a:off x="332656" y="5436096"/>
            <a:ext cx="6192688" cy="1615827"/>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данной  программе отражены расходы на проведение информационно-пропагандистской кампании о негативных последствиях немедицинского потребления наркотиков, проведение комплекса мероприятий по профилактике социально-негативных явлений среди несовершеннолетних и молодежи, проведение рейдов по выявлению очагов произрастания растений, содержащих наркотические средства, мероприятия по борьбе с произрастанием дикорастущей конопли.</a:t>
            </a:r>
            <a:r>
              <a:rPr lang="ru-RU" altLang="zh-TW" sz="1100" dirty="0" smtClean="0">
                <a:latin typeface="Arial" pitchFamily="34" charset="0"/>
                <a:ea typeface="Times New Roman" pitchFamily="18" charset="0"/>
                <a:cs typeface="Arial" pitchFamily="34" charset="0"/>
              </a:rPr>
              <a:t> Ресурсное обеспечение реализации муниципальной программы представлено одной подпрограммой, суммы по которой указаны за 2024-2027 годы в таблице ниже. </a:t>
            </a:r>
            <a:r>
              <a:rPr lang="ru-RU" altLang="zh-TW" sz="1100" dirty="0" smtClean="0">
                <a:latin typeface="Arial" pitchFamily="34" charset="0"/>
                <a:ea typeface="Times New Roman" pitchFamily="18" charset="0"/>
                <a:cs typeface="Arial" pitchFamily="34" charset="0"/>
              </a:rPr>
              <a:t>(млн.руб</a:t>
            </a:r>
            <a:r>
              <a:rPr lang="ru-RU" altLang="zh-TW" sz="1100" dirty="0" smtClean="0">
                <a:latin typeface="Arial" pitchFamily="34" charset="0"/>
                <a:ea typeface="Times New Roman" pitchFamily="18" charset="0"/>
                <a:cs typeface="Arial" pitchFamily="34" charset="0"/>
              </a:rPr>
              <a:t>.) </a:t>
            </a:r>
            <a:endParaRPr kumimoji="0" lang="ru-RU" altLang="zh-TW"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Таблица 7"/>
          <p:cNvGraphicFramePr>
            <a:graphicFrameLocks noGrp="1"/>
          </p:cNvGraphicFramePr>
          <p:nvPr/>
        </p:nvGraphicFramePr>
        <p:xfrm>
          <a:off x="404664" y="7020272"/>
          <a:ext cx="6048672" cy="1286550"/>
        </p:xfrm>
        <a:graphic>
          <a:graphicData uri="http://schemas.openxmlformats.org/drawingml/2006/table">
            <a:tbl>
              <a:tblPr firstRow="1" bandRow="1">
                <a:tableStyleId>{284E427A-3D55-4303-BF80-6455036E1DE7}</a:tableStyleId>
              </a:tblPr>
              <a:tblGrid>
                <a:gridCol w="3494789"/>
                <a:gridCol w="470452"/>
                <a:gridCol w="537660"/>
                <a:gridCol w="470452"/>
                <a:gridCol w="499255"/>
                <a:gridCol w="576064"/>
              </a:tblGrid>
              <a:tr h="480060">
                <a:tc>
                  <a:txBody>
                    <a:bodyPr/>
                    <a:lstStyle/>
                    <a:p>
                      <a:pPr algn="ctr">
                        <a:spcAft>
                          <a:spcPts val="0"/>
                        </a:spcAft>
                      </a:pPr>
                      <a:r>
                        <a:rPr lang="ru-RU" sz="1000" dirty="0" smtClean="0">
                          <a:solidFill>
                            <a:srgbClr val="FFFFFF"/>
                          </a:solidFill>
                          <a:latin typeface="Arial" pitchFamily="34" charset="0"/>
                          <a:cs typeface="Arial" pitchFamily="34" charset="0"/>
                        </a:rPr>
                        <a:t>НАИМЕНОВАНИЕ</a:t>
                      </a:r>
                      <a:endParaRPr lang="ru-RU" sz="1000" dirty="0">
                        <a:solidFill>
                          <a:srgbClr val="FFFFFF"/>
                        </a:solidFill>
                        <a:latin typeface="Arial" pitchFamily="34" charset="0"/>
                        <a:ea typeface="Times New Roman"/>
                        <a:cs typeface="Arial" pitchFamily="34" charset="0"/>
                      </a:endParaRPr>
                    </a:p>
                  </a:txBody>
                  <a:tcPr marL="57150" marR="57150"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2023 ФАКТ</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2024 </a:t>
                      </a:r>
                      <a:r>
                        <a:rPr lang="ru-RU" sz="800" dirty="0" smtClean="0">
                          <a:solidFill>
                            <a:srgbClr val="FFFFFF"/>
                          </a:solidFill>
                          <a:latin typeface="Arial" pitchFamily="34" charset="0"/>
                          <a:cs typeface="Arial" pitchFamily="34" charset="0"/>
                        </a:rPr>
                        <a:t>ОЦЕНКА</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2025 ПЛАН</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2026 ПЛАН</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2027 ПЛАН</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r>
              <a:tr h="806490">
                <a:tc>
                  <a:txBody>
                    <a:bodyPr/>
                    <a:lstStyle/>
                    <a:p>
                      <a:pPr>
                        <a:spcAft>
                          <a:spcPts val="0"/>
                        </a:spcAft>
                      </a:pPr>
                      <a:r>
                        <a:rPr lang="ru-RU" sz="1000" dirty="0">
                          <a:latin typeface="Arial" pitchFamily="34" charset="0"/>
                          <a:cs typeface="Arial" pitchFamily="34" charset="0"/>
                        </a:rPr>
                        <a:t>Подпрограмма  «Комплексные меры профилактики злоупотребления наркотическими средствами, токсическими и психотропными веществами, профилактики распространения ВИЧ-инфекции и других социально-негативных явлений» на </a:t>
                      </a:r>
                      <a:r>
                        <a:rPr lang="ru-RU" sz="1000" dirty="0" smtClean="0">
                          <a:latin typeface="Arial" pitchFamily="34" charset="0"/>
                          <a:cs typeface="Arial" pitchFamily="34" charset="0"/>
                        </a:rPr>
                        <a:t>2020-2027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7150" marR="57150" marT="0" marB="0">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ea typeface="+mn-ea"/>
                          <a:cs typeface="Arial" pitchFamily="34" charset="0"/>
                        </a:rPr>
                        <a:t>0,06</a:t>
                      </a:r>
                      <a:endParaRPr lang="ru-RU" sz="1000" dirty="0">
                        <a:latin typeface="Arial" pitchFamily="34" charset="0"/>
                        <a:ea typeface="Times New Roman"/>
                        <a:cs typeface="Arial" pitchFamily="34" charset="0"/>
                      </a:endParaRPr>
                    </a:p>
                  </a:txBody>
                  <a:tcPr marL="57150" marR="571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0,05</a:t>
                      </a:r>
                      <a:endParaRPr lang="ru-RU" sz="1000" dirty="0">
                        <a:latin typeface="Arial" pitchFamily="34" charset="0"/>
                        <a:ea typeface="Times New Roman"/>
                        <a:cs typeface="Arial" pitchFamily="34" charset="0"/>
                      </a:endParaRPr>
                    </a:p>
                  </a:txBody>
                  <a:tcPr marL="57150" marR="571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0,03</a:t>
                      </a:r>
                      <a:endParaRPr lang="ru-RU" sz="1000" dirty="0">
                        <a:latin typeface="Arial" pitchFamily="34" charset="0"/>
                        <a:ea typeface="Times New Roman"/>
                        <a:cs typeface="Arial" pitchFamily="34" charset="0"/>
                      </a:endParaRPr>
                    </a:p>
                  </a:txBody>
                  <a:tcPr marL="57150" marR="571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0,03</a:t>
                      </a:r>
                      <a:endParaRPr lang="ru-RU" sz="1000" dirty="0">
                        <a:latin typeface="Arial" pitchFamily="34" charset="0"/>
                        <a:ea typeface="Times New Roman"/>
                        <a:cs typeface="Arial" pitchFamily="34" charset="0"/>
                      </a:endParaRPr>
                    </a:p>
                  </a:txBody>
                  <a:tcPr marL="57150" marR="571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0,03</a:t>
                      </a:r>
                      <a:endParaRPr lang="ru-RU" sz="1000" dirty="0">
                        <a:latin typeface="Arial" pitchFamily="34" charset="0"/>
                        <a:ea typeface="Times New Roman"/>
                        <a:cs typeface="Arial" pitchFamily="34" charset="0"/>
                      </a:endParaRPr>
                    </a:p>
                  </a:txBody>
                  <a:tcPr marL="57150" marR="57150"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165304" y="8149168"/>
            <a:ext cx="438842" cy="486833"/>
          </a:xfrm>
        </p:spPr>
        <p:txBody>
          <a:bodyPr/>
          <a:lstStyle/>
          <a:p>
            <a:fld id="{725C68B6-61C2-468F-89AB-4B9F7531AA68}" type="slidenum">
              <a:rPr lang="ru-RU" smtClean="0"/>
              <a:pPr/>
              <a:t>36</a:t>
            </a:fld>
            <a:endParaRPr lang="ru-RU" dirty="0"/>
          </a:p>
        </p:txBody>
      </p:sp>
      <p:sp>
        <p:nvSpPr>
          <p:cNvPr id="6" name="Заголовок 1"/>
          <p:cNvSpPr txBox="1">
            <a:spLocks/>
          </p:cNvSpPr>
          <p:nvPr/>
        </p:nvSpPr>
        <p:spPr>
          <a:xfrm>
            <a:off x="260648" y="3491880"/>
            <a:ext cx="6264696" cy="72008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spcBef>
                <a:spcPct val="0"/>
              </a:spcBef>
            </a:pPr>
            <a:r>
              <a:rPr lang="ru-RU" sz="1400" b="1" dirty="0" smtClean="0">
                <a:solidFill>
                  <a:srgbClr val="002060"/>
                </a:solidFill>
                <a:latin typeface="Arial" pitchFamily="34" charset="0"/>
                <a:cs typeface="Arial" pitchFamily="34" charset="0"/>
              </a:rPr>
              <a:t>МУНИЦИПАЛЬНАЯ ПРОГРАММА «ПРОФИЛАКТИКА ПРАВОНАРУШЕНИЙ И БЕЗОПАСНОСТИ ДОРОЖНОГО ДВИЖЕНИЯ НА ТЕРРИТОРИИ УСТЬ-УДИНСКОГО РАЙОНА» НА 2020-2027 ГОДЫ</a:t>
            </a:r>
            <a:endParaRPr kumimoji="0" lang="ru-RU" sz="14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sp>
        <p:nvSpPr>
          <p:cNvPr id="14338" name="Rectangle 2"/>
          <p:cNvSpPr>
            <a:spLocks noChangeArrowheads="1"/>
          </p:cNvSpPr>
          <p:nvPr/>
        </p:nvSpPr>
        <p:spPr bwMode="auto">
          <a:xfrm>
            <a:off x="332656" y="4211960"/>
            <a:ext cx="6148064" cy="1569660"/>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indent="450850" algn="just" fontAlgn="base">
              <a:spcBef>
                <a:spcPct val="0"/>
              </a:spcBef>
              <a:spcAft>
                <a:spcPct val="0"/>
              </a:spcAft>
            </a:pPr>
            <a:r>
              <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данной программе отражены расходы на мероприятия по профилактике правонарушений в общественных местах, проведение конкурса   «Лучший народный дружинник». Также отражены расходы на профилактические мероприятия по безопасности дорожного движения среди несовершеннолетних детей. Это и конкурс «Безопасное колесо», мероприятие  «Лучший отряд инспекторов дорожного движения», информационное обеспечение</a:t>
            </a:r>
            <a:r>
              <a:rPr lang="ru-RU" altLang="zh-TW" sz="1200" dirty="0" smtClean="0">
                <a:latin typeface="Arial" pitchFamily="34" charset="0"/>
                <a:ea typeface="Times New Roman" pitchFamily="18" charset="0"/>
                <a:cs typeface="Arial" pitchFamily="34" charset="0"/>
              </a:rPr>
              <a:t>. Ресурсное обеспечение реализации муниципальной программы представлено в разрезе подпрограмм в таблице. </a:t>
            </a:r>
            <a:r>
              <a:rPr lang="ru-RU" altLang="zh-TW" sz="1200" dirty="0" smtClean="0">
                <a:latin typeface="Arial" pitchFamily="34" charset="0"/>
                <a:ea typeface="Times New Roman" pitchFamily="18" charset="0"/>
                <a:cs typeface="Arial" pitchFamily="34" charset="0"/>
              </a:rPr>
              <a:t>(</a:t>
            </a:r>
            <a:r>
              <a:rPr lang="ru-RU" altLang="zh-TW" sz="1200" dirty="0" smtClean="0">
                <a:latin typeface="Arial" pitchFamily="34" charset="0"/>
                <a:ea typeface="Times New Roman" pitchFamily="18" charset="0"/>
                <a:cs typeface="Arial" pitchFamily="34" charset="0"/>
              </a:rPr>
              <a:t>млн</a:t>
            </a:r>
            <a:r>
              <a:rPr lang="ru-RU" altLang="zh-TW" sz="1200" dirty="0" smtClean="0">
                <a:latin typeface="Arial" pitchFamily="34" charset="0"/>
                <a:ea typeface="Times New Roman" pitchFamily="18" charset="0"/>
                <a:cs typeface="Arial" pitchFamily="34" charset="0"/>
              </a:rPr>
              <a:t>.руб</a:t>
            </a:r>
            <a:r>
              <a:rPr lang="ru-RU" altLang="zh-TW" sz="1200" dirty="0" smtClean="0">
                <a:latin typeface="Arial" pitchFamily="34" charset="0"/>
                <a:ea typeface="Times New Roman" pitchFamily="18" charset="0"/>
                <a:cs typeface="Arial" pitchFamily="34" charset="0"/>
              </a:rPr>
              <a:t>.)</a:t>
            </a:r>
            <a:endParaRPr kumimoji="0" lang="ru-RU" altLang="zh-TW"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Таблица 8"/>
          <p:cNvGraphicFramePr>
            <a:graphicFrameLocks noGrp="1"/>
          </p:cNvGraphicFramePr>
          <p:nvPr/>
        </p:nvGraphicFramePr>
        <p:xfrm>
          <a:off x="377281" y="5868144"/>
          <a:ext cx="6004046" cy="2329239"/>
        </p:xfrm>
        <a:graphic>
          <a:graphicData uri="http://schemas.openxmlformats.org/drawingml/2006/table">
            <a:tbl>
              <a:tblPr firstRow="1" bandRow="1">
                <a:tableStyleId>{284E427A-3D55-4303-BF80-6455036E1DE7}</a:tableStyleId>
              </a:tblPr>
              <a:tblGrid>
                <a:gridCol w="2691679"/>
                <a:gridCol w="648072"/>
                <a:gridCol w="796370"/>
                <a:gridCol w="667116"/>
                <a:gridCol w="600405"/>
                <a:gridCol w="600404"/>
              </a:tblGrid>
              <a:tr h="348039">
                <a:tc>
                  <a:txBody>
                    <a:bodyPr/>
                    <a:lstStyle/>
                    <a:p>
                      <a:pPr algn="ctr">
                        <a:spcAft>
                          <a:spcPts val="0"/>
                        </a:spcAft>
                      </a:pPr>
                      <a:r>
                        <a:rPr lang="ru-RU" sz="1000" dirty="0" smtClean="0">
                          <a:solidFill>
                            <a:srgbClr val="FFFFFF"/>
                          </a:solidFill>
                        </a:rPr>
                        <a:t>НАИМЕНОВАНИЕ</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2023 ФАКТ</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2024 ОЦЕНКА</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2025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2026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2027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696077">
                <a:tc>
                  <a:txBody>
                    <a:bodyPr/>
                    <a:lstStyle/>
                    <a:p>
                      <a:pPr>
                        <a:spcAft>
                          <a:spcPts val="0"/>
                        </a:spcAft>
                      </a:pPr>
                      <a:r>
                        <a:rPr lang="ru-RU" sz="1000" dirty="0"/>
                        <a:t>Муниципальная программа «Профилактика правонарушений и безопасности дорожного движения на территории Усть-Удинского района» на </a:t>
                      </a:r>
                      <a:r>
                        <a:rPr lang="ru-RU" sz="1000" dirty="0" smtClean="0"/>
                        <a:t>2020-2027 </a:t>
                      </a:r>
                      <a:r>
                        <a:rPr lang="ru-RU" sz="1000" dirty="0" smtClean="0"/>
                        <a:t>годы, в том числе:</a:t>
                      </a:r>
                      <a:endParaRPr lang="ru-RU" sz="100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0,15</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0,08</a:t>
                      </a:r>
                      <a:endParaRPr lang="ru-RU" sz="100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0,06</a:t>
                      </a:r>
                      <a:endParaRPr lang="ru-RU" sz="100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0,06</a:t>
                      </a:r>
                      <a:endParaRPr lang="ru-RU" sz="100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0,06</a:t>
                      </a:r>
                      <a:endParaRPr lang="ru-RU" sz="100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2058">
                <a:tc>
                  <a:txBody>
                    <a:bodyPr/>
                    <a:lstStyle/>
                    <a:p>
                      <a:pPr>
                        <a:spcAft>
                          <a:spcPts val="0"/>
                        </a:spcAft>
                      </a:pPr>
                      <a:r>
                        <a:rPr lang="ru-RU" sz="1000" dirty="0"/>
                        <a:t>Подпрограмма «Профилактика правонарушений на территории Усть-Удинского района» на </a:t>
                      </a:r>
                      <a:r>
                        <a:rPr lang="ru-RU" sz="1000" dirty="0" smtClean="0"/>
                        <a:t>2020-2027 </a:t>
                      </a:r>
                      <a:r>
                        <a:rPr lang="ru-RU" sz="1000" dirty="0"/>
                        <a:t>годы</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0,05</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0,02</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0,03</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0,03</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0,03</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2058">
                <a:tc>
                  <a:txBody>
                    <a:bodyPr/>
                    <a:lstStyle/>
                    <a:p>
                      <a:pPr>
                        <a:spcAft>
                          <a:spcPts val="0"/>
                        </a:spcAft>
                      </a:pPr>
                      <a:r>
                        <a:rPr lang="ru-RU" sz="1000" dirty="0"/>
                        <a:t>Подпрограмма  «Профилактика безопасности дорожного движения на территории Усть-Удинского района « на </a:t>
                      </a:r>
                      <a:r>
                        <a:rPr lang="ru-RU" sz="1000" dirty="0" smtClean="0"/>
                        <a:t>2020-2027 </a:t>
                      </a:r>
                      <a:r>
                        <a:rPr lang="ru-RU" sz="1000" dirty="0"/>
                        <a:t>годы</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0,1</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0,06</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0,03</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0,03</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0,03</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r>
            </a:tbl>
          </a:graphicData>
        </a:graphic>
      </p:graphicFrame>
      <p:sp>
        <p:nvSpPr>
          <p:cNvPr id="10" name="Заголовок 1"/>
          <p:cNvSpPr txBox="1">
            <a:spLocks/>
          </p:cNvSpPr>
          <p:nvPr/>
        </p:nvSpPr>
        <p:spPr>
          <a:xfrm>
            <a:off x="188640" y="467544"/>
            <a:ext cx="6480720" cy="64807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ru-RU" sz="1400" b="1" dirty="0" smtClean="0">
                <a:solidFill>
                  <a:srgbClr val="002060"/>
                </a:solidFill>
                <a:latin typeface="Arial" pitchFamily="34" charset="0"/>
                <a:cs typeface="Arial" pitchFamily="34" charset="0"/>
              </a:rPr>
              <a:t>МУНИЦИПАЛЬНАЯ ПРОГРАММА «КОМПЛЕКСНОЕ РАЗВИТИЕ СЕЛЬСКИХ ТЕРРИТОРИЙ НА ПЕРИОД 2020-2027 ГОДЫ»</a:t>
            </a:r>
            <a:endParaRPr lang="ru-RU" sz="1400" dirty="0">
              <a:solidFill>
                <a:srgbClr val="002060"/>
              </a:solidFill>
              <a:latin typeface="Arial" pitchFamily="34" charset="0"/>
              <a:cs typeface="Arial" pitchFamily="34" charset="0"/>
            </a:endParaRPr>
          </a:p>
        </p:txBody>
      </p:sp>
      <p:sp>
        <p:nvSpPr>
          <p:cNvPr id="11" name="Rectangle 1"/>
          <p:cNvSpPr>
            <a:spLocks noChangeArrowheads="1"/>
          </p:cNvSpPr>
          <p:nvPr/>
        </p:nvSpPr>
        <p:spPr bwMode="auto">
          <a:xfrm>
            <a:off x="332656" y="1023283"/>
            <a:ext cx="6192688" cy="1384995"/>
          </a:xfrm>
          <a:prstGeom prst="rect">
            <a:avLst/>
          </a:prstGeom>
          <a:noFill/>
          <a:ln>
            <a:no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indent="450850" algn="just" fontAlgn="base">
              <a:spcBef>
                <a:spcPct val="0"/>
              </a:spcBef>
              <a:spcAft>
                <a:spcPct val="0"/>
              </a:spcAft>
            </a:pPr>
            <a:r>
              <a:rPr lang="ru-RU" sz="1200" dirty="0" smtClean="0">
                <a:latin typeface="Arial" pitchFamily="34" charset="0"/>
                <a:cs typeface="Arial" pitchFamily="34" charset="0"/>
              </a:rPr>
              <a:t>Данная программа отражает расходы на конкурс грантов на поддержку общественных инициатив граждан на 2026-2027 годы по 100 тыс.руб. ежегодно; на 2025 год расходы технологическое присоединение электроэнергии к жилым домам, построенным по программе в 2024 году  в сумме 4 000,0 тыс.руб. </a:t>
            </a:r>
          </a:p>
          <a:p>
            <a:pPr lvl="0" indent="450850" algn="just" fontAlgn="base">
              <a:spcBef>
                <a:spcPct val="0"/>
              </a:spcBef>
              <a:spcAft>
                <a:spcPct val="0"/>
              </a:spcAft>
            </a:pPr>
            <a:r>
              <a:rPr lang="ru-RU" altLang="zh-TW" sz="1200" dirty="0" smtClean="0">
                <a:latin typeface="Arial" pitchFamily="34" charset="0"/>
                <a:ea typeface="Times New Roman" pitchFamily="18" charset="0"/>
                <a:cs typeface="Arial" pitchFamily="34" charset="0"/>
              </a:rPr>
              <a:t>Ресурсное </a:t>
            </a:r>
            <a:r>
              <a:rPr lang="ru-RU" altLang="zh-TW" sz="1200" dirty="0" smtClean="0">
                <a:latin typeface="Arial" pitchFamily="34" charset="0"/>
                <a:ea typeface="Times New Roman" pitchFamily="18" charset="0"/>
                <a:cs typeface="Arial" pitchFamily="34" charset="0"/>
              </a:rPr>
              <a:t>обеспечение реализации муниципальной программы представлено одной подпрограммой, суммы по которой указаны за </a:t>
            </a:r>
            <a:r>
              <a:rPr lang="ru-RU" altLang="zh-TW" sz="1200" dirty="0" smtClean="0">
                <a:latin typeface="Arial" pitchFamily="34" charset="0"/>
                <a:ea typeface="Times New Roman" pitchFamily="18" charset="0"/>
                <a:cs typeface="Arial" pitchFamily="34" charset="0"/>
              </a:rPr>
              <a:t>2024-2027 </a:t>
            </a:r>
            <a:r>
              <a:rPr lang="ru-RU" altLang="zh-TW" sz="1200" dirty="0" smtClean="0">
                <a:latin typeface="Arial" pitchFamily="34" charset="0"/>
                <a:ea typeface="Times New Roman" pitchFamily="18" charset="0"/>
                <a:cs typeface="Arial" pitchFamily="34" charset="0"/>
              </a:rPr>
              <a:t>годы в таблице ниже. </a:t>
            </a:r>
            <a:r>
              <a:rPr lang="ru-RU" altLang="zh-TW" sz="1200" dirty="0" smtClean="0">
                <a:latin typeface="Arial" pitchFamily="34" charset="0"/>
                <a:ea typeface="Times New Roman" pitchFamily="18" charset="0"/>
                <a:cs typeface="Arial" pitchFamily="34" charset="0"/>
              </a:rPr>
              <a:t>(млн.руб</a:t>
            </a:r>
            <a:r>
              <a:rPr lang="ru-RU" altLang="zh-TW" sz="1200" dirty="0" smtClean="0">
                <a:latin typeface="Arial" pitchFamily="34" charset="0"/>
                <a:ea typeface="Times New Roman" pitchFamily="18" charset="0"/>
                <a:cs typeface="Arial" pitchFamily="34" charset="0"/>
              </a:rPr>
              <a:t>.) </a:t>
            </a:r>
            <a:endParaRPr kumimoji="0" lang="ru-RU" altLang="zh-TW"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2" name="Таблица 11"/>
          <p:cNvGraphicFramePr>
            <a:graphicFrameLocks noGrp="1"/>
          </p:cNvGraphicFramePr>
          <p:nvPr/>
        </p:nvGraphicFramePr>
        <p:xfrm>
          <a:off x="332655" y="2483768"/>
          <a:ext cx="6120679" cy="864096"/>
        </p:xfrm>
        <a:graphic>
          <a:graphicData uri="http://schemas.openxmlformats.org/drawingml/2006/table">
            <a:tbl>
              <a:tblPr firstRow="1" bandRow="1">
                <a:tableStyleId>{284E427A-3D55-4303-BF80-6455036E1DE7}</a:tableStyleId>
              </a:tblPr>
              <a:tblGrid>
                <a:gridCol w="2736305"/>
                <a:gridCol w="720080"/>
                <a:gridCol w="726769"/>
                <a:gridCol w="651462"/>
                <a:gridCol w="651973"/>
                <a:gridCol w="634090"/>
              </a:tblGrid>
              <a:tr h="345638">
                <a:tc>
                  <a:txBody>
                    <a:bodyPr/>
                    <a:lstStyle/>
                    <a:p>
                      <a:pPr algn="ctr">
                        <a:spcAft>
                          <a:spcPts val="0"/>
                        </a:spcAft>
                      </a:pPr>
                      <a:r>
                        <a:rPr lang="ru-RU" sz="1000" dirty="0" smtClean="0">
                          <a:solidFill>
                            <a:srgbClr val="FFFFFF"/>
                          </a:solidFill>
                        </a:rPr>
                        <a:t>НАИМЕНОВАНИЕ</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2023 ФАКТ</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2024 ОЦЕНКА</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2025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2026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2027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518458">
                <a:tc>
                  <a:txBody>
                    <a:bodyPr/>
                    <a:lstStyle/>
                    <a:p>
                      <a:pPr>
                        <a:spcAft>
                          <a:spcPts val="0"/>
                        </a:spcAft>
                      </a:pPr>
                      <a:r>
                        <a:rPr lang="ru-RU" sz="1000" dirty="0"/>
                        <a:t>Подпрограмма «Комплексное развитие сельских территорий на период </a:t>
                      </a:r>
                      <a:r>
                        <a:rPr lang="ru-RU" sz="1000" dirty="0" smtClean="0"/>
                        <a:t>2020-2027 </a:t>
                      </a:r>
                      <a:r>
                        <a:rPr lang="ru-RU" sz="1000" dirty="0"/>
                        <a:t>годы»</a:t>
                      </a:r>
                      <a:endParaRPr lang="ru-RU" sz="100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18,4</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fontAlgn="ctr"/>
                      <a:r>
                        <a:rPr lang="ru-RU" sz="1000" u="none" strike="noStrike" dirty="0" smtClean="0"/>
                        <a:t>39,7</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4,0</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ea typeface="Times New Roman"/>
                          <a:cs typeface="Arial" pitchFamily="34" charset="0"/>
                        </a:rPr>
                        <a:t>0,1</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0,1</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093296" y="8149168"/>
            <a:ext cx="510850" cy="486833"/>
          </a:xfrm>
        </p:spPr>
        <p:txBody>
          <a:bodyPr/>
          <a:lstStyle/>
          <a:p>
            <a:fld id="{725C68B6-61C2-468F-89AB-4B9F7531AA68}" type="slidenum">
              <a:rPr lang="ru-RU" smtClean="0"/>
              <a:pPr/>
              <a:t>37</a:t>
            </a:fld>
            <a:endParaRPr lang="ru-RU" dirty="0"/>
          </a:p>
        </p:txBody>
      </p:sp>
      <p:sp>
        <p:nvSpPr>
          <p:cNvPr id="3" name="Заголовок 1"/>
          <p:cNvSpPr txBox="1">
            <a:spLocks/>
          </p:cNvSpPr>
          <p:nvPr/>
        </p:nvSpPr>
        <p:spPr>
          <a:xfrm>
            <a:off x="188640" y="323528"/>
            <a:ext cx="6480720" cy="72008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x-none" sz="1400" b="1" smtClean="0">
                <a:solidFill>
                  <a:srgbClr val="002060"/>
                </a:solidFill>
                <a:latin typeface="Arial" pitchFamily="34" charset="0"/>
                <a:cs typeface="Arial" pitchFamily="34" charset="0"/>
              </a:rPr>
              <a:t>МУНИЦИПАЛЬНАЯ ПРОГРАММА «ОРГАНИЗАЦИЯ ЛЕТНЕГО ОТДЫХА</a:t>
            </a:r>
            <a:r>
              <a:rPr lang="ru-RU" sz="1400" b="1" dirty="0" smtClean="0">
                <a:solidFill>
                  <a:srgbClr val="002060"/>
                </a:solidFill>
                <a:latin typeface="Arial" pitchFamily="34" charset="0"/>
                <a:cs typeface="Arial" pitchFamily="34" charset="0"/>
              </a:rPr>
              <a:t> И</a:t>
            </a:r>
            <a:r>
              <a:rPr lang="x-none" sz="1400" b="1" smtClean="0">
                <a:solidFill>
                  <a:srgbClr val="002060"/>
                </a:solidFill>
                <a:latin typeface="Arial" pitchFamily="34" charset="0"/>
                <a:cs typeface="Arial" pitchFamily="34" charset="0"/>
              </a:rPr>
              <a:t> ЗАНЯТОСТИ</a:t>
            </a:r>
            <a:r>
              <a:rPr lang="ru-RU" sz="1400" b="1" dirty="0" smtClean="0">
                <a:solidFill>
                  <a:srgbClr val="002060"/>
                </a:solidFill>
                <a:latin typeface="Arial" pitchFamily="34" charset="0"/>
                <a:cs typeface="Arial" pitchFamily="34" charset="0"/>
              </a:rPr>
              <a:t> ДЕТЕЙ В УСТЬ-УДИНСКОМ РАЙОНЕ»</a:t>
            </a:r>
            <a:r>
              <a:rPr lang="x-none" sz="1400" b="1" smtClean="0">
                <a:solidFill>
                  <a:srgbClr val="002060"/>
                </a:solidFill>
                <a:latin typeface="Arial" pitchFamily="34" charset="0"/>
                <a:cs typeface="Arial" pitchFamily="34" charset="0"/>
              </a:rPr>
              <a:t> НА 20</a:t>
            </a:r>
            <a:r>
              <a:rPr lang="ru-RU" sz="1400" b="1" dirty="0" smtClean="0">
                <a:solidFill>
                  <a:srgbClr val="002060"/>
                </a:solidFill>
                <a:latin typeface="Arial" pitchFamily="34" charset="0"/>
                <a:cs typeface="Arial" pitchFamily="34" charset="0"/>
              </a:rPr>
              <a:t>20</a:t>
            </a:r>
            <a:r>
              <a:rPr lang="x-none" sz="1400" b="1" smtClean="0">
                <a:solidFill>
                  <a:srgbClr val="002060"/>
                </a:solidFill>
                <a:latin typeface="Arial" pitchFamily="34" charset="0"/>
                <a:cs typeface="Arial" pitchFamily="34" charset="0"/>
              </a:rPr>
              <a:t>-202</a:t>
            </a:r>
            <a:r>
              <a:rPr lang="ru-RU" sz="1400" b="1" dirty="0" smtClean="0">
                <a:solidFill>
                  <a:srgbClr val="002060"/>
                </a:solidFill>
                <a:latin typeface="Arial" pitchFamily="34" charset="0"/>
                <a:cs typeface="Arial" pitchFamily="34" charset="0"/>
              </a:rPr>
              <a:t>7</a:t>
            </a:r>
            <a:r>
              <a:rPr lang="x-none" sz="1400" b="1" smtClean="0">
                <a:solidFill>
                  <a:srgbClr val="002060"/>
                </a:solidFill>
                <a:latin typeface="Arial" pitchFamily="34" charset="0"/>
                <a:cs typeface="Arial" pitchFamily="34" charset="0"/>
              </a:rPr>
              <a:t> ГОДЫ</a:t>
            </a:r>
            <a:endParaRPr lang="ru-RU" sz="1400" dirty="0">
              <a:solidFill>
                <a:srgbClr val="002060"/>
              </a:solidFill>
              <a:latin typeface="Arial" pitchFamily="34" charset="0"/>
              <a:cs typeface="Arial" pitchFamily="34" charset="0"/>
            </a:endParaRPr>
          </a:p>
        </p:txBody>
      </p:sp>
      <p:graphicFrame>
        <p:nvGraphicFramePr>
          <p:cNvPr id="4" name="Таблица 3"/>
          <p:cNvGraphicFramePr>
            <a:graphicFrameLocks noGrp="1"/>
          </p:cNvGraphicFramePr>
          <p:nvPr/>
        </p:nvGraphicFramePr>
        <p:xfrm>
          <a:off x="332656" y="3059832"/>
          <a:ext cx="6120679" cy="800100"/>
        </p:xfrm>
        <a:graphic>
          <a:graphicData uri="http://schemas.openxmlformats.org/drawingml/2006/table">
            <a:tbl>
              <a:tblPr firstRow="1" bandRow="1">
                <a:effectLst/>
                <a:tableStyleId>{284E427A-3D55-4303-BF80-6455036E1DE7}</a:tableStyleId>
              </a:tblPr>
              <a:tblGrid>
                <a:gridCol w="2880319"/>
                <a:gridCol w="720080"/>
                <a:gridCol w="752084"/>
                <a:gridCol w="612068"/>
                <a:gridCol w="544061"/>
                <a:gridCol w="612067"/>
              </a:tblGrid>
              <a:tr h="139647">
                <a:tc>
                  <a:txBody>
                    <a:bodyPr/>
                    <a:lstStyle/>
                    <a:p>
                      <a:pPr algn="ctr">
                        <a:spcAft>
                          <a:spcPts val="0"/>
                        </a:spcAft>
                      </a:pPr>
                      <a:r>
                        <a:rPr lang="ru-RU" sz="1050" dirty="0" smtClean="0">
                          <a:solidFill>
                            <a:srgbClr val="FFFFFF"/>
                          </a:solidFill>
                          <a:latin typeface="Arial" pitchFamily="34" charset="0"/>
                          <a:cs typeface="Arial" pitchFamily="34" charset="0"/>
                        </a:rPr>
                        <a:t>НАИМЕНОВАНИЕ</a:t>
                      </a:r>
                      <a:endParaRPr lang="ru-RU" sz="105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2023 ФАКТ</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2024 ОЦЕНКА</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2025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2026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2027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418942">
                <a:tc>
                  <a:txBody>
                    <a:bodyPr/>
                    <a:lstStyle/>
                    <a:p>
                      <a:pPr>
                        <a:spcAft>
                          <a:spcPts val="0"/>
                        </a:spcAft>
                      </a:pPr>
                      <a:r>
                        <a:rPr lang="ru-RU" sz="1050" b="1" dirty="0">
                          <a:latin typeface="Arial" pitchFamily="34" charset="0"/>
                          <a:cs typeface="Arial" pitchFamily="34" charset="0"/>
                        </a:rPr>
                        <a:t>Подпрограмма «Организация летнего отдыха и занятости детей в Усть-Удинском районе» на </a:t>
                      </a:r>
                      <a:r>
                        <a:rPr lang="ru-RU" sz="1050" b="1" dirty="0" smtClean="0">
                          <a:latin typeface="Arial" pitchFamily="34" charset="0"/>
                          <a:cs typeface="Arial" pitchFamily="34" charset="0"/>
                        </a:rPr>
                        <a:t>2020-2027 годы</a:t>
                      </a:r>
                      <a:endParaRPr lang="ru-RU" sz="1050" b="1"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tcPr>
                </a:tc>
                <a:tc>
                  <a:txBody>
                    <a:bodyPr/>
                    <a:lstStyle/>
                    <a:p>
                      <a:pPr algn="ctr">
                        <a:spcAft>
                          <a:spcPts val="0"/>
                        </a:spcAft>
                      </a:pPr>
                      <a:r>
                        <a:rPr lang="ru-RU" sz="1050" b="1" dirty="0" smtClean="0">
                          <a:latin typeface="Arial" pitchFamily="34" charset="0"/>
                          <a:cs typeface="Arial" pitchFamily="34" charset="0"/>
                        </a:rPr>
                        <a:t>2,9</a:t>
                      </a:r>
                      <a:endParaRPr lang="ru-RU" sz="10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50" b="1" dirty="0" smtClean="0">
                          <a:latin typeface="Arial" pitchFamily="34" charset="0"/>
                          <a:cs typeface="Arial" pitchFamily="34" charset="0"/>
                        </a:rPr>
                        <a:t>3,1</a:t>
                      </a:r>
                      <a:endParaRPr lang="ru-RU" sz="10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50" b="1" dirty="0" smtClean="0">
                          <a:latin typeface="Arial" pitchFamily="34" charset="0"/>
                          <a:ea typeface="+mn-ea"/>
                          <a:cs typeface="Arial" pitchFamily="34" charset="0"/>
                        </a:rPr>
                        <a:t>1,7</a:t>
                      </a:r>
                      <a:endParaRPr lang="ru-RU" sz="10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50" b="1" dirty="0" smtClean="0">
                          <a:latin typeface="Arial" pitchFamily="34" charset="0"/>
                          <a:cs typeface="Arial" pitchFamily="34" charset="0"/>
                        </a:rPr>
                        <a:t>1,8</a:t>
                      </a:r>
                      <a:endParaRPr lang="ru-RU" sz="10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50" b="1" dirty="0" smtClean="0">
                          <a:latin typeface="Arial" pitchFamily="34" charset="0"/>
                          <a:ea typeface="+mn-ea"/>
                          <a:cs typeface="Arial" pitchFamily="34" charset="0"/>
                        </a:rPr>
                        <a:t>1,8</a:t>
                      </a:r>
                      <a:endParaRPr lang="ru-RU" sz="10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r>
            </a:tbl>
          </a:graphicData>
        </a:graphic>
      </p:graphicFrame>
      <p:sp>
        <p:nvSpPr>
          <p:cNvPr id="11265" name="Rectangle 1"/>
          <p:cNvSpPr>
            <a:spLocks noChangeArrowheads="1"/>
          </p:cNvSpPr>
          <p:nvPr/>
        </p:nvSpPr>
        <p:spPr bwMode="auto">
          <a:xfrm>
            <a:off x="260648" y="1043608"/>
            <a:ext cx="6264696" cy="1954381"/>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44000" anchor="ctr" anchorCtr="0" compatLnSpc="1">
            <a:prstTxWarp prst="textNoShape">
              <a:avLst/>
            </a:prstTxWarp>
            <a:spAutoFit/>
          </a:bodyPr>
          <a:lstStyle/>
          <a:p>
            <a:pPr indent="450850" algn="just" fontAlgn="base">
              <a:spcBef>
                <a:spcPct val="0"/>
              </a:spcBef>
              <a:spcAft>
                <a:spcPct val="0"/>
              </a:spcAft>
            </a:pPr>
            <a:r>
              <a:rPr lang="ru-RU" altLang="zh-TW" sz="1100" dirty="0" smtClean="0">
                <a:solidFill>
                  <a:schemeClr val="tx1"/>
                </a:solidFill>
                <a:latin typeface="Arial" pitchFamily="34" charset="0"/>
                <a:ea typeface="Times New Roman" pitchFamily="18" charset="0"/>
                <a:cs typeface="Arial" pitchFamily="34" charset="0"/>
              </a:rPr>
              <a:t>В данной программе отражены расходы на  организацию отдыха детей в каникулярное время на оплату стоимости набора продуктов питания в лагерях с дневным пребыванием  детей в 2025 и 2026 годах - 1 274,1 </a:t>
            </a:r>
            <a:r>
              <a:rPr lang="ru-RU" altLang="zh-TW" sz="1100" dirty="0" err="1" smtClean="0">
                <a:solidFill>
                  <a:schemeClr val="tx1"/>
                </a:solidFill>
                <a:latin typeface="Arial" pitchFamily="34" charset="0"/>
                <a:ea typeface="Times New Roman" pitchFamily="18" charset="0"/>
                <a:cs typeface="Arial" pitchFamily="34" charset="0"/>
              </a:rPr>
              <a:t>тыс.руб</a:t>
            </a:r>
            <a:r>
              <a:rPr lang="ru-RU" altLang="zh-TW" sz="1100" dirty="0" smtClean="0">
                <a:solidFill>
                  <a:schemeClr val="tx1"/>
                </a:solidFill>
                <a:latin typeface="Arial" pitchFamily="34" charset="0"/>
                <a:ea typeface="Times New Roman" pitchFamily="18" charset="0"/>
                <a:cs typeface="Arial" pitchFamily="34" charset="0"/>
              </a:rPr>
              <a:t>, в том числе софинансирование  76,4 тыс. руб. и за счет областных средств 1 197,7 тыс. руб., в 2027 году по 1270,4 тыс. руб. , в том числе софинансирование  76,2 тыс. руб. и за счет областных средств 1 194,2 тыс. руб., на организацию отдыха и проведение лагеря с дневным пребыванием детей по 220  тыс.руб. ежегодно; организация временного трудоустройства несовершеннолетних детей в возрасте от 14 до 18 лет по 240,0 тыс. руб. ежегодно; конкурс летних программ по 65,0 тыс.руб. ежегодно. </a:t>
            </a:r>
            <a:r>
              <a:rPr lang="ru-RU" altLang="zh-TW" sz="1100" dirty="0" smtClean="0">
                <a:latin typeface="Arial" pitchFamily="34" charset="0"/>
                <a:ea typeface="Times New Roman" pitchFamily="18" charset="0"/>
                <a:cs typeface="Arial" pitchFamily="34" charset="0"/>
              </a:rPr>
              <a:t>Ресурсное </a:t>
            </a:r>
            <a:r>
              <a:rPr lang="ru-RU" altLang="zh-TW" sz="1100" dirty="0" smtClean="0">
                <a:latin typeface="Arial" pitchFamily="34" charset="0"/>
                <a:ea typeface="Times New Roman" pitchFamily="18" charset="0"/>
                <a:cs typeface="Arial" pitchFamily="34" charset="0"/>
              </a:rPr>
              <a:t>обеспечение реализации муниципальной программы представлено одной подпрограммой, суммы по которой указаны за 2024-2026 годы в таблице </a:t>
            </a:r>
            <a:r>
              <a:rPr lang="ru-RU" altLang="zh-TW" sz="1100" dirty="0" smtClean="0">
                <a:latin typeface="Arial" pitchFamily="34" charset="0"/>
                <a:ea typeface="Times New Roman" pitchFamily="18" charset="0"/>
                <a:cs typeface="Arial" pitchFamily="34" charset="0"/>
              </a:rPr>
              <a:t>ниже (млн.руб.). </a:t>
            </a:r>
            <a:endParaRPr kumimoji="0" lang="ru-RU" altLang="zh-TW"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Заголовок 1"/>
          <p:cNvSpPr txBox="1">
            <a:spLocks/>
          </p:cNvSpPr>
          <p:nvPr/>
        </p:nvSpPr>
        <p:spPr>
          <a:xfrm>
            <a:off x="188640" y="3851920"/>
            <a:ext cx="6480720" cy="792088"/>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ru-RU" sz="1400" b="1" dirty="0" smtClean="0">
                <a:solidFill>
                  <a:srgbClr val="002060"/>
                </a:solidFill>
                <a:latin typeface="Arial" pitchFamily="34" charset="0"/>
                <a:cs typeface="Arial" pitchFamily="34" charset="0"/>
              </a:rPr>
              <a:t>МУНИЦИПАЛЬНАЯ ПРОГРАММА «СОЦИАЛЬНАЯ ПОДДЕРЖКА ОТДЕЛЬНЫХ КАТЕГОРИЙ ГРАЖДАН НА ТЕРРИТОРИИ </a:t>
            </a:r>
          </a:p>
          <a:p>
            <a:pPr algn="ctr"/>
            <a:r>
              <a:rPr lang="ru-RU" sz="1400" b="1" dirty="0" smtClean="0">
                <a:solidFill>
                  <a:srgbClr val="002060"/>
                </a:solidFill>
                <a:latin typeface="Arial" pitchFamily="34" charset="0"/>
                <a:cs typeface="Arial" pitchFamily="34" charset="0"/>
              </a:rPr>
              <a:t>УСТЬ-УДИНСКОГО РАЙОНА» НА 2020-2027 ГОДЫ</a:t>
            </a:r>
            <a:endParaRPr lang="ru-RU" sz="1400" dirty="0">
              <a:solidFill>
                <a:srgbClr val="002060"/>
              </a:solidFill>
              <a:latin typeface="Arial" pitchFamily="34" charset="0"/>
              <a:cs typeface="Arial" pitchFamily="34" charset="0"/>
            </a:endParaRPr>
          </a:p>
        </p:txBody>
      </p:sp>
      <p:sp>
        <p:nvSpPr>
          <p:cNvPr id="7" name="Rectangle 1"/>
          <p:cNvSpPr>
            <a:spLocks noChangeArrowheads="1"/>
          </p:cNvSpPr>
          <p:nvPr/>
        </p:nvSpPr>
        <p:spPr bwMode="auto">
          <a:xfrm>
            <a:off x="332656" y="4572000"/>
            <a:ext cx="6192688" cy="1107996"/>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indent="450850" algn="just" fontAlgn="base">
              <a:spcBef>
                <a:spcPct val="0"/>
              </a:spcBef>
              <a:spcAft>
                <a:spcPct val="0"/>
              </a:spcAft>
            </a:pPr>
            <a:r>
              <a:rPr lang="ru-RU" altLang="zh-TW" sz="1100" dirty="0" smtClean="0">
                <a:solidFill>
                  <a:schemeClr val="tx1"/>
                </a:solidFill>
                <a:latin typeface="Arial" pitchFamily="34" charset="0"/>
                <a:ea typeface="Times New Roman" pitchFamily="18" charset="0"/>
                <a:cs typeface="Arial" pitchFamily="34" charset="0"/>
              </a:rPr>
              <a:t>В данной программе отражены расходы на оказание помощи гражданам, оказавшимся в сложной жизненной ситуации по 46,5 тыс.руб. ежегодно; расходы на выплату пенсии за выслугу лет муниципальным служащим по 1605,0 тыс.руб. ежегодно; расходы на доплату к трудовой пенсии (мэр района) по 120,0 тыс.руб. ежегодно. </a:t>
            </a:r>
            <a:r>
              <a:rPr lang="ru-RU" altLang="zh-TW" sz="1100" dirty="0" smtClean="0">
                <a:latin typeface="Arial" pitchFamily="34" charset="0"/>
                <a:ea typeface="Times New Roman" pitchFamily="18" charset="0"/>
                <a:cs typeface="Arial" pitchFamily="34" charset="0"/>
              </a:rPr>
              <a:t>Ресурсное </a:t>
            </a:r>
            <a:r>
              <a:rPr lang="ru-RU" altLang="zh-TW" sz="1100" dirty="0" smtClean="0">
                <a:latin typeface="Arial" pitchFamily="34" charset="0"/>
                <a:ea typeface="Times New Roman" pitchFamily="18" charset="0"/>
                <a:cs typeface="Arial" pitchFamily="34" charset="0"/>
              </a:rPr>
              <a:t>обеспечение реализации муниципальной программы представлено в разрезе подпрограмм в </a:t>
            </a:r>
            <a:r>
              <a:rPr lang="ru-RU" altLang="zh-TW" sz="1100" dirty="0" smtClean="0">
                <a:latin typeface="Arial" pitchFamily="34" charset="0"/>
                <a:ea typeface="Times New Roman" pitchFamily="18" charset="0"/>
                <a:cs typeface="Arial" pitchFamily="34" charset="0"/>
              </a:rPr>
              <a:t>таблице</a:t>
            </a:r>
            <a:r>
              <a:rPr lang="ru-RU" altLang="zh-TW" sz="1100" dirty="0" smtClean="0">
                <a:latin typeface="Arial" pitchFamily="34" charset="0"/>
                <a:ea typeface="Times New Roman" pitchFamily="18" charset="0"/>
                <a:cs typeface="Arial" pitchFamily="34" charset="0"/>
              </a:rPr>
              <a:t> </a:t>
            </a:r>
            <a:r>
              <a:rPr lang="ru-RU" altLang="zh-TW" sz="1100" dirty="0" smtClean="0">
                <a:latin typeface="Arial" pitchFamily="34" charset="0"/>
                <a:ea typeface="Times New Roman" pitchFamily="18" charset="0"/>
                <a:cs typeface="Arial" pitchFamily="34" charset="0"/>
              </a:rPr>
              <a:t>(млн.руб.).</a:t>
            </a:r>
            <a:endParaRPr kumimoji="0" lang="ru-RU" altLang="zh-TW"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Таблица 7"/>
          <p:cNvGraphicFramePr>
            <a:graphicFrameLocks noGrp="1"/>
          </p:cNvGraphicFramePr>
          <p:nvPr/>
        </p:nvGraphicFramePr>
        <p:xfrm>
          <a:off x="404664" y="5724128"/>
          <a:ext cx="6076057" cy="2592289"/>
        </p:xfrm>
        <a:graphic>
          <a:graphicData uri="http://schemas.openxmlformats.org/drawingml/2006/table">
            <a:tbl>
              <a:tblPr firstRow="1" bandRow="1">
                <a:effectLst/>
                <a:tableStyleId>{284E427A-3D55-4303-BF80-6455036E1DE7}</a:tableStyleId>
              </a:tblPr>
              <a:tblGrid>
                <a:gridCol w="2979714"/>
                <a:gridCol w="648072"/>
                <a:gridCol w="722120"/>
                <a:gridCol w="621415"/>
                <a:gridCol w="552369"/>
                <a:gridCol w="552367"/>
              </a:tblGrid>
              <a:tr h="345638">
                <a:tc>
                  <a:txBody>
                    <a:bodyPr/>
                    <a:lstStyle/>
                    <a:p>
                      <a:pPr algn="ctr">
                        <a:spcAft>
                          <a:spcPts val="0"/>
                        </a:spcAft>
                      </a:pPr>
                      <a:r>
                        <a:rPr lang="ru-RU" sz="1050" dirty="0" smtClean="0">
                          <a:solidFill>
                            <a:srgbClr val="FFFFFF"/>
                          </a:solidFill>
                          <a:latin typeface="Arial" pitchFamily="34" charset="0"/>
                          <a:cs typeface="Arial" pitchFamily="34" charset="0"/>
                        </a:rPr>
                        <a:t>НАИМЕНОВАНИЕ</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2023 ФАКТ</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2024 ОЦЕНКА</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2025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2026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2027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6912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b="1" dirty="0">
                          <a:latin typeface="Arial" pitchFamily="34" charset="0"/>
                          <a:cs typeface="Arial" pitchFamily="34" charset="0"/>
                        </a:rPr>
                        <a:t>Муниципальная программа «Социальная поддержка отдельных категорий граждан на территории Усть-Удинского района» на </a:t>
                      </a:r>
                      <a:r>
                        <a:rPr lang="ru-RU" sz="1050" b="1" dirty="0" smtClean="0">
                          <a:latin typeface="Arial" pitchFamily="34" charset="0"/>
                          <a:cs typeface="Arial" pitchFamily="34" charset="0"/>
                        </a:rPr>
                        <a:t>2020-2027 </a:t>
                      </a:r>
                      <a:r>
                        <a:rPr lang="ru-RU" sz="1050" b="1" dirty="0" smtClean="0">
                          <a:latin typeface="Arial" pitchFamily="34" charset="0"/>
                          <a:cs typeface="Arial" pitchFamily="34" charset="0"/>
                        </a:rPr>
                        <a:t>годы, в том числе:</a:t>
                      </a:r>
                      <a:endParaRPr lang="ru-RU" sz="10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Arial" pitchFamily="34" charset="0"/>
                          <a:cs typeface="Arial" pitchFamily="34" charset="0"/>
                        </a:rPr>
                        <a:t>6,0</a:t>
                      </a:r>
                      <a:endParaRPr lang="ru-RU" sz="11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Arial" pitchFamily="34" charset="0"/>
                          <a:cs typeface="Arial" pitchFamily="34" charset="0"/>
                        </a:rPr>
                        <a:t>6,5</a:t>
                      </a:r>
                      <a:endParaRPr lang="ru-RU" sz="11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Arial" pitchFamily="34" charset="0"/>
                          <a:ea typeface="Times New Roman"/>
                          <a:cs typeface="Arial" pitchFamily="34" charset="0"/>
                        </a:rPr>
                        <a:t>1,8</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Arial" pitchFamily="34" charset="0"/>
                          <a:ea typeface="Times New Roman"/>
                          <a:cs typeface="Arial" pitchFamily="34" charset="0"/>
                        </a:rPr>
                        <a:t>1,8</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Arial" pitchFamily="34" charset="0"/>
                          <a:ea typeface="Times New Roman"/>
                          <a:cs typeface="Arial" pitchFamily="34" charset="0"/>
                        </a:rPr>
                        <a:t>1,8</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8458">
                <a:tc>
                  <a:txBody>
                    <a:bodyPr/>
                    <a:lstStyle/>
                    <a:p>
                      <a:pPr>
                        <a:spcAft>
                          <a:spcPts val="0"/>
                        </a:spcAft>
                      </a:pPr>
                      <a:r>
                        <a:rPr lang="ru-RU" sz="1050" dirty="0">
                          <a:latin typeface="Arial" pitchFamily="34" charset="0"/>
                          <a:cs typeface="Arial" pitchFamily="34" charset="0"/>
                        </a:rPr>
                        <a:t>Подпрограмма «Дополнительные меры по поддержке граждан, оказавшихся в сложной жизненной ситуации» на </a:t>
                      </a:r>
                      <a:r>
                        <a:rPr lang="ru-RU" sz="1050" dirty="0" smtClean="0">
                          <a:latin typeface="Arial" pitchFamily="34" charset="0"/>
                          <a:cs typeface="Arial" pitchFamily="34" charset="0"/>
                        </a:rPr>
                        <a:t>2020-2027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0,04</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0,04</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0,04</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0,04</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0,04</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8458">
                <a:tc>
                  <a:txBody>
                    <a:bodyPr/>
                    <a:lstStyle/>
                    <a:p>
                      <a:pPr>
                        <a:spcAft>
                          <a:spcPts val="0"/>
                        </a:spcAft>
                      </a:pPr>
                      <a:r>
                        <a:rPr lang="ru-RU" sz="1050" dirty="0">
                          <a:latin typeface="Arial" pitchFamily="34" charset="0"/>
                          <a:cs typeface="Arial" pitchFamily="34" charset="0"/>
                        </a:rPr>
                        <a:t>Подпрограмма  «Социальная поддержка отдельных категорий граждан» на </a:t>
                      </a:r>
                      <a:r>
                        <a:rPr lang="ru-RU" sz="1050" dirty="0" smtClean="0">
                          <a:latin typeface="Arial" pitchFamily="34" charset="0"/>
                          <a:cs typeface="Arial" pitchFamily="34" charset="0"/>
                        </a:rPr>
                        <a:t>2020-2027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5,6</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6,3</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1,8</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1,8</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1,8</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8458">
                <a:tc>
                  <a:txBody>
                    <a:bodyPr/>
                    <a:lstStyle/>
                    <a:p>
                      <a:pPr>
                        <a:spcAft>
                          <a:spcPts val="0"/>
                        </a:spcAft>
                      </a:pPr>
                      <a:r>
                        <a:rPr lang="ru-RU" sz="1050" dirty="0">
                          <a:latin typeface="Arial" pitchFamily="34" charset="0"/>
                          <a:cs typeface="Arial" pitchFamily="34" charset="0"/>
                        </a:rPr>
                        <a:t>Подпрограмма «Поддержка специалистов, прибывших для работы в социальной сфере Усть-Удинского района» на </a:t>
                      </a:r>
                      <a:r>
                        <a:rPr lang="ru-RU" sz="1050" dirty="0" smtClean="0">
                          <a:latin typeface="Arial" pitchFamily="34" charset="0"/>
                          <a:cs typeface="Arial" pitchFamily="34" charset="0"/>
                        </a:rPr>
                        <a:t>2020-2027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Arial" pitchFamily="34" charset="0"/>
                          <a:cs typeface="Arial" pitchFamily="34" charset="0"/>
                        </a:rPr>
                        <a:t>0,4</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Arial" pitchFamily="34" charset="0"/>
                          <a:cs typeface="Arial" pitchFamily="34" charset="0"/>
                        </a:rPr>
                        <a:t>0,2</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a:latin typeface="Arial" pitchFamily="34" charset="0"/>
                          <a:ea typeface="Times New Roman"/>
                          <a:cs typeface="Arial" pitchFamily="34" charset="0"/>
                        </a:rPr>
                        <a:t>0,0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a:latin typeface="Arial" pitchFamily="34" charset="0"/>
                          <a:ea typeface="Times New Roman"/>
                          <a:cs typeface="Arial" pitchFamily="34" charset="0"/>
                        </a:rPr>
                        <a:t>0,0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a:latin typeface="Arial" pitchFamily="34" charset="0"/>
                          <a:ea typeface="Times New Roman"/>
                          <a:cs typeface="Arial" pitchFamily="34" charset="0"/>
                        </a:rPr>
                        <a:t>0,0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5949280" y="8244408"/>
            <a:ext cx="510850" cy="486833"/>
          </a:xfrm>
        </p:spPr>
        <p:txBody>
          <a:bodyPr/>
          <a:lstStyle/>
          <a:p>
            <a:fld id="{725C68B6-61C2-468F-89AB-4B9F7531AA68}" type="slidenum">
              <a:rPr lang="ru-RU" smtClean="0"/>
              <a:pPr/>
              <a:t>38</a:t>
            </a:fld>
            <a:endParaRPr lang="ru-RU" dirty="0"/>
          </a:p>
        </p:txBody>
      </p:sp>
      <p:sp>
        <p:nvSpPr>
          <p:cNvPr id="6" name="Заголовок 1"/>
          <p:cNvSpPr txBox="1">
            <a:spLocks/>
          </p:cNvSpPr>
          <p:nvPr/>
        </p:nvSpPr>
        <p:spPr>
          <a:xfrm>
            <a:off x="260648" y="323528"/>
            <a:ext cx="6336704" cy="792088"/>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x-none" sz="1200" b="1" smtClean="0">
                <a:solidFill>
                  <a:srgbClr val="002060"/>
                </a:solidFill>
                <a:latin typeface="Arial" pitchFamily="34" charset="0"/>
                <a:cs typeface="Arial" pitchFamily="34" charset="0"/>
              </a:rPr>
              <a:t>МУНИЦИПАЛЬНАЯ ПРОГРАММА «СОЗДАНИЕ БЛАГОПРИЯТНЫХ УСЛОВИЙ ДЛЯ ОБЕСПЕЧЕНИЯ ЖИЗНЕДЕЯТЕЛЬНОСТИ НАСЕЛЕНИЯ УСТЬ-УДИНСКОГО РАЙОНА» НА 2015-202</a:t>
            </a:r>
            <a:r>
              <a:rPr lang="ru-RU" sz="1200" b="1" dirty="0" smtClean="0">
                <a:solidFill>
                  <a:srgbClr val="002060"/>
                </a:solidFill>
                <a:latin typeface="Arial" pitchFamily="34" charset="0"/>
                <a:cs typeface="Arial" pitchFamily="34" charset="0"/>
              </a:rPr>
              <a:t>7 </a:t>
            </a:r>
            <a:r>
              <a:rPr lang="x-none" sz="1200" b="1" smtClean="0">
                <a:solidFill>
                  <a:srgbClr val="002060"/>
                </a:solidFill>
                <a:latin typeface="Arial" pitchFamily="34" charset="0"/>
                <a:cs typeface="Arial" pitchFamily="34" charset="0"/>
              </a:rPr>
              <a:t>ГОДЫ</a:t>
            </a:r>
            <a:r>
              <a:rPr lang="ru-RU" sz="1200" b="1" dirty="0" smtClean="0">
                <a:solidFill>
                  <a:srgbClr val="002060"/>
                </a:solidFill>
                <a:latin typeface="Arial" pitchFamily="34" charset="0"/>
                <a:cs typeface="Arial" pitchFamily="34" charset="0"/>
              </a:rPr>
              <a:t> МЛН.РУБ.</a:t>
            </a:r>
            <a:endParaRPr lang="ru-RU" sz="1200" dirty="0">
              <a:solidFill>
                <a:srgbClr val="002060"/>
              </a:solidFill>
              <a:latin typeface="Arial" pitchFamily="34" charset="0"/>
              <a:cs typeface="Arial" pitchFamily="34" charset="0"/>
            </a:endParaRPr>
          </a:p>
        </p:txBody>
      </p:sp>
      <p:sp>
        <p:nvSpPr>
          <p:cNvPr id="7" name="Rectangle 1"/>
          <p:cNvSpPr>
            <a:spLocks noChangeArrowheads="1"/>
          </p:cNvSpPr>
          <p:nvPr/>
        </p:nvSpPr>
        <p:spPr bwMode="auto">
          <a:xfrm>
            <a:off x="332656" y="899592"/>
            <a:ext cx="6192688" cy="4708981"/>
          </a:xfrm>
          <a:prstGeom prst="rect">
            <a:avLst/>
          </a:prstGeom>
          <a:noFill/>
          <a:ln>
            <a:no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2" spcCol="108000" anchor="ctr" anchorCtr="0" compatLnSpc="1">
            <a:prstTxWarp prst="textNoShape">
              <a:avLst/>
            </a:prstTxWarp>
            <a:spAutoFit/>
          </a:bodyPr>
          <a:lstStyle/>
          <a:p>
            <a:pPr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В данной программе отражены расходы на развитие коммунальной инфраструктуры в 2025 году на сумму </a:t>
            </a:r>
            <a:r>
              <a:rPr lang="ru-RU" altLang="zh-TW" sz="1000" dirty="0" smtClean="0">
                <a:solidFill>
                  <a:schemeClr val="tx1"/>
                </a:solidFill>
                <a:latin typeface="Arial" pitchFamily="34" charset="0"/>
                <a:ea typeface="Times New Roman" pitchFamily="18" charset="0"/>
                <a:cs typeface="Arial" pitchFamily="34" charset="0"/>
              </a:rPr>
              <a:t>130,1 млн.рублей</a:t>
            </a:r>
            <a:r>
              <a:rPr lang="ru-RU" altLang="zh-TW" sz="1000" dirty="0" smtClean="0">
                <a:solidFill>
                  <a:schemeClr val="tx1"/>
                </a:solidFill>
                <a:latin typeface="Arial" pitchFamily="34" charset="0"/>
                <a:ea typeface="Times New Roman" pitchFamily="18" charset="0"/>
                <a:cs typeface="Arial" pitchFamily="34" charset="0"/>
              </a:rPr>
              <a:t>, в том числе расходы на реализацию первоочередных мероприятий по модернизации объектов теплоснабжения и подготовке к отопительному сезону объектов коммунальной инфраструктуры, которые находятся в муниципальной собственности, за счет областного бюджета в сумме </a:t>
            </a:r>
            <a:r>
              <a:rPr lang="ru-RU" altLang="zh-TW" sz="1000" dirty="0" smtClean="0">
                <a:solidFill>
                  <a:schemeClr val="tx1"/>
                </a:solidFill>
                <a:latin typeface="Arial" pitchFamily="34" charset="0"/>
                <a:ea typeface="Times New Roman" pitchFamily="18" charset="0"/>
                <a:cs typeface="Arial" pitchFamily="34" charset="0"/>
              </a:rPr>
              <a:t>122,3 млн. </a:t>
            </a:r>
            <a:r>
              <a:rPr lang="ru-RU" altLang="zh-TW" sz="1000" dirty="0" smtClean="0">
                <a:solidFill>
                  <a:schemeClr val="tx1"/>
                </a:solidFill>
                <a:latin typeface="Arial" pitchFamily="34" charset="0"/>
                <a:ea typeface="Times New Roman" pitchFamily="18" charset="0"/>
                <a:cs typeface="Arial" pitchFamily="34" charset="0"/>
              </a:rPr>
              <a:t>рублей и районного бюджета в сумме </a:t>
            </a:r>
            <a:r>
              <a:rPr lang="ru-RU" altLang="zh-TW" sz="1000" dirty="0" smtClean="0">
                <a:solidFill>
                  <a:schemeClr val="tx1"/>
                </a:solidFill>
                <a:latin typeface="Arial" pitchFamily="34" charset="0"/>
                <a:ea typeface="Times New Roman" pitchFamily="18" charset="0"/>
                <a:cs typeface="Arial" pitchFamily="34" charset="0"/>
              </a:rPr>
              <a:t>7,8 </a:t>
            </a:r>
            <a:r>
              <a:rPr lang="ru-RU" altLang="zh-TW" sz="1000" dirty="0" err="1" smtClean="0">
                <a:solidFill>
                  <a:schemeClr val="tx1"/>
                </a:solidFill>
                <a:latin typeface="Arial" pitchFamily="34" charset="0"/>
                <a:ea typeface="Times New Roman" pitchFamily="18" charset="0"/>
                <a:cs typeface="Arial" pitchFamily="34" charset="0"/>
              </a:rPr>
              <a:t>млн</a:t>
            </a:r>
            <a:r>
              <a:rPr lang="ru-RU" altLang="zh-TW" sz="1000" dirty="0" smtClean="0">
                <a:solidFill>
                  <a:schemeClr val="tx1"/>
                </a:solidFill>
                <a:latin typeface="Arial" pitchFamily="34" charset="0"/>
                <a:ea typeface="Times New Roman" pitchFamily="18" charset="0"/>
                <a:cs typeface="Arial" pitchFamily="34" charset="0"/>
              </a:rPr>
              <a:t> </a:t>
            </a:r>
            <a:r>
              <a:rPr lang="ru-RU" altLang="zh-TW" sz="1000" dirty="0" smtClean="0">
                <a:solidFill>
                  <a:schemeClr val="tx1"/>
                </a:solidFill>
                <a:latin typeface="Arial" pitchFamily="34" charset="0"/>
                <a:ea typeface="Times New Roman" pitchFamily="18" charset="0"/>
                <a:cs typeface="Arial" pitchFamily="34" charset="0"/>
              </a:rPr>
              <a:t>рулей. Для создания условий по </a:t>
            </a:r>
            <a:r>
              <a:rPr lang="ru-RU" altLang="zh-TW" sz="1000" dirty="0" smtClean="0">
                <a:solidFill>
                  <a:schemeClr val="tx1"/>
                </a:solidFill>
                <a:latin typeface="Arial" pitchFamily="34" charset="0"/>
                <a:ea typeface="Times New Roman" pitchFamily="18" charset="0"/>
                <a:cs typeface="Arial" pitchFamily="34" charset="0"/>
              </a:rPr>
              <a:t>предоставлению </a:t>
            </a:r>
            <a:r>
              <a:rPr lang="ru-RU" altLang="zh-TW" sz="1000" dirty="0" smtClean="0">
                <a:solidFill>
                  <a:schemeClr val="tx1"/>
                </a:solidFill>
                <a:latin typeface="Arial" pitchFamily="34" charset="0"/>
                <a:ea typeface="Times New Roman" pitchFamily="18" charset="0"/>
                <a:cs typeface="Arial" pitchFamily="34" charset="0"/>
              </a:rPr>
              <a:t>транспортных услуг населению Усть-Удинского района предусмотрено обеспечение ГСМ  судов для повышения транспортной доступности предусмотрено по 150 тыс.руб. ежегодно, так же на реализацию направлений муниципального дорожного фонда предусмотрено в 2025 году </a:t>
            </a:r>
            <a:r>
              <a:rPr lang="ru-RU" altLang="zh-TW" sz="1000" dirty="0" smtClean="0">
                <a:solidFill>
                  <a:schemeClr val="tx1"/>
                </a:solidFill>
                <a:latin typeface="Arial" pitchFamily="34" charset="0"/>
                <a:ea typeface="Times New Roman" pitchFamily="18" charset="0"/>
                <a:cs typeface="Arial" pitchFamily="34" charset="0"/>
              </a:rPr>
              <a:t>18,4 млн.рублей</a:t>
            </a:r>
            <a:r>
              <a:rPr lang="ru-RU" altLang="zh-TW" sz="1000" dirty="0" smtClean="0">
                <a:solidFill>
                  <a:schemeClr val="tx1"/>
                </a:solidFill>
                <a:latin typeface="Arial" pitchFamily="34" charset="0"/>
                <a:ea typeface="Times New Roman" pitchFamily="18" charset="0"/>
                <a:cs typeface="Arial" pitchFamily="34" charset="0"/>
              </a:rPr>
              <a:t>, в 2026 – </a:t>
            </a:r>
            <a:r>
              <a:rPr lang="ru-RU" altLang="zh-TW" sz="1000" dirty="0" smtClean="0">
                <a:solidFill>
                  <a:schemeClr val="tx1"/>
                </a:solidFill>
                <a:latin typeface="Arial" pitchFamily="34" charset="0"/>
                <a:ea typeface="Times New Roman" pitchFamily="18" charset="0"/>
                <a:cs typeface="Arial" pitchFamily="34" charset="0"/>
              </a:rPr>
              <a:t>19,2 млн.рублей</a:t>
            </a:r>
            <a:r>
              <a:rPr lang="ru-RU" altLang="zh-TW" sz="1000" dirty="0" smtClean="0">
                <a:solidFill>
                  <a:schemeClr val="tx1"/>
                </a:solidFill>
                <a:latin typeface="Arial" pitchFamily="34" charset="0"/>
                <a:ea typeface="Times New Roman" pitchFamily="18" charset="0"/>
                <a:cs typeface="Arial" pitchFamily="34" charset="0"/>
              </a:rPr>
              <a:t>, в 2027 году – </a:t>
            </a:r>
            <a:r>
              <a:rPr lang="ru-RU" altLang="zh-TW" sz="1000" dirty="0" smtClean="0">
                <a:solidFill>
                  <a:schemeClr val="tx1"/>
                </a:solidFill>
                <a:latin typeface="Arial" pitchFamily="34" charset="0"/>
                <a:ea typeface="Times New Roman" pitchFamily="18" charset="0"/>
                <a:cs typeface="Arial" pitchFamily="34" charset="0"/>
              </a:rPr>
              <a:t>23,1 млн.рублей</a:t>
            </a:r>
            <a:r>
              <a:rPr lang="ru-RU" altLang="zh-TW" sz="1000" dirty="0" smtClean="0">
                <a:solidFill>
                  <a:schemeClr val="tx1"/>
                </a:solidFill>
                <a:latin typeface="Arial" pitchFamily="34" charset="0"/>
                <a:ea typeface="Times New Roman" pitchFamily="18" charset="0"/>
                <a:cs typeface="Arial" pitchFamily="34" charset="0"/>
              </a:rPr>
              <a:t>, данное направление реализуется за счет поступлений от акцизов в бюджет Усть-Удинского района. На осуществление дорожной деятельности в отношении автомобильных дорог местного значения за счет областных средств предусмотрено </a:t>
            </a:r>
            <a:r>
              <a:rPr lang="ru-RU" altLang="zh-TW" sz="1000" dirty="0" smtClean="0">
                <a:solidFill>
                  <a:schemeClr val="tx1"/>
                </a:solidFill>
                <a:latin typeface="Arial" pitchFamily="34" charset="0"/>
                <a:ea typeface="Times New Roman" pitchFamily="18" charset="0"/>
                <a:cs typeface="Arial" pitchFamily="34" charset="0"/>
              </a:rPr>
              <a:t>28,9 млн.рублей</a:t>
            </a:r>
            <a:r>
              <a:rPr lang="ru-RU" altLang="zh-TW" sz="1000" dirty="0" smtClean="0">
                <a:solidFill>
                  <a:schemeClr val="tx1"/>
                </a:solidFill>
                <a:latin typeface="Arial" pitchFamily="34" charset="0"/>
                <a:ea typeface="Times New Roman" pitchFamily="18" charset="0"/>
                <a:cs typeface="Arial" pitchFamily="34" charset="0"/>
              </a:rPr>
              <a:t>, за счет районного бюджета </a:t>
            </a:r>
            <a:r>
              <a:rPr lang="ru-RU" altLang="zh-TW" sz="1000" dirty="0" smtClean="0">
                <a:solidFill>
                  <a:schemeClr val="tx1"/>
                </a:solidFill>
                <a:latin typeface="Arial" pitchFamily="34" charset="0"/>
                <a:ea typeface="Times New Roman" pitchFamily="18" charset="0"/>
                <a:cs typeface="Arial" pitchFamily="34" charset="0"/>
              </a:rPr>
              <a:t>1,8 млн.рублей </a:t>
            </a:r>
            <a:r>
              <a:rPr lang="ru-RU" altLang="zh-TW" sz="1000" dirty="0" smtClean="0">
                <a:solidFill>
                  <a:schemeClr val="tx1"/>
                </a:solidFill>
                <a:latin typeface="Arial" pitchFamily="34" charset="0"/>
                <a:ea typeface="Times New Roman" pitchFamily="18" charset="0"/>
                <a:cs typeface="Arial" pitchFamily="34" charset="0"/>
              </a:rPr>
              <a:t>ежегодно, на осуществление дорожной деятельности в отношении автомобильных дорог общего пользования  местного значения, входящих в транспортный каркас </a:t>
            </a:r>
            <a:r>
              <a:rPr lang="ru-RU" altLang="zh-TW" sz="1000" dirty="0" smtClean="0">
                <a:solidFill>
                  <a:schemeClr val="tx1"/>
                </a:solidFill>
                <a:latin typeface="Arial" pitchFamily="34" charset="0"/>
                <a:ea typeface="Times New Roman" pitchFamily="18" charset="0"/>
                <a:cs typeface="Arial" pitchFamily="34" charset="0"/>
              </a:rPr>
              <a:t>ИО в  </a:t>
            </a:r>
            <a:r>
              <a:rPr lang="ru-RU" altLang="zh-TW" sz="1000" dirty="0" smtClean="0">
                <a:solidFill>
                  <a:schemeClr val="tx1"/>
                </a:solidFill>
                <a:latin typeface="Arial" pitchFamily="34" charset="0"/>
                <a:ea typeface="Times New Roman" pitchFamily="18" charset="0"/>
                <a:cs typeface="Arial" pitchFamily="34" charset="0"/>
              </a:rPr>
              <a:t>2025 году за счет областных средств предусмотрено </a:t>
            </a:r>
            <a:r>
              <a:rPr lang="ru-RU" altLang="zh-TW" sz="1000" dirty="0" smtClean="0">
                <a:solidFill>
                  <a:schemeClr val="tx1"/>
                </a:solidFill>
                <a:latin typeface="Arial" pitchFamily="34" charset="0"/>
                <a:ea typeface="Times New Roman" pitchFamily="18" charset="0"/>
                <a:cs typeface="Arial" pitchFamily="34" charset="0"/>
              </a:rPr>
              <a:t>29,3 млн.рублей</a:t>
            </a:r>
            <a:r>
              <a:rPr lang="ru-RU" altLang="zh-TW" sz="1000" dirty="0" smtClean="0">
                <a:solidFill>
                  <a:schemeClr val="tx1"/>
                </a:solidFill>
                <a:latin typeface="Arial" pitchFamily="34" charset="0"/>
                <a:ea typeface="Times New Roman" pitchFamily="18" charset="0"/>
                <a:cs typeface="Arial" pitchFamily="34" charset="0"/>
              </a:rPr>
              <a:t>, за счет районного бюджета </a:t>
            </a:r>
            <a:r>
              <a:rPr lang="ru-RU" altLang="zh-TW" sz="1000" dirty="0" smtClean="0">
                <a:solidFill>
                  <a:schemeClr val="tx1"/>
                </a:solidFill>
                <a:latin typeface="Arial" pitchFamily="34" charset="0"/>
                <a:ea typeface="Times New Roman" pitchFamily="18" charset="0"/>
                <a:cs typeface="Arial" pitchFamily="34" charset="0"/>
              </a:rPr>
              <a:t>1,9 млн.рублей</a:t>
            </a:r>
            <a:r>
              <a:rPr lang="ru-RU" altLang="zh-TW" sz="1000" dirty="0" smtClean="0">
                <a:solidFill>
                  <a:schemeClr val="tx1"/>
                </a:solidFill>
                <a:latin typeface="Arial" pitchFamily="34" charset="0"/>
                <a:ea typeface="Times New Roman" pitchFamily="18" charset="0"/>
                <a:cs typeface="Arial" pitchFamily="34" charset="0"/>
              </a:rPr>
              <a:t>, в 2026 году за счет областных средств предусмотрено </a:t>
            </a:r>
            <a:r>
              <a:rPr lang="ru-RU" altLang="zh-TW" sz="1000" dirty="0" smtClean="0">
                <a:solidFill>
                  <a:schemeClr val="tx1"/>
                </a:solidFill>
                <a:latin typeface="Arial" pitchFamily="34" charset="0"/>
                <a:ea typeface="Times New Roman" pitchFamily="18" charset="0"/>
                <a:cs typeface="Arial" pitchFamily="34" charset="0"/>
              </a:rPr>
              <a:t>27,1 млн.рублей</a:t>
            </a:r>
            <a:r>
              <a:rPr lang="ru-RU" altLang="zh-TW" sz="1000" dirty="0" smtClean="0">
                <a:solidFill>
                  <a:schemeClr val="tx1"/>
                </a:solidFill>
                <a:latin typeface="Arial" pitchFamily="34" charset="0"/>
                <a:ea typeface="Times New Roman" pitchFamily="18" charset="0"/>
                <a:cs typeface="Arial" pitchFamily="34" charset="0"/>
              </a:rPr>
              <a:t>, за счет районного бюджета </a:t>
            </a:r>
            <a:r>
              <a:rPr lang="ru-RU" altLang="zh-TW" sz="1000" dirty="0" smtClean="0">
                <a:solidFill>
                  <a:schemeClr val="tx1"/>
                </a:solidFill>
                <a:latin typeface="Arial" pitchFamily="34" charset="0"/>
                <a:ea typeface="Times New Roman" pitchFamily="18" charset="0"/>
                <a:cs typeface="Arial" pitchFamily="34" charset="0"/>
              </a:rPr>
              <a:t>1,7 млн.рублей</a:t>
            </a:r>
            <a:r>
              <a:rPr lang="ru-RU" altLang="zh-TW" sz="1000" dirty="0" smtClean="0">
                <a:solidFill>
                  <a:schemeClr val="tx1"/>
                </a:solidFill>
                <a:latin typeface="Arial" pitchFamily="34" charset="0"/>
                <a:ea typeface="Times New Roman" pitchFamily="18" charset="0"/>
                <a:cs typeface="Arial" pitchFamily="34" charset="0"/>
              </a:rPr>
              <a:t>, в 2027 году за счет областных средств предусмотрено </a:t>
            </a:r>
            <a:r>
              <a:rPr lang="ru-RU" altLang="zh-TW" sz="1000" dirty="0" smtClean="0">
                <a:solidFill>
                  <a:schemeClr val="tx1"/>
                </a:solidFill>
                <a:latin typeface="Arial" pitchFamily="34" charset="0"/>
                <a:ea typeface="Times New Roman" pitchFamily="18" charset="0"/>
                <a:cs typeface="Arial" pitchFamily="34" charset="0"/>
              </a:rPr>
              <a:t>25,0 млн.рублей</a:t>
            </a:r>
            <a:r>
              <a:rPr lang="ru-RU" altLang="zh-TW" sz="1000" dirty="0" smtClean="0">
                <a:solidFill>
                  <a:schemeClr val="tx1"/>
                </a:solidFill>
                <a:latin typeface="Arial" pitchFamily="34" charset="0"/>
                <a:ea typeface="Times New Roman" pitchFamily="18" charset="0"/>
                <a:cs typeface="Arial" pitchFamily="34" charset="0"/>
              </a:rPr>
              <a:t>, за счет районного бюджета </a:t>
            </a:r>
            <a:r>
              <a:rPr lang="ru-RU" altLang="zh-TW" sz="1000" dirty="0" smtClean="0">
                <a:solidFill>
                  <a:schemeClr val="tx1"/>
                </a:solidFill>
                <a:latin typeface="Arial" pitchFamily="34" charset="0"/>
                <a:ea typeface="Times New Roman" pitchFamily="18" charset="0"/>
                <a:cs typeface="Arial" pitchFamily="34" charset="0"/>
              </a:rPr>
              <a:t>1,6 млн.рублей</a:t>
            </a:r>
            <a:r>
              <a:rPr lang="ru-RU" altLang="zh-TW" sz="1000" dirty="0" smtClean="0">
                <a:solidFill>
                  <a:schemeClr val="tx1"/>
                </a:solidFill>
                <a:latin typeface="Arial" pitchFamily="34" charset="0"/>
                <a:ea typeface="Times New Roman" pitchFamily="18" charset="0"/>
                <a:cs typeface="Arial" pitchFamily="34" charset="0"/>
              </a:rPr>
              <a:t>;  На охрану окружающей среды в 2025 году </a:t>
            </a:r>
            <a:r>
              <a:rPr lang="ru-RU" altLang="zh-TW" sz="1000" dirty="0" smtClean="0">
                <a:solidFill>
                  <a:schemeClr val="tx1"/>
                </a:solidFill>
                <a:latin typeface="Arial" pitchFamily="34" charset="0"/>
                <a:ea typeface="Times New Roman" pitchFamily="18" charset="0"/>
                <a:cs typeface="Arial" pitchFamily="34" charset="0"/>
              </a:rPr>
              <a:t>– 1,3 </a:t>
            </a:r>
            <a:r>
              <a:rPr lang="ru-RU" altLang="zh-TW" sz="1000" dirty="0" smtClean="0">
                <a:solidFill>
                  <a:schemeClr val="tx1"/>
                </a:solidFill>
                <a:latin typeface="Arial" pitchFamily="34" charset="0"/>
                <a:ea typeface="Times New Roman" pitchFamily="18" charset="0"/>
                <a:cs typeface="Arial" pitchFamily="34" charset="0"/>
              </a:rPr>
              <a:t>тыс.руб., в 2026 году – </a:t>
            </a:r>
            <a:r>
              <a:rPr lang="ru-RU" altLang="zh-TW" sz="1000" dirty="0" smtClean="0">
                <a:solidFill>
                  <a:schemeClr val="tx1"/>
                </a:solidFill>
                <a:latin typeface="Arial" pitchFamily="34" charset="0"/>
                <a:ea typeface="Times New Roman" pitchFamily="18" charset="0"/>
                <a:cs typeface="Arial" pitchFamily="34" charset="0"/>
              </a:rPr>
              <a:t>1,3 млн. </a:t>
            </a:r>
            <a:r>
              <a:rPr lang="ru-RU" altLang="zh-TW" sz="1000" dirty="0" smtClean="0">
                <a:solidFill>
                  <a:schemeClr val="tx1"/>
                </a:solidFill>
                <a:latin typeface="Arial" pitchFamily="34" charset="0"/>
                <a:ea typeface="Times New Roman" pitchFamily="18" charset="0"/>
                <a:cs typeface="Arial" pitchFamily="34" charset="0"/>
              </a:rPr>
              <a:t>руб., 2027 год – </a:t>
            </a:r>
            <a:r>
              <a:rPr lang="ru-RU" altLang="zh-TW" sz="1000" dirty="0" smtClean="0">
                <a:solidFill>
                  <a:schemeClr val="tx1"/>
                </a:solidFill>
                <a:latin typeface="Arial" pitchFamily="34" charset="0"/>
                <a:ea typeface="Times New Roman" pitchFamily="18" charset="0"/>
                <a:cs typeface="Arial" pitchFamily="34" charset="0"/>
              </a:rPr>
              <a:t>1,3 млн. </a:t>
            </a:r>
            <a:r>
              <a:rPr lang="ru-RU" altLang="zh-TW" sz="1000" dirty="0" smtClean="0">
                <a:solidFill>
                  <a:schemeClr val="tx1"/>
                </a:solidFill>
                <a:latin typeface="Arial" pitchFamily="34" charset="0"/>
                <a:ea typeface="Times New Roman" pitchFamily="18" charset="0"/>
                <a:cs typeface="Arial" pitchFamily="34" charset="0"/>
              </a:rPr>
              <a:t>руб.  </a:t>
            </a:r>
          </a:p>
          <a:p>
            <a:pPr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В данной программе предусмотрено создание комитета по вопросам ЖКХ с финансированием по заработной плате сотрудников комитета в 2025 году в сумме </a:t>
            </a:r>
            <a:r>
              <a:rPr lang="ru-RU" altLang="zh-TW" sz="1000" dirty="0" smtClean="0">
                <a:solidFill>
                  <a:schemeClr val="tx1"/>
                </a:solidFill>
                <a:latin typeface="Arial" pitchFamily="34" charset="0"/>
                <a:ea typeface="Times New Roman" pitchFamily="18" charset="0"/>
                <a:cs typeface="Arial" pitchFamily="34" charset="0"/>
              </a:rPr>
              <a:t>18,9 млн.рублей</a:t>
            </a:r>
            <a:r>
              <a:rPr lang="ru-RU" altLang="zh-TW" sz="1000" dirty="0" smtClean="0">
                <a:solidFill>
                  <a:schemeClr val="tx1"/>
                </a:solidFill>
                <a:latin typeface="Arial" pitchFamily="34" charset="0"/>
                <a:ea typeface="Times New Roman" pitchFamily="18" charset="0"/>
                <a:cs typeface="Arial" pitchFamily="34" charset="0"/>
              </a:rPr>
              <a:t>, в 2026 году – </a:t>
            </a:r>
            <a:r>
              <a:rPr lang="ru-RU" altLang="zh-TW" sz="1000" dirty="0" smtClean="0">
                <a:solidFill>
                  <a:schemeClr val="tx1"/>
                </a:solidFill>
                <a:latin typeface="Arial" pitchFamily="34" charset="0"/>
                <a:ea typeface="Times New Roman" pitchFamily="18" charset="0"/>
                <a:cs typeface="Arial" pitchFamily="34" charset="0"/>
              </a:rPr>
              <a:t>17,9 млн.рублей</a:t>
            </a:r>
            <a:r>
              <a:rPr lang="ru-RU" altLang="zh-TW" sz="1000" dirty="0" smtClean="0">
                <a:solidFill>
                  <a:schemeClr val="tx1"/>
                </a:solidFill>
                <a:latin typeface="Arial" pitchFamily="34" charset="0"/>
                <a:ea typeface="Times New Roman" pitchFamily="18" charset="0"/>
                <a:cs typeface="Arial" pitchFamily="34" charset="0"/>
              </a:rPr>
              <a:t>, в 2027 году – </a:t>
            </a:r>
            <a:r>
              <a:rPr lang="ru-RU" altLang="zh-TW" sz="1000" dirty="0" smtClean="0">
                <a:solidFill>
                  <a:schemeClr val="tx1"/>
                </a:solidFill>
                <a:latin typeface="Arial" pitchFamily="34" charset="0"/>
                <a:ea typeface="Times New Roman" pitchFamily="18" charset="0"/>
                <a:cs typeface="Arial" pitchFamily="34" charset="0"/>
              </a:rPr>
              <a:t>16,9 млн.рублей</a:t>
            </a:r>
            <a:r>
              <a:rPr lang="ru-RU" altLang="zh-TW" sz="1000" dirty="0" smtClean="0">
                <a:solidFill>
                  <a:schemeClr val="tx1"/>
                </a:solidFill>
                <a:latin typeface="Arial" pitchFamily="34" charset="0"/>
                <a:ea typeface="Times New Roman" pitchFamily="18" charset="0"/>
                <a:cs typeface="Arial" pitchFamily="34" charset="0"/>
              </a:rPr>
              <a:t>. </a:t>
            </a:r>
            <a:r>
              <a:rPr lang="ru-RU" altLang="zh-TW" sz="1000" dirty="0" smtClean="0">
                <a:solidFill>
                  <a:schemeClr val="tx1"/>
                </a:solidFill>
                <a:latin typeface="Arial" pitchFamily="34" charset="0"/>
                <a:ea typeface="Times New Roman" pitchFamily="18" charset="0"/>
                <a:cs typeface="Arial" pitchFamily="34" charset="0"/>
              </a:rPr>
              <a:t>Исполнение </a:t>
            </a:r>
            <a:r>
              <a:rPr lang="ru-RU" altLang="zh-TW" sz="1000" dirty="0" smtClean="0">
                <a:solidFill>
                  <a:schemeClr val="tx1"/>
                </a:solidFill>
                <a:latin typeface="Arial" pitchFamily="34" charset="0"/>
                <a:ea typeface="Times New Roman" pitchFamily="18" charset="0"/>
                <a:cs typeface="Arial" pitchFamily="34" charset="0"/>
              </a:rPr>
              <a:t>полномочий в границах сельских поселений Усть-Удинского района по организации тепло-, </a:t>
            </a:r>
            <a:r>
              <a:rPr lang="ru-RU" altLang="zh-TW" sz="1000" dirty="0" err="1" smtClean="0">
                <a:solidFill>
                  <a:schemeClr val="tx1"/>
                </a:solidFill>
                <a:latin typeface="Arial" pitchFamily="34" charset="0"/>
                <a:ea typeface="Times New Roman" pitchFamily="18" charset="0"/>
                <a:cs typeface="Arial" pitchFamily="34" charset="0"/>
              </a:rPr>
              <a:t>газо</a:t>
            </a:r>
            <a:r>
              <a:rPr lang="ru-RU" altLang="zh-TW" sz="1000" dirty="0" smtClean="0">
                <a:solidFill>
                  <a:schemeClr val="tx1"/>
                </a:solidFill>
                <a:latin typeface="Arial" pitchFamily="34" charset="0"/>
                <a:ea typeface="Times New Roman" pitchFamily="18" charset="0"/>
                <a:cs typeface="Arial" pitchFamily="34" charset="0"/>
              </a:rPr>
              <a:t>-, снабжения населения, водоотведения, снабжение населения </a:t>
            </a:r>
            <a:r>
              <a:rPr lang="ru-RU" altLang="zh-TW" sz="1000" dirty="0" smtClean="0">
                <a:solidFill>
                  <a:schemeClr val="tx1"/>
                </a:solidFill>
                <a:latin typeface="Arial" pitchFamily="34" charset="0"/>
                <a:ea typeface="Times New Roman" pitchFamily="18" charset="0"/>
                <a:cs typeface="Arial" pitchFamily="34" charset="0"/>
              </a:rPr>
              <a:t>топливом, в </a:t>
            </a:r>
            <a:r>
              <a:rPr lang="ru-RU" altLang="zh-TW" sz="1000" dirty="0" smtClean="0">
                <a:solidFill>
                  <a:schemeClr val="tx1"/>
                </a:solidFill>
                <a:latin typeface="Arial" pitchFamily="34" charset="0"/>
                <a:ea typeface="Times New Roman" pitchFamily="18" charset="0"/>
                <a:cs typeface="Arial" pitchFamily="34" charset="0"/>
              </a:rPr>
              <a:t>сумме </a:t>
            </a:r>
            <a:r>
              <a:rPr lang="ru-RU" altLang="zh-TW" sz="1000" dirty="0" smtClean="0">
                <a:solidFill>
                  <a:schemeClr val="tx1"/>
                </a:solidFill>
                <a:latin typeface="Arial" pitchFamily="34" charset="0"/>
                <a:ea typeface="Times New Roman" pitchFamily="18" charset="0"/>
                <a:cs typeface="Arial" pitchFamily="34" charset="0"/>
              </a:rPr>
              <a:t>6,1 млн.руб. </a:t>
            </a:r>
            <a:r>
              <a:rPr lang="ru-RU" altLang="zh-TW" sz="1000" dirty="0" smtClean="0">
                <a:solidFill>
                  <a:schemeClr val="tx1"/>
                </a:solidFill>
                <a:latin typeface="Arial" pitchFamily="34" charset="0"/>
                <a:ea typeface="Times New Roman" pitchFamily="18" charset="0"/>
                <a:cs typeface="Arial" pitchFamily="34" charset="0"/>
              </a:rPr>
              <a:t>ежегодно, по участию в организации деятельности по накоплению </a:t>
            </a:r>
            <a:r>
              <a:rPr lang="ru-RU" altLang="zh-TW" sz="1000" dirty="0" smtClean="0">
                <a:solidFill>
                  <a:schemeClr val="tx1"/>
                </a:solidFill>
                <a:latin typeface="Arial" pitchFamily="34" charset="0"/>
                <a:ea typeface="Times New Roman" pitchFamily="18" charset="0"/>
                <a:cs typeface="Arial" pitchFamily="34" charset="0"/>
              </a:rPr>
              <a:t>и </a:t>
            </a:r>
            <a:r>
              <a:rPr lang="ru-RU" altLang="zh-TW" sz="1000" dirty="0" smtClean="0">
                <a:solidFill>
                  <a:schemeClr val="tx1"/>
                </a:solidFill>
                <a:latin typeface="Arial" pitchFamily="34" charset="0"/>
                <a:ea typeface="Times New Roman" pitchFamily="18" charset="0"/>
                <a:cs typeface="Arial" pitchFamily="34" charset="0"/>
              </a:rPr>
              <a:t>транспортированию твёрдых коммунальных отходов в сумме </a:t>
            </a:r>
            <a:r>
              <a:rPr lang="ru-RU" altLang="zh-TW" sz="1000" dirty="0" smtClean="0">
                <a:solidFill>
                  <a:schemeClr val="tx1"/>
                </a:solidFill>
                <a:latin typeface="Arial" pitchFamily="34" charset="0"/>
                <a:ea typeface="Times New Roman" pitchFamily="18" charset="0"/>
                <a:cs typeface="Arial" pitchFamily="34" charset="0"/>
              </a:rPr>
              <a:t>1,9 млн.рублей</a:t>
            </a:r>
            <a:r>
              <a:rPr lang="ru-RU" altLang="zh-TW" sz="1000" dirty="0" smtClean="0">
                <a:solidFill>
                  <a:schemeClr val="tx1"/>
                </a:solidFill>
                <a:latin typeface="Arial" pitchFamily="34" charset="0"/>
                <a:ea typeface="Times New Roman" pitchFamily="18" charset="0"/>
                <a:cs typeface="Arial" pitchFamily="34" charset="0"/>
              </a:rPr>
              <a:t>, по организации ритуальных услуг и содержанию мест захоронения в сумме </a:t>
            </a:r>
            <a:r>
              <a:rPr lang="ru-RU" altLang="zh-TW" sz="1000" dirty="0" smtClean="0">
                <a:solidFill>
                  <a:schemeClr val="tx1"/>
                </a:solidFill>
                <a:latin typeface="Arial" pitchFamily="34" charset="0"/>
                <a:ea typeface="Times New Roman" pitchFamily="18" charset="0"/>
                <a:cs typeface="Arial" pitchFamily="34" charset="0"/>
              </a:rPr>
              <a:t>0,9 млн.рублей.</a:t>
            </a:r>
            <a:endParaRPr lang="ru-RU" altLang="zh-TW" sz="1000" dirty="0" smtClean="0">
              <a:solidFill>
                <a:schemeClr val="tx1"/>
              </a:solidFill>
              <a:latin typeface="Arial" pitchFamily="34" charset="0"/>
              <a:ea typeface="Times New Roman" pitchFamily="18" charset="0"/>
              <a:cs typeface="Arial" pitchFamily="34" charset="0"/>
            </a:endParaRPr>
          </a:p>
          <a:p>
            <a:pPr indent="450850" algn="just" fontAlgn="base">
              <a:spcBef>
                <a:spcPct val="0"/>
              </a:spcBef>
              <a:spcAft>
                <a:spcPct val="0"/>
              </a:spcAft>
            </a:pPr>
            <a:r>
              <a:rPr kumimoji="0" lang="ru-RU" altLang="zh-TW"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lang="ru-RU" altLang="zh-TW" sz="1000" dirty="0" smtClean="0">
                <a:latin typeface="Arial" pitchFamily="34" charset="0"/>
                <a:ea typeface="Times New Roman" pitchFamily="18" charset="0"/>
                <a:cs typeface="Arial" pitchFamily="34" charset="0"/>
              </a:rPr>
              <a:t>Ресурсное обеспечение реализации муниципальной программы представлено в разрезе подпрограмм в таблице. </a:t>
            </a:r>
            <a:r>
              <a:rPr lang="ru-RU" altLang="zh-TW" sz="1000" dirty="0" smtClean="0">
                <a:latin typeface="Arial" pitchFamily="34" charset="0"/>
                <a:ea typeface="Times New Roman" pitchFamily="18" charset="0"/>
                <a:cs typeface="Arial" pitchFamily="34" charset="0"/>
              </a:rPr>
              <a:t>(</a:t>
            </a:r>
            <a:r>
              <a:rPr lang="ru-RU" altLang="zh-TW" sz="1000" dirty="0" smtClean="0">
                <a:latin typeface="Arial" pitchFamily="34" charset="0"/>
                <a:ea typeface="Times New Roman" pitchFamily="18" charset="0"/>
                <a:cs typeface="Arial" pitchFamily="34" charset="0"/>
              </a:rPr>
              <a:t>млн</a:t>
            </a:r>
            <a:r>
              <a:rPr lang="ru-RU" altLang="zh-TW" sz="1000" dirty="0" smtClean="0">
                <a:latin typeface="Arial" pitchFamily="34" charset="0"/>
                <a:ea typeface="Times New Roman" pitchFamily="18" charset="0"/>
                <a:cs typeface="Arial" pitchFamily="34" charset="0"/>
              </a:rPr>
              <a:t>. </a:t>
            </a:r>
            <a:r>
              <a:rPr lang="ru-RU" altLang="zh-TW" sz="1000" dirty="0" smtClean="0">
                <a:latin typeface="Arial" pitchFamily="34" charset="0"/>
                <a:ea typeface="Times New Roman" pitchFamily="18" charset="0"/>
                <a:cs typeface="Arial" pitchFamily="34" charset="0"/>
              </a:rPr>
              <a:t>руб.)</a:t>
            </a:r>
            <a:endParaRPr lang="ru-RU" altLang="zh-TW" sz="100" dirty="0" smtClean="0">
              <a:latin typeface="Arial" pitchFamily="34" charset="0"/>
              <a:cs typeface="Arial" pitchFamily="34" charset="0"/>
            </a:endParaRPr>
          </a:p>
        </p:txBody>
      </p:sp>
      <p:graphicFrame>
        <p:nvGraphicFramePr>
          <p:cNvPr id="8" name="Таблица 7"/>
          <p:cNvGraphicFramePr>
            <a:graphicFrameLocks noGrp="1"/>
          </p:cNvGraphicFramePr>
          <p:nvPr/>
        </p:nvGraphicFramePr>
        <p:xfrm>
          <a:off x="404664" y="5580112"/>
          <a:ext cx="6048670" cy="2881848"/>
        </p:xfrm>
        <a:graphic>
          <a:graphicData uri="http://schemas.openxmlformats.org/drawingml/2006/table">
            <a:tbl>
              <a:tblPr firstRow="1" bandRow="1">
                <a:effectLst/>
                <a:tableStyleId>{284E427A-3D55-4303-BF80-6455036E1DE7}</a:tableStyleId>
              </a:tblPr>
              <a:tblGrid>
                <a:gridCol w="3168351"/>
                <a:gridCol w="504056"/>
                <a:gridCol w="648072"/>
                <a:gridCol w="576064"/>
                <a:gridCol w="558943"/>
                <a:gridCol w="593184"/>
              </a:tblGrid>
              <a:tr h="268904">
                <a:tc>
                  <a:txBody>
                    <a:bodyPr/>
                    <a:lstStyle/>
                    <a:p>
                      <a:pPr algn="ctr">
                        <a:spcAft>
                          <a:spcPts val="0"/>
                        </a:spcAft>
                      </a:pPr>
                      <a:r>
                        <a:rPr lang="ru-RU" sz="950" dirty="0" smtClean="0">
                          <a:solidFill>
                            <a:srgbClr val="FFFFFF"/>
                          </a:solidFill>
                          <a:latin typeface="Arial" pitchFamily="34" charset="0"/>
                          <a:cs typeface="Arial" pitchFamily="34" charset="0"/>
                        </a:rPr>
                        <a:t>НАИМЕНОВАНИЕ</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2023 ФАКТ</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2024 ОЦЕНКА</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2025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2026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2027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492805">
                <a:tc>
                  <a:txBody>
                    <a:bodyPr/>
                    <a:lstStyle/>
                    <a:p>
                      <a:pPr>
                        <a:spcAft>
                          <a:spcPts val="0"/>
                        </a:spcAft>
                      </a:pPr>
                      <a:r>
                        <a:rPr lang="ru-RU" sz="950" dirty="0">
                          <a:latin typeface="Arial" pitchFamily="34" charset="0"/>
                          <a:cs typeface="Arial" pitchFamily="34" charset="0"/>
                        </a:rPr>
                        <a:t>Муниципальная программа «Создание благоприятных условий для обеспечения жизнедеятельности населения «Усть-Удинского района» на </a:t>
                      </a:r>
                      <a:r>
                        <a:rPr lang="ru-RU" sz="950" dirty="0" smtClean="0">
                          <a:latin typeface="Arial" pitchFamily="34" charset="0"/>
                          <a:cs typeface="Arial" pitchFamily="34" charset="0"/>
                        </a:rPr>
                        <a:t>2021-2027годы</a:t>
                      </a:r>
                      <a:endParaRPr lang="ru-RU" sz="95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1" i="0" u="none" strike="noStrike" dirty="0" smtClean="0">
                          <a:latin typeface="Arial" pitchFamily="34" charset="0"/>
                          <a:cs typeface="Arial" pitchFamily="34" charset="0"/>
                        </a:rPr>
                        <a:t>0,3</a:t>
                      </a:r>
                      <a:endParaRPr lang="ru-RU" sz="9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1" i="0" u="none" strike="noStrike" dirty="0" smtClean="0">
                          <a:latin typeface="Arial" pitchFamily="34" charset="0"/>
                          <a:cs typeface="Arial" pitchFamily="34" charset="0"/>
                        </a:rPr>
                        <a:t>20,0</a:t>
                      </a:r>
                      <a:endParaRPr lang="ru-RU" sz="9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ea typeface="Times New Roman"/>
                          <a:cs typeface="Arial" pitchFamily="34" charset="0"/>
                        </a:rPr>
                        <a:t>252,6</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ea typeface="Times New Roman"/>
                          <a:cs typeface="Arial" pitchFamily="34" charset="0"/>
                        </a:rPr>
                        <a:t>107,1</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ea typeface="Times New Roman"/>
                          <a:cs typeface="Arial" pitchFamily="34" charset="0"/>
                        </a:rPr>
                        <a:t>107,7</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2805">
                <a:tc>
                  <a:txBody>
                    <a:bodyPr/>
                    <a:lstStyle/>
                    <a:p>
                      <a:pPr>
                        <a:spcAft>
                          <a:spcPts val="0"/>
                        </a:spcAft>
                      </a:pPr>
                      <a:r>
                        <a:rPr lang="ru-RU" sz="950" dirty="0">
                          <a:latin typeface="Arial" pitchFamily="34" charset="0"/>
                          <a:cs typeface="Arial" pitchFamily="34" charset="0"/>
                        </a:rPr>
                        <a:t>Подпрограмма «Энергосбережение и повышение энергетической эффективности на территории Усть-Удинского района» на </a:t>
                      </a:r>
                      <a:r>
                        <a:rPr lang="ru-RU" sz="950" dirty="0" smtClean="0">
                          <a:latin typeface="Arial" pitchFamily="34" charset="0"/>
                          <a:cs typeface="Arial" pitchFamily="34" charset="0"/>
                        </a:rPr>
                        <a:t>2021-2027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0,2</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a:latin typeface="Arial" pitchFamily="34" charset="0"/>
                          <a:cs typeface="Arial" pitchFamily="34" charset="0"/>
                        </a:rPr>
                        <a:t>0,0</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0,0</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0,0</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0,0</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2805">
                <a:tc>
                  <a:txBody>
                    <a:bodyPr/>
                    <a:lstStyle/>
                    <a:p>
                      <a:pPr>
                        <a:spcAft>
                          <a:spcPts val="0"/>
                        </a:spcAft>
                      </a:pPr>
                      <a:r>
                        <a:rPr lang="ru-RU" sz="950" dirty="0">
                          <a:latin typeface="Arial" pitchFamily="34" charset="0"/>
                          <a:cs typeface="Arial" pitchFamily="34" charset="0"/>
                        </a:rPr>
                        <a:t>Подпрограмма «Создание условий для предоставления транспортных услуг населению Усть-Удинского района» на </a:t>
                      </a:r>
                      <a:r>
                        <a:rPr lang="ru-RU" sz="950" dirty="0" smtClean="0">
                          <a:latin typeface="Arial" pitchFamily="34" charset="0"/>
                          <a:cs typeface="Arial" pitchFamily="34" charset="0"/>
                        </a:rPr>
                        <a:t>2021-2027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0,1</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0,2</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80,4</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79,0</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80,6</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904">
                <a:tc>
                  <a:txBody>
                    <a:bodyPr/>
                    <a:lstStyle/>
                    <a:p>
                      <a:pPr>
                        <a:spcAft>
                          <a:spcPts val="0"/>
                        </a:spcAft>
                      </a:pPr>
                      <a:r>
                        <a:rPr lang="ru-RU" sz="950" dirty="0">
                          <a:latin typeface="Arial" pitchFamily="34" charset="0"/>
                          <a:cs typeface="Arial" pitchFamily="34" charset="0"/>
                        </a:rPr>
                        <a:t>Подпрограмма «Охрана окружающей среды в Усть-Удинском районе» на </a:t>
                      </a:r>
                      <a:r>
                        <a:rPr lang="ru-RU" sz="950" dirty="0" smtClean="0">
                          <a:latin typeface="Arial" pitchFamily="34" charset="0"/>
                          <a:cs typeface="Arial" pitchFamily="34" charset="0"/>
                        </a:rPr>
                        <a:t>2021-2027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a:latin typeface="Arial" pitchFamily="34" charset="0"/>
                          <a:cs typeface="Arial" pitchFamily="34" charset="0"/>
                        </a:rPr>
                        <a:t>0,0</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19,8</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14,3</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1,3</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1,3</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84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50" dirty="0" smtClean="0">
                          <a:latin typeface="Arial" pitchFamily="34" charset="0"/>
                          <a:ea typeface="Times New Roman"/>
                          <a:cs typeface="Arial" pitchFamily="34" charset="0"/>
                        </a:rPr>
                        <a:t>Подпрограмма "Комплексное развитие коммунальной инфраструктуры в Усть-Удинском районе" на 2021-2027 годы</a:t>
                      </a:r>
                      <a:endParaRPr lang="ru-RU" sz="95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0,0</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0,0</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130,1</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a:latin typeface="Arial" pitchFamily="34" charset="0"/>
                          <a:ea typeface="Times New Roman"/>
                          <a:cs typeface="Arial" pitchFamily="34" charset="0"/>
                        </a:rPr>
                        <a:t>0,0</a:t>
                      </a: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a:latin typeface="Arial" pitchFamily="34" charset="0"/>
                          <a:ea typeface="Times New Roman"/>
                          <a:cs typeface="Arial" pitchFamily="34" charset="0"/>
                        </a:rPr>
                        <a:t>0,0</a:t>
                      </a: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9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50" dirty="0" smtClean="0">
                          <a:latin typeface="Arial" pitchFamily="34" charset="0"/>
                          <a:ea typeface="Times New Roman"/>
                          <a:cs typeface="Arial" pitchFamily="34" charset="0"/>
                        </a:rPr>
                        <a:t>Подпрограмма "Деятельность комитета по вопросам ЖКХ" на 2025-2027 годы</a:t>
                      </a:r>
                      <a:endParaRPr lang="ru-RU" sz="95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tcPr>
                </a:tc>
                <a:tc>
                  <a:txBody>
                    <a:bodyPr/>
                    <a:lstStyle/>
                    <a:p>
                      <a:pPr algn="ctr" fontAlgn="ctr"/>
                      <a:r>
                        <a:rPr lang="ru-RU" sz="950" b="0" i="0" u="none" strike="noStrike" dirty="0" smtClean="0">
                          <a:latin typeface="Arial" pitchFamily="34" charset="0"/>
                          <a:cs typeface="Arial" pitchFamily="34" charset="0"/>
                        </a:rPr>
                        <a:t>0,0</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950" b="0" i="0" u="none" strike="noStrike" dirty="0" smtClean="0">
                          <a:latin typeface="Arial" pitchFamily="34" charset="0"/>
                          <a:cs typeface="Arial" pitchFamily="34" charset="0"/>
                        </a:rPr>
                        <a:t>0,0</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ea typeface="Times New Roman"/>
                          <a:cs typeface="Arial" pitchFamily="34" charset="0"/>
                        </a:rPr>
                        <a:t>27,8</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ea typeface="Times New Roman"/>
                          <a:cs typeface="Arial" pitchFamily="34" charset="0"/>
                        </a:rPr>
                        <a:t>26,8</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ea typeface="Times New Roman"/>
                          <a:cs typeface="Arial" pitchFamily="34" charset="0"/>
                        </a:rPr>
                        <a:t>25,8</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5949280" y="8244408"/>
            <a:ext cx="510850" cy="486833"/>
          </a:xfrm>
        </p:spPr>
        <p:txBody>
          <a:bodyPr/>
          <a:lstStyle/>
          <a:p>
            <a:fld id="{725C68B6-61C2-468F-89AB-4B9F7531AA68}" type="slidenum">
              <a:rPr lang="ru-RU" smtClean="0"/>
              <a:pPr/>
              <a:t>39</a:t>
            </a:fld>
            <a:endParaRPr lang="ru-RU"/>
          </a:p>
        </p:txBody>
      </p:sp>
      <p:sp>
        <p:nvSpPr>
          <p:cNvPr id="3" name="Заголовок 1"/>
          <p:cNvSpPr txBox="1">
            <a:spLocks/>
          </p:cNvSpPr>
          <p:nvPr/>
        </p:nvSpPr>
        <p:spPr>
          <a:xfrm>
            <a:off x="188640" y="0"/>
            <a:ext cx="6480720" cy="432048"/>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x-none" sz="1200" b="1" smtClean="0">
                <a:solidFill>
                  <a:srgbClr val="002060"/>
                </a:solidFill>
                <a:latin typeface="Arial" pitchFamily="34" charset="0"/>
                <a:cs typeface="Arial" pitchFamily="34" charset="0"/>
              </a:rPr>
              <a:t>МУНИЦИПАЛЬНАЯ ПРОГРАММА «ОБЕСПЕЧЕНИЕ КОМПЛЕКСНЫХ МЕР </a:t>
            </a:r>
            <a:r>
              <a:rPr lang="ru-RU" sz="1200" b="1" dirty="0" smtClean="0">
                <a:solidFill>
                  <a:srgbClr val="002060"/>
                </a:solidFill>
                <a:latin typeface="Arial" pitchFamily="34" charset="0"/>
                <a:cs typeface="Arial" pitchFamily="34" charset="0"/>
              </a:rPr>
              <a:t>ПО ГРАЖДАНСКОЙ ОБОРОНЕ» НА </a:t>
            </a:r>
            <a:r>
              <a:rPr lang="x-none" sz="1200" b="1" smtClean="0">
                <a:solidFill>
                  <a:srgbClr val="002060"/>
                </a:solidFill>
                <a:latin typeface="Arial" pitchFamily="34" charset="0"/>
                <a:cs typeface="Arial" pitchFamily="34" charset="0"/>
              </a:rPr>
              <a:t> 20</a:t>
            </a:r>
            <a:r>
              <a:rPr lang="ru-RU" sz="1200" b="1" dirty="0" smtClean="0">
                <a:solidFill>
                  <a:srgbClr val="002060"/>
                </a:solidFill>
                <a:latin typeface="Arial" pitchFamily="34" charset="0"/>
                <a:cs typeface="Arial" pitchFamily="34" charset="0"/>
              </a:rPr>
              <a:t>21</a:t>
            </a:r>
            <a:r>
              <a:rPr lang="x-none" sz="1200" b="1" smtClean="0">
                <a:solidFill>
                  <a:srgbClr val="002060"/>
                </a:solidFill>
                <a:latin typeface="Arial" pitchFamily="34" charset="0"/>
                <a:cs typeface="Arial" pitchFamily="34" charset="0"/>
              </a:rPr>
              <a:t>-202</a:t>
            </a:r>
            <a:r>
              <a:rPr lang="ru-RU" sz="1200" b="1" dirty="0" smtClean="0">
                <a:solidFill>
                  <a:srgbClr val="002060"/>
                </a:solidFill>
                <a:latin typeface="Arial" pitchFamily="34" charset="0"/>
                <a:cs typeface="Arial" pitchFamily="34" charset="0"/>
              </a:rPr>
              <a:t>7</a:t>
            </a:r>
            <a:r>
              <a:rPr lang="x-none" sz="1200" b="1" smtClean="0">
                <a:solidFill>
                  <a:srgbClr val="002060"/>
                </a:solidFill>
                <a:latin typeface="Arial" pitchFamily="34" charset="0"/>
                <a:cs typeface="Arial" pitchFamily="34" charset="0"/>
              </a:rPr>
              <a:t> ГОДЫ</a:t>
            </a:r>
            <a:endParaRPr lang="ru-RU" sz="1200" dirty="0">
              <a:solidFill>
                <a:srgbClr val="002060"/>
              </a:solidFill>
              <a:latin typeface="Arial" pitchFamily="34" charset="0"/>
              <a:cs typeface="Arial" pitchFamily="34" charset="0"/>
            </a:endParaRPr>
          </a:p>
        </p:txBody>
      </p:sp>
      <p:graphicFrame>
        <p:nvGraphicFramePr>
          <p:cNvPr id="4" name="Таблица 3"/>
          <p:cNvGraphicFramePr>
            <a:graphicFrameLocks noGrp="1"/>
          </p:cNvGraphicFramePr>
          <p:nvPr/>
        </p:nvGraphicFramePr>
        <p:xfrm>
          <a:off x="332656" y="2699792"/>
          <a:ext cx="6192687" cy="2116763"/>
        </p:xfrm>
        <a:graphic>
          <a:graphicData uri="http://schemas.openxmlformats.org/drawingml/2006/table">
            <a:tbl>
              <a:tblPr firstRow="1" bandRow="1">
                <a:tableStyleId>{284E427A-3D55-4303-BF80-6455036E1DE7}</a:tableStyleId>
              </a:tblPr>
              <a:tblGrid>
                <a:gridCol w="3440383"/>
                <a:gridCol w="481653"/>
                <a:gridCol w="619269"/>
                <a:gridCol w="550461"/>
                <a:gridCol w="550461"/>
                <a:gridCol w="550460"/>
              </a:tblGrid>
              <a:tr h="261029">
                <a:tc>
                  <a:txBody>
                    <a:bodyPr/>
                    <a:lstStyle/>
                    <a:p>
                      <a:pPr algn="ctr">
                        <a:spcAft>
                          <a:spcPts val="0"/>
                        </a:spcAft>
                      </a:pPr>
                      <a:r>
                        <a:rPr lang="ru-RU" sz="950" dirty="0" smtClean="0">
                          <a:solidFill>
                            <a:srgbClr val="FFFFFF"/>
                          </a:solidFill>
                          <a:latin typeface="Arial" pitchFamily="34" charset="0"/>
                          <a:cs typeface="Arial" pitchFamily="34" charset="0"/>
                        </a:rPr>
                        <a:t>НАИМЕНОВАНИЕ</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2022 ФАКТ</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2023 ОЦЕНКА</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2024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2025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2026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5220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50" b="1" dirty="0">
                          <a:latin typeface="Arial" pitchFamily="34" charset="0"/>
                          <a:cs typeface="Arial" pitchFamily="34" charset="0"/>
                        </a:rPr>
                        <a:t>Муниципальная программа РМО «Усть-Удинский район»  «Обеспечение комплексных мер  по гражданской обороне» на </a:t>
                      </a:r>
                      <a:r>
                        <a:rPr lang="ru-RU" sz="950" b="1" dirty="0" smtClean="0">
                          <a:latin typeface="Arial" pitchFamily="34" charset="0"/>
                          <a:cs typeface="Arial" pitchFamily="34" charset="0"/>
                        </a:rPr>
                        <a:t>2021-2027 </a:t>
                      </a:r>
                      <a:r>
                        <a:rPr lang="ru-RU" sz="950" b="1" dirty="0" smtClean="0">
                          <a:latin typeface="Arial" pitchFamily="34" charset="0"/>
                          <a:cs typeface="Arial" pitchFamily="34" charset="0"/>
                        </a:rPr>
                        <a:t>годы, в том числе:</a:t>
                      </a:r>
                      <a:endParaRPr lang="ru-RU" sz="9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cs typeface="Arial" pitchFamily="34" charset="0"/>
                        </a:rPr>
                        <a:t>8,0</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1" u="none" strike="noStrike" dirty="0" smtClean="0">
                          <a:latin typeface="Arial" pitchFamily="34" charset="0"/>
                          <a:cs typeface="Arial" pitchFamily="34" charset="0"/>
                        </a:rPr>
                        <a:t>8,8</a:t>
                      </a:r>
                      <a:endParaRPr lang="ru-RU" sz="9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cs typeface="Arial" pitchFamily="34" charset="0"/>
                        </a:rPr>
                        <a:t>8,3</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cs typeface="Arial" pitchFamily="34" charset="0"/>
                        </a:rPr>
                        <a:t>8,3</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cs typeface="Arial" pitchFamily="34" charset="0"/>
                        </a:rPr>
                        <a:t>8,3</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83087">
                <a:tc>
                  <a:txBody>
                    <a:bodyPr/>
                    <a:lstStyle/>
                    <a:p>
                      <a:pPr>
                        <a:spcAft>
                          <a:spcPts val="0"/>
                        </a:spcAft>
                      </a:pPr>
                      <a:r>
                        <a:rPr lang="ru-RU" sz="950" dirty="0">
                          <a:latin typeface="Arial" pitchFamily="34" charset="0"/>
                          <a:cs typeface="Arial" pitchFamily="34" charset="0"/>
                        </a:rPr>
                        <a:t>Подпрограмма «Выполнение профилактических мероприятий по гражданской обороне, защите населения и территорий от чрезвычайных ситуаций природного и техногенного характера, пожарной безопасности и профилактике терроризма» на </a:t>
                      </a:r>
                      <a:r>
                        <a:rPr lang="ru-RU" sz="950" dirty="0" smtClean="0">
                          <a:latin typeface="Arial" pitchFamily="34" charset="0"/>
                          <a:cs typeface="Arial" pitchFamily="34" charset="0"/>
                        </a:rPr>
                        <a:t>2021-2027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0,2</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u="none" strike="noStrike" dirty="0" smtClean="0">
                          <a:latin typeface="Arial" pitchFamily="34" charset="0"/>
                          <a:cs typeface="Arial" pitchFamily="34" charset="0"/>
                        </a:rPr>
                        <a:t>0,1</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0,4</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0,4</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0,4</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2058">
                <a:tc>
                  <a:txBody>
                    <a:bodyPr/>
                    <a:lstStyle/>
                    <a:p>
                      <a:pPr>
                        <a:spcAft>
                          <a:spcPts val="0"/>
                        </a:spcAft>
                      </a:pPr>
                      <a:r>
                        <a:rPr lang="ru-RU" sz="950" dirty="0">
                          <a:latin typeface="Arial" pitchFamily="34" charset="0"/>
                          <a:cs typeface="Arial" pitchFamily="34" charset="0"/>
                        </a:rPr>
                        <a:t>Подпрограмма «Содержание муниципального казенного учреждения «Единая дежурно-диспетчерская служба» РМО «Усть-Удинский район» на </a:t>
                      </a:r>
                      <a:r>
                        <a:rPr lang="ru-RU" sz="950" dirty="0" smtClean="0">
                          <a:latin typeface="Arial" pitchFamily="34" charset="0"/>
                          <a:cs typeface="Arial" pitchFamily="34" charset="0"/>
                        </a:rPr>
                        <a:t>2021-2027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cs typeface="Arial" pitchFamily="34" charset="0"/>
                        </a:rPr>
                        <a:t>7,8</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fontAlgn="ctr"/>
                      <a:r>
                        <a:rPr lang="ru-RU" sz="950" u="none" strike="noStrike" dirty="0" smtClean="0">
                          <a:latin typeface="Arial" pitchFamily="34" charset="0"/>
                          <a:cs typeface="Arial" pitchFamily="34" charset="0"/>
                        </a:rPr>
                        <a:t>8,7</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cs typeface="Arial" pitchFamily="34" charset="0"/>
                        </a:rPr>
                        <a:t>7,9</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cs typeface="Arial" pitchFamily="34" charset="0"/>
                        </a:rPr>
                        <a:t>7,9</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cs typeface="Arial" pitchFamily="34" charset="0"/>
                        </a:rPr>
                        <a:t>7,9</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
        <p:nvSpPr>
          <p:cNvPr id="7169" name="Rectangle 1"/>
          <p:cNvSpPr>
            <a:spLocks noChangeArrowheads="1"/>
          </p:cNvSpPr>
          <p:nvPr/>
        </p:nvSpPr>
        <p:spPr bwMode="auto">
          <a:xfrm>
            <a:off x="260648" y="467544"/>
            <a:ext cx="6336704" cy="2246769"/>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lvl="0" indent="5397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Данная программа отражает расходы на  содержание муниципального казенного учреждения «Единая дежурно-диспетчерская служба» в сумме 7560,0 тыс.рублей  ежегодно, приобретение ГСМ для организации работы МКУ ЕДДС, патрульных групп, в том числе с использованием судна на воздушной подушке – по 30 тыс. руб. ежегодно; подготовка населения в области гражданской обороны и защиты от чрезвычайных ситуаций по 17,0 тыс.руб. ежегодно;  приобретение наглядной агитации по противопожарной и антитеррористической агитации  по 10,0 тыс. руб. ежегодно; профилактика терроризма и экстремизма – по 50 тыс.руб. ежегодно; материальное оснащение пунктов временного размещения для первоочередного жизнеобеспечения населения в военное время с финансированием на 2024-2027 годы – 50,0 тыс.руб., техническое обслуживание, приобретение резерва запасных частей, аренда нежилого помещения и ремонт оборудования системы оповещения и информирования населения на 2025-2027 годы по 412,0 тыс. руб. ежегодно. </a:t>
            </a:r>
          </a:p>
          <a:p>
            <a:pPr marL="0" marR="0" lvl="0" indent="539750" algn="just" defTabSz="914400" rtl="0" eaLnBrk="1" fontAlgn="base" latinLnBrk="0" hangingPunct="1">
              <a:lnSpc>
                <a:spcPct val="100000"/>
              </a:lnSpc>
              <a:spcBef>
                <a:spcPct val="0"/>
              </a:spcBef>
              <a:spcAft>
                <a:spcPct val="0"/>
              </a:spcAft>
              <a:buClrTx/>
              <a:buSzTx/>
              <a:tabLst/>
            </a:pPr>
            <a:r>
              <a:rPr lang="ru-RU" altLang="zh-TW" sz="1000" dirty="0" smtClean="0">
                <a:latin typeface="Arial" pitchFamily="34" charset="0"/>
                <a:ea typeface="Times New Roman" pitchFamily="18" charset="0"/>
                <a:cs typeface="Arial" pitchFamily="34" charset="0"/>
              </a:rPr>
              <a:t>Ресурсное </a:t>
            </a:r>
            <a:r>
              <a:rPr lang="ru-RU" altLang="zh-TW" sz="1000" dirty="0" smtClean="0">
                <a:latin typeface="Arial" pitchFamily="34" charset="0"/>
                <a:ea typeface="Times New Roman" pitchFamily="18" charset="0"/>
                <a:cs typeface="Arial" pitchFamily="34" charset="0"/>
              </a:rPr>
              <a:t>обеспечение реализации муниципальной программы представлено в разрезе подпрограмм в таблице. </a:t>
            </a:r>
            <a:r>
              <a:rPr lang="ru-RU" altLang="zh-TW" sz="1000" dirty="0" smtClean="0">
                <a:latin typeface="Arial" pitchFamily="34" charset="0"/>
                <a:ea typeface="Times New Roman" pitchFamily="18" charset="0"/>
                <a:cs typeface="Arial" pitchFamily="34" charset="0"/>
              </a:rPr>
              <a:t>(млн.руб</a:t>
            </a:r>
            <a:r>
              <a:rPr lang="ru-RU" altLang="zh-TW" sz="1000" dirty="0" smtClean="0">
                <a:latin typeface="Arial" pitchFamily="34" charset="0"/>
                <a:ea typeface="Times New Roman" pitchFamily="18" charset="0"/>
                <a:cs typeface="Arial" pitchFamily="34" charset="0"/>
              </a:rPr>
              <a:t>.)</a:t>
            </a:r>
            <a:endParaRPr kumimoji="0" lang="ru-RU" altLang="zh-TW"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Заголовок 1"/>
          <p:cNvSpPr txBox="1">
            <a:spLocks/>
          </p:cNvSpPr>
          <p:nvPr/>
        </p:nvSpPr>
        <p:spPr>
          <a:xfrm>
            <a:off x="188640" y="4860032"/>
            <a:ext cx="6480720" cy="72008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x-none" sz="1200" b="1" smtClean="0">
                <a:solidFill>
                  <a:srgbClr val="002060"/>
                </a:solidFill>
                <a:latin typeface="Arial" pitchFamily="34" charset="0"/>
                <a:cs typeface="Arial" pitchFamily="34" charset="0"/>
              </a:rPr>
              <a:t>МУНИЦИПАЛЬНАЯ ПРОГРАММА «ПОВЫШЕНИЕ ЭФФЕКТИВНОСТИ ПРОВОДИМОЙ МУНИЦИПАЛЬНОЙ ПОЛИТИКИ В ОБЛАСТИ ЗЕМЕЛЬНО-ИМУЩЕСТВЕННЫХ ОТНОШЕНИЙ И УПРАВЛЕНИЯ МУНИЦИПАЛЬНОЙ СОБСТВЕННОСТЬЮ» </a:t>
            </a:r>
            <a:endParaRPr lang="ru-RU" sz="1200" b="1" dirty="0" smtClean="0">
              <a:solidFill>
                <a:srgbClr val="002060"/>
              </a:solidFill>
              <a:latin typeface="Arial" pitchFamily="34" charset="0"/>
              <a:cs typeface="Arial" pitchFamily="34" charset="0"/>
            </a:endParaRPr>
          </a:p>
          <a:p>
            <a:pPr algn="ctr"/>
            <a:r>
              <a:rPr lang="x-none" sz="1200" b="1" smtClean="0">
                <a:solidFill>
                  <a:srgbClr val="002060"/>
                </a:solidFill>
                <a:latin typeface="Arial" pitchFamily="34" charset="0"/>
                <a:cs typeface="Arial" pitchFamily="34" charset="0"/>
              </a:rPr>
              <a:t>НА 2017-202</a:t>
            </a:r>
            <a:r>
              <a:rPr lang="ru-RU" sz="1200" b="1" dirty="0" smtClean="0">
                <a:solidFill>
                  <a:srgbClr val="002060"/>
                </a:solidFill>
                <a:latin typeface="Arial" pitchFamily="34" charset="0"/>
                <a:cs typeface="Arial" pitchFamily="34" charset="0"/>
              </a:rPr>
              <a:t>7</a:t>
            </a:r>
            <a:r>
              <a:rPr lang="x-none" sz="1200" b="1" smtClean="0">
                <a:solidFill>
                  <a:srgbClr val="002060"/>
                </a:solidFill>
                <a:latin typeface="Arial" pitchFamily="34" charset="0"/>
                <a:cs typeface="Arial" pitchFamily="34" charset="0"/>
              </a:rPr>
              <a:t> ГОДЫ</a:t>
            </a:r>
            <a:endParaRPr lang="ru-RU" sz="1200" dirty="0">
              <a:solidFill>
                <a:srgbClr val="002060"/>
              </a:solidFill>
              <a:latin typeface="Arial" pitchFamily="34" charset="0"/>
              <a:cs typeface="Arial" pitchFamily="34" charset="0"/>
            </a:endParaRPr>
          </a:p>
        </p:txBody>
      </p:sp>
      <p:sp>
        <p:nvSpPr>
          <p:cNvPr id="7" name="Rectangle 1"/>
          <p:cNvSpPr>
            <a:spLocks noChangeArrowheads="1"/>
          </p:cNvSpPr>
          <p:nvPr/>
        </p:nvSpPr>
        <p:spPr bwMode="auto">
          <a:xfrm>
            <a:off x="260648" y="5652120"/>
            <a:ext cx="6336704" cy="1785104"/>
          </a:xfrm>
          <a:prstGeom prst="rect">
            <a:avLst/>
          </a:prstGeom>
          <a:noFill/>
          <a:ln w="9525">
            <a:noFill/>
            <a:miter lim="800000"/>
            <a:headEnd/>
            <a:tailEnd/>
          </a:ln>
          <a:effectLst/>
        </p:spPr>
        <p:txBody>
          <a:bodyPr vert="horz" wrap="square" lIns="91440" tIns="45720" rIns="91440" bIns="45720" numCol="2" spcCol="180000" anchor="ctr" anchorCtr="0" compatLnSpc="1">
            <a:prstTxWarp prst="textNoShape">
              <a:avLst/>
            </a:prstTxWarp>
            <a:spAutoFit/>
          </a:bodyPr>
          <a:lstStyle/>
          <a:p>
            <a:pPr indent="539750" algn="just" fontAlgn="base">
              <a:spcBef>
                <a:spcPct val="0"/>
              </a:spcBef>
              <a:spcAft>
                <a:spcPct val="0"/>
              </a:spcAft>
            </a:pPr>
            <a:r>
              <a:rPr lang="ru-RU" altLang="zh-TW" sz="1000" dirty="0" smtClean="0">
                <a:latin typeface="Arial" pitchFamily="34" charset="0"/>
                <a:ea typeface="Times New Roman" pitchFamily="18" charset="0"/>
                <a:cs typeface="Arial" pitchFamily="34" charset="0"/>
              </a:rPr>
              <a:t>В данной программе отражены расходы  на регистрацию права муниципальной собственности на объекты недвижимости и земельные участки на 2025-2027 годы -  по 50 тыс.,  осуществление инвентаризации объектов муниципальной собственности по 10 тыс. руб. ежегодно;  расходы на осуществление перевода земельных участков из категорий земель сельскохозяйственного назначения в категорию земель населенных пунктов и т.д. на 2025-2027 годы по 20 тыс. ежегодно;   содержание КУМИ на 2025 год –  6724,0 тыс.рублей 2026 год – 6761,2 тыс. руб. 2027 год - 6724 тыс.рублей;  содержание объектов муниципальной собственности 2023—2027 годы(расходы за отопление) на 2025 год 525,8 тыс.рублей, 2026 год – 553,0 тыс.рублей, 2027 год – 525,8 тыс.рублей.</a:t>
            </a:r>
          </a:p>
          <a:p>
            <a:pPr indent="539750" algn="just" fontAlgn="base">
              <a:spcBef>
                <a:spcPct val="0"/>
              </a:spcBef>
              <a:spcAft>
                <a:spcPct val="0"/>
              </a:spcAft>
            </a:pPr>
            <a:r>
              <a:rPr lang="ru-RU" altLang="zh-TW" sz="1000" dirty="0" smtClean="0">
                <a:latin typeface="Arial" pitchFamily="34" charset="0"/>
                <a:ea typeface="Times New Roman" pitchFamily="18" charset="0"/>
                <a:cs typeface="Arial" pitchFamily="34" charset="0"/>
              </a:rPr>
              <a:t>Ресурсное </a:t>
            </a:r>
            <a:r>
              <a:rPr lang="ru-RU" altLang="zh-TW" sz="1000" dirty="0" smtClean="0">
                <a:latin typeface="Arial" pitchFamily="34" charset="0"/>
                <a:ea typeface="Times New Roman" pitchFamily="18" charset="0"/>
                <a:cs typeface="Arial" pitchFamily="34" charset="0"/>
              </a:rPr>
              <a:t>обеспечение реализации муниципальной программы представлено одной подпрограммой, суммы указаны в таблице ниже. </a:t>
            </a:r>
            <a:r>
              <a:rPr lang="ru-RU" altLang="zh-TW" sz="1000" dirty="0" smtClean="0">
                <a:latin typeface="Arial" pitchFamily="34" charset="0"/>
                <a:ea typeface="Times New Roman" pitchFamily="18" charset="0"/>
                <a:cs typeface="Arial" pitchFamily="34" charset="0"/>
              </a:rPr>
              <a:t>(млн.руб</a:t>
            </a:r>
            <a:r>
              <a:rPr lang="ru-RU" altLang="zh-TW" sz="1000" dirty="0" smtClean="0">
                <a:latin typeface="Arial" pitchFamily="34" charset="0"/>
                <a:ea typeface="Times New Roman" pitchFamily="18" charset="0"/>
                <a:cs typeface="Arial" pitchFamily="34" charset="0"/>
              </a:rPr>
              <a:t>.) </a:t>
            </a:r>
            <a:endParaRPr kumimoji="0" lang="ru-RU" altLang="zh-TW" sz="1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Таблица 7"/>
          <p:cNvGraphicFramePr>
            <a:graphicFrameLocks noGrp="1"/>
          </p:cNvGraphicFramePr>
          <p:nvPr/>
        </p:nvGraphicFramePr>
        <p:xfrm>
          <a:off x="332655" y="7452320"/>
          <a:ext cx="6192690" cy="1013460"/>
        </p:xfrm>
        <a:graphic>
          <a:graphicData uri="http://schemas.openxmlformats.org/drawingml/2006/table">
            <a:tbl>
              <a:tblPr firstRow="1" bandRow="1">
                <a:tableStyleId>{284E427A-3D55-4303-BF80-6455036E1DE7}</a:tableStyleId>
              </a:tblPr>
              <a:tblGrid>
                <a:gridCol w="3131934"/>
                <a:gridCol w="640623"/>
                <a:gridCol w="640623"/>
                <a:gridCol w="640623"/>
                <a:gridCol w="569443"/>
                <a:gridCol w="569444"/>
              </a:tblGrid>
              <a:tr h="139647">
                <a:tc>
                  <a:txBody>
                    <a:bodyPr/>
                    <a:lstStyle/>
                    <a:p>
                      <a:pPr algn="ctr">
                        <a:spcAft>
                          <a:spcPts val="0"/>
                        </a:spcAft>
                      </a:pPr>
                      <a:r>
                        <a:rPr lang="ru-RU" sz="950" dirty="0" smtClean="0">
                          <a:solidFill>
                            <a:srgbClr val="FFFFFF"/>
                          </a:solidFill>
                          <a:latin typeface="Arial" pitchFamily="34" charset="0"/>
                          <a:cs typeface="Arial" pitchFamily="34" charset="0"/>
                        </a:rPr>
                        <a:t>НАИМЕНОВАНИЕ</a:t>
                      </a:r>
                      <a:endParaRPr lang="ru-RU" sz="95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2022 ФАКТ</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2023 ОЦЕНКА</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2024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2025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2026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558590">
                <a:tc>
                  <a:txBody>
                    <a:bodyPr/>
                    <a:lstStyle/>
                    <a:p>
                      <a:pPr>
                        <a:spcAft>
                          <a:spcPts val="0"/>
                        </a:spcAft>
                      </a:pPr>
                      <a:r>
                        <a:rPr lang="ru-RU" sz="950" b="1" dirty="0">
                          <a:latin typeface="Arial" pitchFamily="34" charset="0"/>
                          <a:cs typeface="Arial" pitchFamily="34" charset="0"/>
                        </a:rPr>
                        <a:t>Подпрограмма «Повышение эффективности проводимой муниципальной политики в области земельно-имущественных отношений и управления муниципальной собственностью» на </a:t>
                      </a:r>
                      <a:r>
                        <a:rPr lang="ru-RU" sz="950" b="1" dirty="0" smtClean="0">
                          <a:latin typeface="Arial" pitchFamily="34" charset="0"/>
                          <a:cs typeface="Arial" pitchFamily="34" charset="0"/>
                        </a:rPr>
                        <a:t>2017-2027 </a:t>
                      </a:r>
                      <a:r>
                        <a:rPr lang="ru-RU" sz="950" b="1" dirty="0">
                          <a:latin typeface="Arial" pitchFamily="34" charset="0"/>
                          <a:cs typeface="Arial" pitchFamily="34" charset="0"/>
                        </a:rPr>
                        <a:t>годы</a:t>
                      </a:r>
                      <a:endParaRPr lang="ru-RU" sz="950" b="1"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50" b="1" dirty="0" smtClean="0">
                          <a:latin typeface="Arial" pitchFamily="34" charset="0"/>
                          <a:cs typeface="Arial" pitchFamily="34" charset="0"/>
                        </a:rPr>
                        <a:t>10,3</a:t>
                      </a:r>
                      <a:endParaRPr lang="ru-RU" sz="9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b="1" dirty="0" smtClean="0">
                          <a:latin typeface="Arial" pitchFamily="34" charset="0"/>
                          <a:cs typeface="Arial" pitchFamily="34" charset="0"/>
                        </a:rPr>
                        <a:t>7,8</a:t>
                      </a:r>
                      <a:endParaRPr lang="ru-RU" sz="9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b="1" dirty="0" smtClean="0">
                          <a:latin typeface="Arial" pitchFamily="34" charset="0"/>
                          <a:cs typeface="Arial" pitchFamily="34" charset="0"/>
                        </a:rPr>
                        <a:t>6,8</a:t>
                      </a:r>
                      <a:endParaRPr lang="ru-RU" sz="9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b="1" dirty="0" smtClean="0">
                          <a:latin typeface="Arial" pitchFamily="34" charset="0"/>
                          <a:cs typeface="Arial" pitchFamily="34" charset="0"/>
                        </a:rPr>
                        <a:t>6,8</a:t>
                      </a:r>
                      <a:endParaRPr lang="ru-RU" sz="9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b="1" dirty="0" smtClean="0">
                          <a:latin typeface="Arial" pitchFamily="34" charset="0"/>
                          <a:cs typeface="Arial" pitchFamily="34" charset="0"/>
                        </a:rPr>
                        <a:t>6,8</a:t>
                      </a:r>
                      <a:endParaRPr lang="ru-RU" sz="9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165304" y="8149168"/>
            <a:ext cx="438842" cy="486833"/>
          </a:xfrm>
        </p:spPr>
        <p:txBody>
          <a:bodyPr/>
          <a:lstStyle/>
          <a:p>
            <a:fld id="{725C68B6-61C2-468F-89AB-4B9F7531AA68}" type="slidenum">
              <a:rPr lang="ru-RU" smtClean="0"/>
              <a:pPr/>
              <a:t>40</a:t>
            </a:fld>
            <a:endParaRPr lang="ru-RU" dirty="0"/>
          </a:p>
        </p:txBody>
      </p:sp>
      <p:sp>
        <p:nvSpPr>
          <p:cNvPr id="3" name="Заголовок 1"/>
          <p:cNvSpPr txBox="1">
            <a:spLocks/>
          </p:cNvSpPr>
          <p:nvPr/>
        </p:nvSpPr>
        <p:spPr>
          <a:xfrm>
            <a:off x="188640" y="539552"/>
            <a:ext cx="6480720" cy="504056"/>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x-none" sz="1400" b="1" smtClean="0">
                <a:solidFill>
                  <a:srgbClr val="002060"/>
                </a:solidFill>
                <a:latin typeface="Arial" pitchFamily="34" charset="0"/>
                <a:cs typeface="Arial" pitchFamily="34" charset="0"/>
              </a:rPr>
              <a:t>МУНИЦИПАЛЬНАЯ ПРОГРАММА «УПРАВЛЕНИЕ МУНИЦИПАЛЬНЫМИ ФИНАНСАМИ УСТЬ-УДИНСКОГО РАЙОНА» НА 2017-202</a:t>
            </a:r>
            <a:r>
              <a:rPr lang="ru-RU" sz="1400" b="1" dirty="0" smtClean="0">
                <a:solidFill>
                  <a:srgbClr val="002060"/>
                </a:solidFill>
                <a:latin typeface="Arial" pitchFamily="34" charset="0"/>
                <a:cs typeface="Arial" pitchFamily="34" charset="0"/>
              </a:rPr>
              <a:t>7</a:t>
            </a:r>
            <a:r>
              <a:rPr lang="x-none" sz="1400" b="1" smtClean="0">
                <a:solidFill>
                  <a:srgbClr val="002060"/>
                </a:solidFill>
                <a:latin typeface="Arial" pitchFamily="34" charset="0"/>
                <a:cs typeface="Arial" pitchFamily="34" charset="0"/>
              </a:rPr>
              <a:t> ГОДЫ</a:t>
            </a:r>
            <a:endParaRPr lang="ru-RU" sz="1400" dirty="0" smtClean="0">
              <a:solidFill>
                <a:srgbClr val="002060"/>
              </a:solidFill>
              <a:latin typeface="Arial" pitchFamily="34" charset="0"/>
              <a:cs typeface="Arial" pitchFamily="34" charset="0"/>
            </a:endParaRPr>
          </a:p>
        </p:txBody>
      </p:sp>
      <p:graphicFrame>
        <p:nvGraphicFramePr>
          <p:cNvPr id="4" name="Таблица 3"/>
          <p:cNvGraphicFramePr>
            <a:graphicFrameLocks noGrp="1"/>
          </p:cNvGraphicFramePr>
          <p:nvPr/>
        </p:nvGraphicFramePr>
        <p:xfrm>
          <a:off x="377280" y="5436096"/>
          <a:ext cx="6076056" cy="2750820"/>
        </p:xfrm>
        <a:graphic>
          <a:graphicData uri="http://schemas.openxmlformats.org/drawingml/2006/table">
            <a:tbl>
              <a:tblPr firstRow="1" bandRow="1">
                <a:tableStyleId>{284E427A-3D55-4303-BF80-6455036E1DE7}</a:tableStyleId>
              </a:tblPr>
              <a:tblGrid>
                <a:gridCol w="2632958"/>
                <a:gridCol w="706794"/>
                <a:gridCol w="688195"/>
                <a:gridCol w="697875"/>
                <a:gridCol w="675117"/>
                <a:gridCol w="675117"/>
              </a:tblGrid>
              <a:tr h="95642">
                <a:tc>
                  <a:txBody>
                    <a:bodyPr/>
                    <a:lstStyle/>
                    <a:p>
                      <a:pPr algn="ctr">
                        <a:spcAft>
                          <a:spcPts val="0"/>
                        </a:spcAft>
                      </a:pPr>
                      <a:r>
                        <a:rPr lang="ru-RU" sz="950" dirty="0" smtClean="0">
                          <a:solidFill>
                            <a:srgbClr val="FFFFFF"/>
                          </a:solidFill>
                          <a:latin typeface="Arial" pitchFamily="34" charset="0"/>
                          <a:cs typeface="Arial" pitchFamily="34" charset="0"/>
                        </a:rPr>
                        <a:t>НАИМЕНОВАНИЕ</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2023 ФАКТ</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2024 ОЦЕНКА</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2025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2026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2027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2869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50" b="1" dirty="0">
                          <a:latin typeface="Arial" pitchFamily="34" charset="0"/>
                          <a:cs typeface="Arial" pitchFamily="34" charset="0"/>
                        </a:rPr>
                        <a:t>Муниципальная программа «Управление муниципальными финансами Усть-Удинского района» на </a:t>
                      </a:r>
                      <a:r>
                        <a:rPr lang="ru-RU" sz="950" b="1" dirty="0" smtClean="0">
                          <a:latin typeface="Arial" pitchFamily="34" charset="0"/>
                          <a:cs typeface="Arial" pitchFamily="34" charset="0"/>
                        </a:rPr>
                        <a:t>2017-2027 </a:t>
                      </a:r>
                      <a:r>
                        <a:rPr lang="ru-RU" sz="950" b="1" dirty="0" smtClean="0">
                          <a:latin typeface="Arial" pitchFamily="34" charset="0"/>
                          <a:cs typeface="Arial" pitchFamily="34" charset="0"/>
                        </a:rPr>
                        <a:t>годы, в том числе:</a:t>
                      </a:r>
                      <a:endParaRPr lang="ru-RU" sz="950" b="1" dirty="0" smtClean="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1" i="0" u="none" strike="noStrike" dirty="0" smtClean="0">
                          <a:latin typeface="Arial" pitchFamily="34" charset="0"/>
                          <a:cs typeface="Arial" pitchFamily="34" charset="0"/>
                        </a:rPr>
                        <a:t>264,0</a:t>
                      </a:r>
                      <a:endParaRPr lang="ru-RU" sz="9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1" i="0" u="none" strike="noStrike" dirty="0" smtClean="0">
                          <a:latin typeface="Arial" pitchFamily="34" charset="0"/>
                          <a:cs typeface="Arial" pitchFamily="34" charset="0"/>
                        </a:rPr>
                        <a:t>246,5</a:t>
                      </a:r>
                      <a:endParaRPr lang="ru-RU" sz="9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ea typeface="Times New Roman"/>
                          <a:cs typeface="Arial" pitchFamily="34" charset="0"/>
                        </a:rPr>
                        <a:t>244,1</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ea typeface="Times New Roman"/>
                          <a:cs typeface="Arial" pitchFamily="34" charset="0"/>
                        </a:rPr>
                        <a:t>207,1</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ea typeface="Times New Roman"/>
                          <a:cs typeface="Arial" pitchFamily="34" charset="0"/>
                        </a:rPr>
                        <a:t>205,8</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2570">
                <a:tc>
                  <a:txBody>
                    <a:bodyPr/>
                    <a:lstStyle/>
                    <a:p>
                      <a:pPr>
                        <a:spcAft>
                          <a:spcPts val="0"/>
                        </a:spcAft>
                      </a:pPr>
                      <a:r>
                        <a:rPr lang="ru-RU" sz="950" dirty="0">
                          <a:latin typeface="Arial" pitchFamily="34" charset="0"/>
                          <a:cs typeface="Arial" pitchFamily="34" charset="0"/>
                        </a:rPr>
                        <a:t>Подпрограмма «Управление муниципальными финансами, организация составления и исполнения районного бюджета» на </a:t>
                      </a:r>
                      <a:r>
                        <a:rPr lang="ru-RU" sz="950" dirty="0" smtClean="0">
                          <a:latin typeface="Arial" pitchFamily="34" charset="0"/>
                          <a:cs typeface="Arial" pitchFamily="34" charset="0"/>
                        </a:rPr>
                        <a:t>2017-2027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54,7</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56,3</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49,5</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48,5</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46,5</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6927">
                <a:tc>
                  <a:txBody>
                    <a:bodyPr/>
                    <a:lstStyle/>
                    <a:p>
                      <a:pPr>
                        <a:spcAft>
                          <a:spcPts val="0"/>
                        </a:spcAft>
                      </a:pPr>
                      <a:r>
                        <a:rPr lang="ru-RU" sz="950" dirty="0">
                          <a:latin typeface="Arial" pitchFamily="34" charset="0"/>
                          <a:cs typeface="Arial" pitchFamily="34" charset="0"/>
                        </a:rPr>
                        <a:t>Подпрограмма «Повышение эффективности бюджетных расходов в Усть-Удинском районе» на </a:t>
                      </a:r>
                      <a:r>
                        <a:rPr lang="ru-RU" sz="950" dirty="0" smtClean="0">
                          <a:latin typeface="Arial" pitchFamily="34" charset="0"/>
                          <a:cs typeface="Arial" pitchFamily="34" charset="0"/>
                        </a:rPr>
                        <a:t>2017-2027 годы</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206,8</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188,1</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192,3</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156,4</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157,1</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3855">
                <a:tc>
                  <a:txBody>
                    <a:bodyPr/>
                    <a:lstStyle/>
                    <a:p>
                      <a:pPr>
                        <a:spcAft>
                          <a:spcPts val="0"/>
                        </a:spcAft>
                      </a:pPr>
                      <a:r>
                        <a:rPr lang="ru-RU" sz="950" dirty="0">
                          <a:latin typeface="Arial" pitchFamily="34" charset="0"/>
                          <a:cs typeface="Arial" pitchFamily="34" charset="0"/>
                        </a:rPr>
                        <a:t>Подпрограмма «Создание условий для эффективного и ответственного управления муниципальными финансами, повышение устойчивости бюджетов муниципальных образований Усть-Удинского района» на </a:t>
                      </a:r>
                      <a:r>
                        <a:rPr lang="ru-RU" sz="950" dirty="0" smtClean="0">
                          <a:latin typeface="Arial" pitchFamily="34" charset="0"/>
                          <a:cs typeface="Arial" pitchFamily="34" charset="0"/>
                        </a:rPr>
                        <a:t>2017-2027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fontAlgn="ctr"/>
                      <a:r>
                        <a:rPr lang="ru-RU" sz="950" b="0" i="0" u="none" strike="noStrike" dirty="0" smtClean="0">
                          <a:latin typeface="Arial" pitchFamily="34" charset="0"/>
                          <a:cs typeface="Arial" pitchFamily="34" charset="0"/>
                        </a:rPr>
                        <a:t>2,5</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950" b="0" i="0" u="none" strike="noStrike" dirty="0" smtClean="0">
                          <a:latin typeface="Arial" pitchFamily="34" charset="0"/>
                          <a:cs typeface="Arial" pitchFamily="34" charset="0"/>
                        </a:rPr>
                        <a:t>2,1</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ea typeface="Times New Roman"/>
                          <a:cs typeface="Arial" pitchFamily="34" charset="0"/>
                        </a:rPr>
                        <a:t>2,3</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ea typeface="Times New Roman"/>
                          <a:cs typeface="Arial" pitchFamily="34" charset="0"/>
                        </a:rPr>
                        <a:t>2,2</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ea typeface="Times New Roman"/>
                          <a:cs typeface="Arial" pitchFamily="34" charset="0"/>
                        </a:rPr>
                        <a:t>2,2</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
        <p:nvSpPr>
          <p:cNvPr id="5121" name="Rectangle 1"/>
          <p:cNvSpPr>
            <a:spLocks noChangeArrowheads="1"/>
          </p:cNvSpPr>
          <p:nvPr/>
        </p:nvSpPr>
        <p:spPr bwMode="auto">
          <a:xfrm>
            <a:off x="332656" y="971600"/>
            <a:ext cx="6192688" cy="4455066"/>
          </a:xfrm>
          <a:prstGeom prst="rect">
            <a:avLst/>
          </a:prstGeom>
          <a:noFill/>
          <a:ln>
            <a:no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2" spcCol="180000" anchor="ctr" anchorCtr="0" compatLnSpc="1">
            <a:prstTxWarp prst="textNoShape">
              <a:avLst/>
            </a:prstTxWarp>
            <a:spAutoFit/>
          </a:bodyPr>
          <a:lstStyle/>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В подпрограмме «Управление муниципальными финансами, организация составления и исполнения районного бюджета» отражены расходы на содержание финансового управления администрации Усть-Удинского района 2025 г. – 19551,8 тыс.руб., 2026 г. – 19 232,1 тыс.руб., на 2027 год – 18 592,8 тыс.руб., (из них за счет переданных полномочий по формированию, исполнению и контролю за исполнением бюджетов поселений – 5092,2 тыс. руб. ежегодно и переданных полномочий по осуществлению внутреннего муниципального финансового контроля по 1011,3 тыс.руб. ежегодно) ; содержание централизованной бухгалтерии 2025 год – 29072,4 тыс.руб. 2026 год – 28392,1 тыс.рублей, 2027 год 27031,4 тыс. руб.;  резервный фонд администрации  по 800 тыс.руб. ежегодно.</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В подпрограмме «Повышение эффективности бюджетных расходов в Усть-Удинском районе» отражены расходы по дотации на выравнивание бюджетной обеспеченности поселений:</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2025 г. – 192 331,3 тыс. руб., в т.ч. за счет областной субвенции – 168 747,3 тыс. руб.</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2026 г. – 156 366,0 тыс. руб., в т.ч. за счет областной субвенции  - 134 562,0 тыс. руб.</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2027 г. -  157 076,1 тыс. руб., в т.ч. за счет областной субвенции – 135 394,2 тыс. руб.</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В подпрограмме «Создание условий для эффективного и ответственного управления муниципальными финансами, повышение устойчивости бюджетов муниципальных образований Усть-Удинского района» отражены расходы на реализацию следующих мероприятий:</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 защита электронного документооборота, приобретение пользовательских прав на программное обеспечение  на 2025-2027 годы  –  по 2 225,0 тыс. руб. ежегодно  (программы «АЦК - ФИНАНСЫ», «Консультант – Плюс» и другие);</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 обучение специалистов с целью получения навыков практического применения новшеств законодательства по 20,0 тыс.рублей ежегодно. </a:t>
            </a:r>
          </a:p>
          <a:p>
            <a:pPr lvl="0" indent="450850" algn="just" fontAlgn="base">
              <a:spcBef>
                <a:spcPct val="0"/>
              </a:spcBef>
              <a:spcAft>
                <a:spcPct val="0"/>
              </a:spcAft>
            </a:pPr>
            <a:r>
              <a:rPr kumimoji="0" lang="ru-RU" altLang="zh-TW"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lang="ru-RU" altLang="zh-TW" sz="1050" dirty="0" smtClean="0">
                <a:latin typeface="Arial" pitchFamily="34" charset="0"/>
                <a:ea typeface="Times New Roman" pitchFamily="18" charset="0"/>
                <a:cs typeface="Arial" pitchFamily="34" charset="0"/>
              </a:rPr>
              <a:t>Ресурсное обеспечение реализации муниципальной программы представлено в разрезе подпрограмм в таблице. </a:t>
            </a:r>
            <a:r>
              <a:rPr lang="ru-RU" altLang="zh-TW" sz="1050" dirty="0" smtClean="0">
                <a:latin typeface="Arial" pitchFamily="34" charset="0"/>
                <a:ea typeface="Times New Roman" pitchFamily="18" charset="0"/>
                <a:cs typeface="Arial" pitchFamily="34" charset="0"/>
              </a:rPr>
              <a:t>(</a:t>
            </a:r>
            <a:r>
              <a:rPr lang="ru-RU" altLang="zh-TW" sz="1050" dirty="0" err="1" smtClean="0">
                <a:latin typeface="Arial" pitchFamily="34" charset="0"/>
                <a:ea typeface="Times New Roman" pitchFamily="18" charset="0"/>
                <a:cs typeface="Arial" pitchFamily="34" charset="0"/>
              </a:rPr>
              <a:t>млн</a:t>
            </a:r>
            <a:r>
              <a:rPr lang="ru-RU" altLang="zh-TW" sz="1050" dirty="0" smtClean="0">
                <a:latin typeface="Arial" pitchFamily="34" charset="0"/>
                <a:ea typeface="Times New Roman" pitchFamily="18" charset="0"/>
                <a:cs typeface="Arial" pitchFamily="34" charset="0"/>
              </a:rPr>
              <a:t> .руб</a:t>
            </a:r>
            <a:r>
              <a:rPr lang="ru-RU" altLang="zh-TW" sz="1050" dirty="0" smtClean="0">
                <a:latin typeface="Arial" pitchFamily="34" charset="0"/>
                <a:ea typeface="Times New Roman" pitchFamily="18" charset="0"/>
                <a:cs typeface="Arial" pitchFamily="34" charset="0"/>
              </a:rPr>
              <a:t>.)</a:t>
            </a:r>
            <a:endParaRPr kumimoji="0" lang="ru-RU" altLang="zh-TW" sz="105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165304" y="8149168"/>
            <a:ext cx="438842" cy="486833"/>
          </a:xfrm>
        </p:spPr>
        <p:txBody>
          <a:bodyPr/>
          <a:lstStyle/>
          <a:p>
            <a:fld id="{725C68B6-61C2-468F-89AB-4B9F7531AA68}" type="slidenum">
              <a:rPr lang="ru-RU" smtClean="0"/>
              <a:pPr/>
              <a:t>41</a:t>
            </a:fld>
            <a:endParaRPr lang="ru-RU" dirty="0"/>
          </a:p>
        </p:txBody>
      </p:sp>
      <p:sp>
        <p:nvSpPr>
          <p:cNvPr id="3" name="Заголовок 1"/>
          <p:cNvSpPr txBox="1">
            <a:spLocks/>
          </p:cNvSpPr>
          <p:nvPr/>
        </p:nvSpPr>
        <p:spPr>
          <a:xfrm>
            <a:off x="188640" y="467544"/>
            <a:ext cx="6480720" cy="64807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x-none" sz="1400" b="1" smtClean="0">
                <a:solidFill>
                  <a:srgbClr val="002060"/>
                </a:solidFill>
                <a:latin typeface="Arial" pitchFamily="34" charset="0"/>
                <a:cs typeface="Arial" pitchFamily="34" charset="0"/>
              </a:rPr>
              <a:t>МУНИЦИПАЛЬНАЯ ПРОГРАММА «ОБЕСПЕЧЕНИЕ ДЕЯТЕЛЬНОСТИ МЭРА УСТЬ-УДИНСКОГО РАЙОНА И АДМИНИСТРАЦИИ УСТЬ-УДИНСКОГО РАЙОНА» НА 2017-202</a:t>
            </a:r>
            <a:r>
              <a:rPr lang="ru-RU" sz="1400" b="1" dirty="0" smtClean="0">
                <a:solidFill>
                  <a:srgbClr val="002060"/>
                </a:solidFill>
                <a:latin typeface="Arial" pitchFamily="34" charset="0"/>
                <a:cs typeface="Arial" pitchFamily="34" charset="0"/>
              </a:rPr>
              <a:t>7</a:t>
            </a:r>
            <a:r>
              <a:rPr lang="x-none" sz="1400" b="1" smtClean="0">
                <a:solidFill>
                  <a:srgbClr val="002060"/>
                </a:solidFill>
                <a:latin typeface="Arial" pitchFamily="34" charset="0"/>
                <a:cs typeface="Arial" pitchFamily="34" charset="0"/>
              </a:rPr>
              <a:t> ГОДЫ</a:t>
            </a:r>
            <a:r>
              <a:rPr lang="ru-RU" sz="1400" b="1" dirty="0" smtClean="0">
                <a:solidFill>
                  <a:srgbClr val="002060"/>
                </a:solidFill>
                <a:latin typeface="Arial" pitchFamily="34" charset="0"/>
                <a:cs typeface="Arial" pitchFamily="34" charset="0"/>
              </a:rPr>
              <a:t> МЛН. РУБ.</a:t>
            </a:r>
            <a:endParaRPr lang="ru-RU" sz="1400" dirty="0">
              <a:solidFill>
                <a:srgbClr val="002060"/>
              </a:solidFill>
              <a:latin typeface="Arial" pitchFamily="34" charset="0"/>
              <a:cs typeface="Arial" pitchFamily="34" charset="0"/>
            </a:endParaRPr>
          </a:p>
        </p:txBody>
      </p:sp>
      <p:sp>
        <p:nvSpPr>
          <p:cNvPr id="4097" name="Rectangle 1"/>
          <p:cNvSpPr>
            <a:spLocks noChangeArrowheads="1"/>
          </p:cNvSpPr>
          <p:nvPr/>
        </p:nvSpPr>
        <p:spPr bwMode="auto">
          <a:xfrm>
            <a:off x="332656" y="1115615"/>
            <a:ext cx="6192688" cy="3816429"/>
          </a:xfrm>
          <a:prstGeom prst="rect">
            <a:avLst/>
          </a:prstGeom>
          <a:noFill/>
          <a:ln>
            <a:no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2" spcCol="180000" anchor="ctr" anchorCtr="0" compatLnSpc="1">
            <a:prstTxWarp prst="textNoShape">
              <a:avLst/>
            </a:prstTxWarp>
            <a:spAutoFit/>
          </a:bodyPr>
          <a:lstStyle/>
          <a:p>
            <a:pPr lvl="0" indent="450850" algn="just" fontAlgn="base">
              <a:spcBef>
                <a:spcPct val="0"/>
              </a:spcBef>
              <a:spcAft>
                <a:spcPct val="0"/>
              </a:spcAft>
            </a:pPr>
            <a:r>
              <a:rPr lang="ru-RU" altLang="zh-TW" sz="1100" dirty="0" smtClean="0">
                <a:solidFill>
                  <a:schemeClr val="tx1"/>
                </a:solidFill>
                <a:latin typeface="Arial" pitchFamily="34" charset="0"/>
                <a:ea typeface="Times New Roman" pitchFamily="18" charset="0"/>
                <a:cs typeface="Arial" pitchFamily="34" charset="0"/>
              </a:rPr>
              <a:t>В рамках подпрограммы «Обеспечение деятельности муниципальных служащих, осуществляющих отдельные областные государственные полномочия» отражены расходы по осуществлению переданных областных государственных полномочий в сфере труда;   хранение, комплектование, учет и использование архивных документов; деятельность комиссии по делам несовершеннолетних и защите их прав;  деятельность административной комиссии; обращение с безнадзорными собаками и кошками; определение перечня должностных лиц, уполномоченных составлять протоколы об административных правонарушениях; составление (изменение) списков кандидатов в присяжные заседатели федеральных судов общей юрисдикции в Российской Федерации.</a:t>
            </a:r>
          </a:p>
          <a:p>
            <a:pPr lvl="0" indent="450850" algn="just" fontAlgn="base">
              <a:spcBef>
                <a:spcPct val="0"/>
              </a:spcBef>
              <a:spcAft>
                <a:spcPct val="0"/>
              </a:spcAft>
            </a:pPr>
            <a:r>
              <a:rPr lang="ru-RU" altLang="zh-TW" sz="1100" dirty="0" smtClean="0">
                <a:solidFill>
                  <a:schemeClr val="tx1"/>
                </a:solidFill>
                <a:latin typeface="Arial" pitchFamily="34" charset="0"/>
                <a:ea typeface="Times New Roman" pitchFamily="18" charset="0"/>
                <a:cs typeface="Arial" pitchFamily="34" charset="0"/>
              </a:rPr>
              <a:t>В рамках подпрограммы «Обеспечение деятельности мэра Усть-Удинского района и администрации Усть-Удинского района» отражены расходы на содержание мэра в 2025 году – 3 461,6 тыс.руб., в 2026 году – 3 298,9 тыс. руб., в 2027 году – 3 136,2 тыс. руб., содержание районной администрации 2025 году – 38 892,3 тыс.руб., 2026 год – 37 160,5 тыс. руб., 2027 год – 35 390,0 тыс. руб.,  в том числе расходы на награждение почетной грамотой мэра и взносы в Ассоциацию муниципальных образований по 150 тыс.руб. ежегодно, представительские расходы по 50 тыс.руб. ежегодно.</a:t>
            </a:r>
          </a:p>
          <a:p>
            <a:pPr lvl="0" indent="450850" algn="just" fontAlgn="base">
              <a:spcBef>
                <a:spcPct val="0"/>
              </a:spcBef>
              <a:spcAft>
                <a:spcPct val="0"/>
              </a:spcAft>
            </a:pPr>
            <a:r>
              <a:rPr lang="ru-RU" altLang="zh-TW" sz="1100" dirty="0" smtClean="0">
                <a:solidFill>
                  <a:schemeClr val="tx1"/>
                </a:solidFill>
                <a:latin typeface="Arial" pitchFamily="34" charset="0"/>
                <a:ea typeface="Times New Roman" pitchFamily="18" charset="0"/>
                <a:cs typeface="Arial" pitchFamily="34" charset="0"/>
              </a:rPr>
              <a:t>В подпрограмме «Информационное освещение деятельности органов местного самоуправления» отражены расходы  на финансовое обеспечение муниципального задания на оказание муниципальных услуг по доведению информации населению 2025 год – 2 032,5 тыс. руб., 2026 год – 1 946,4 тыс. руб., 2027 год – 1 860,2 тыс. руб. </a:t>
            </a:r>
          </a:p>
        </p:txBody>
      </p:sp>
      <p:graphicFrame>
        <p:nvGraphicFramePr>
          <p:cNvPr id="5" name="Таблица 4"/>
          <p:cNvGraphicFramePr>
            <a:graphicFrameLocks noGrp="1"/>
          </p:cNvGraphicFramePr>
          <p:nvPr/>
        </p:nvGraphicFramePr>
        <p:xfrm>
          <a:off x="377281" y="5076056"/>
          <a:ext cx="6076057" cy="3240360"/>
        </p:xfrm>
        <a:graphic>
          <a:graphicData uri="http://schemas.openxmlformats.org/drawingml/2006/table">
            <a:tbl>
              <a:tblPr firstRow="1" bandRow="1">
                <a:tableStyleId>{284E427A-3D55-4303-BF80-6455036E1DE7}</a:tableStyleId>
              </a:tblPr>
              <a:tblGrid>
                <a:gridCol w="3038028"/>
                <a:gridCol w="607606"/>
                <a:gridCol w="607606"/>
                <a:gridCol w="607606"/>
                <a:gridCol w="607606"/>
                <a:gridCol w="607605"/>
              </a:tblGrid>
              <a:tr h="486054">
                <a:tc>
                  <a:txBody>
                    <a:bodyPr/>
                    <a:lstStyle/>
                    <a:p>
                      <a:pPr algn="ctr">
                        <a:spcAft>
                          <a:spcPts val="0"/>
                        </a:spcAft>
                      </a:pPr>
                      <a:endParaRPr lang="ru-RU" sz="1000" dirty="0" smtClean="0">
                        <a:solidFill>
                          <a:srgbClr val="FFFFFF"/>
                        </a:solidFill>
                        <a:latin typeface="Arial" pitchFamily="34" charset="0"/>
                        <a:cs typeface="Arial" pitchFamily="34" charset="0"/>
                      </a:endParaRPr>
                    </a:p>
                    <a:p>
                      <a:pPr algn="ctr">
                        <a:spcAft>
                          <a:spcPts val="0"/>
                        </a:spcAft>
                      </a:pPr>
                      <a:r>
                        <a:rPr lang="ru-RU" sz="1000" dirty="0" smtClean="0">
                          <a:solidFill>
                            <a:srgbClr val="FFFFFF"/>
                          </a:solidFill>
                          <a:latin typeface="Arial" pitchFamily="34" charset="0"/>
                          <a:cs typeface="Arial" pitchFamily="34" charset="0"/>
                        </a:rPr>
                        <a:t>НАИМЕНОВАНИЕ</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2023 ФАКТ</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2024 ОЦЕНКА</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2025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2026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2027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6480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a:latin typeface="Arial" pitchFamily="34" charset="0"/>
                          <a:cs typeface="Arial" pitchFamily="34" charset="0"/>
                        </a:rPr>
                        <a:t>Муниципальная программа «Обеспечение деятельности мэра Усть-Удинского района и администрации Усть-Удинского района» на </a:t>
                      </a:r>
                      <a:r>
                        <a:rPr lang="ru-RU" sz="1000" dirty="0" smtClean="0">
                          <a:latin typeface="Arial" pitchFamily="34" charset="0"/>
                          <a:cs typeface="Arial" pitchFamily="34" charset="0"/>
                        </a:rPr>
                        <a:t>2017-2027 </a:t>
                      </a:r>
                      <a:r>
                        <a:rPr lang="ru-RU" sz="1000" dirty="0" smtClean="0">
                          <a:latin typeface="Arial" pitchFamily="34" charset="0"/>
                          <a:cs typeface="Arial" pitchFamily="34" charset="0"/>
                        </a:rPr>
                        <a:t>годы, в том числе:</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Times New Roman"/>
                        </a:rPr>
                        <a:t>54,8</a:t>
                      </a:r>
                      <a:endParaRPr lang="ru-RU" sz="1100" b="1"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Times New Roman"/>
                        </a:rPr>
                        <a:t>58,7</a:t>
                      </a:r>
                      <a:endParaRPr lang="ru-RU" sz="1100" b="1"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Times New Roman"/>
                          <a:ea typeface="Times New Roman"/>
                          <a:cs typeface="Times New Roman"/>
                        </a:rPr>
                        <a:t>50,0</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Times New Roman"/>
                          <a:ea typeface="Times New Roman"/>
                          <a:cs typeface="Times New Roman"/>
                        </a:rPr>
                        <a:t>48,1</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Times New Roman"/>
                          <a:ea typeface="Times New Roman"/>
                          <a:cs typeface="Times New Roman"/>
                        </a:rPr>
                        <a:t>46,0</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8072">
                <a:tc>
                  <a:txBody>
                    <a:bodyPr/>
                    <a:lstStyle/>
                    <a:p>
                      <a:pPr>
                        <a:spcAft>
                          <a:spcPts val="0"/>
                        </a:spcAft>
                      </a:pPr>
                      <a:r>
                        <a:rPr lang="ru-RU" sz="1000" dirty="0">
                          <a:latin typeface="Arial" pitchFamily="34" charset="0"/>
                          <a:cs typeface="Arial" pitchFamily="34" charset="0"/>
                        </a:rPr>
                        <a:t>Подпрограмма «Обеспечение деятельности муниципальных служащих, осуществляющих отдельные областные государственные полномочия» на </a:t>
                      </a:r>
                      <a:r>
                        <a:rPr lang="ru-RU" sz="1000" dirty="0" smtClean="0">
                          <a:latin typeface="Arial" pitchFamily="34" charset="0"/>
                          <a:cs typeface="Arial" pitchFamily="34" charset="0"/>
                        </a:rPr>
                        <a:t>2017-2027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Times New Roman"/>
                        </a:rPr>
                        <a:t>4,6</a:t>
                      </a:r>
                      <a:endParaRPr lang="ru-RU" sz="1100" b="0"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Times New Roman"/>
                        </a:rPr>
                        <a:t>5,4</a:t>
                      </a:r>
                      <a:endParaRPr lang="ru-RU" sz="1100" b="0"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Times New Roman"/>
                          <a:ea typeface="Times New Roman"/>
                          <a:cs typeface="Times New Roman"/>
                        </a:rPr>
                        <a:t>5,3</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Times New Roman"/>
                          <a:ea typeface="Times New Roman"/>
                          <a:cs typeface="Times New Roman"/>
                        </a:rPr>
                        <a:t>5,4</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Times New Roman"/>
                          <a:ea typeface="Times New Roman"/>
                          <a:cs typeface="Times New Roman"/>
                        </a:rPr>
                        <a:t>5,3</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6054">
                <a:tc>
                  <a:txBody>
                    <a:bodyPr/>
                    <a:lstStyle/>
                    <a:p>
                      <a:pPr>
                        <a:spcAft>
                          <a:spcPts val="0"/>
                        </a:spcAft>
                      </a:pPr>
                      <a:r>
                        <a:rPr lang="ru-RU" sz="1000" dirty="0">
                          <a:latin typeface="Arial" pitchFamily="34" charset="0"/>
                          <a:cs typeface="Arial" pitchFamily="34" charset="0"/>
                        </a:rPr>
                        <a:t>Подпрограмма «Обеспечение деятельности мэра Усть-Удинского района и администрации Усть-Удинского района» на </a:t>
                      </a:r>
                      <a:r>
                        <a:rPr lang="ru-RU" sz="1000" dirty="0" smtClean="0">
                          <a:latin typeface="Arial" pitchFamily="34" charset="0"/>
                          <a:cs typeface="Arial" pitchFamily="34" charset="0"/>
                        </a:rPr>
                        <a:t>2017-2027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Times New Roman"/>
                        </a:rPr>
                        <a:t>47,8</a:t>
                      </a:r>
                      <a:endParaRPr lang="ru-RU" sz="1100" b="0"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Times New Roman"/>
                        </a:rPr>
                        <a:t>50,7</a:t>
                      </a:r>
                      <a:endParaRPr lang="ru-RU" sz="1100" b="0"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Times New Roman"/>
                          <a:ea typeface="Times New Roman"/>
                          <a:cs typeface="Times New Roman"/>
                        </a:rPr>
                        <a:t>42,7</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Times New Roman"/>
                          <a:ea typeface="Times New Roman"/>
                          <a:cs typeface="Times New Roman"/>
                        </a:rPr>
                        <a:t>40,8</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Times New Roman"/>
                          <a:ea typeface="Times New Roman"/>
                          <a:cs typeface="Times New Roman"/>
                        </a:rPr>
                        <a:t>38,8</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72108">
                <a:tc>
                  <a:txBody>
                    <a:bodyPr/>
                    <a:lstStyle/>
                    <a:p>
                      <a:pPr>
                        <a:spcAft>
                          <a:spcPts val="0"/>
                        </a:spcAft>
                      </a:pPr>
                      <a:r>
                        <a:rPr lang="ru-RU" sz="1000" dirty="0">
                          <a:latin typeface="Arial" pitchFamily="34" charset="0"/>
                          <a:cs typeface="Arial" pitchFamily="34" charset="0"/>
                        </a:rPr>
                        <a:t>Подпрограмма «Информационное освещение деятельности органов местного самоуправления (администрации Усть-Удинского района и районной Думы районного муниципального образования «Усть-Удинский район»)» на </a:t>
                      </a:r>
                      <a:r>
                        <a:rPr lang="ru-RU" sz="1000" dirty="0" smtClean="0">
                          <a:latin typeface="Arial" pitchFamily="34" charset="0"/>
                          <a:cs typeface="Arial" pitchFamily="34" charset="0"/>
                        </a:rPr>
                        <a:t>2017-2027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Times New Roman"/>
                        </a:rPr>
                        <a:t>2,4</a:t>
                      </a:r>
                      <a:endParaRPr lang="ru-RU" sz="1100" b="0"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Times New Roman"/>
                        </a:rPr>
                        <a:t>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smtClean="0">
                          <a:latin typeface="Times New Roman"/>
                          <a:ea typeface="Times New Roman"/>
                          <a:cs typeface="Times New Roman"/>
                        </a:rPr>
                        <a:t>2,0</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smtClean="0">
                          <a:latin typeface="Times New Roman"/>
                          <a:ea typeface="Times New Roman"/>
                          <a:cs typeface="Times New Roman"/>
                        </a:rPr>
                        <a:t>1,9</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smtClean="0">
                          <a:latin typeface="Times New Roman"/>
                          <a:ea typeface="Times New Roman"/>
                          <a:cs typeface="Times New Roman"/>
                        </a:rPr>
                        <a:t>1,9</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332656" y="827584"/>
            <a:ext cx="6192688" cy="5324535"/>
          </a:xfrm>
          <a:prstGeom prst="rect">
            <a:avLst/>
          </a:prstGeom>
          <a:noFill/>
          <a:ln>
            <a:no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algn="just"/>
            <a:r>
              <a:rPr lang="ru-RU" sz="1200" dirty="0" smtClean="0">
                <a:latin typeface="Arial" pitchFamily="34" charset="0"/>
                <a:cs typeface="Arial" pitchFamily="34" charset="0"/>
              </a:rPr>
              <a:t>      Непрограммные </a:t>
            </a:r>
            <a:r>
              <a:rPr lang="ru-RU" sz="1200" dirty="0" smtClean="0">
                <a:latin typeface="Arial" pitchFamily="34" charset="0"/>
                <a:cs typeface="Arial" pitchFamily="34" charset="0"/>
              </a:rPr>
              <a:t>расходы составляют 7580,4 тыс.руб. ежегодно. К </a:t>
            </a:r>
            <a:r>
              <a:rPr lang="ru-RU" sz="1200" dirty="0" err="1" smtClean="0">
                <a:latin typeface="Arial" pitchFamily="34" charset="0"/>
                <a:cs typeface="Arial" pitchFamily="34" charset="0"/>
              </a:rPr>
              <a:t>непрограммным</a:t>
            </a:r>
            <a:r>
              <a:rPr lang="ru-RU" sz="1200" dirty="0" smtClean="0">
                <a:latin typeface="Arial" pitchFamily="34" charset="0"/>
                <a:cs typeface="Arial" pitchFamily="34" charset="0"/>
              </a:rPr>
              <a:t>  расходам относятся расходы на обеспечение деятельности районной Думы районного муниципального образования «Усть-Удинский район» по 4047,7 тыс.рублей ежегодно;  обеспечение деятельности Контрольно-счетного органа районного муниципального образования «Усть-Удинский район» по 3532,7 тыс.руб. ежегодно, из них по 1 180 тыс. руб. за счет переданных полномочий на осуществление внешнего муниципального финансового контроля ежегодно.</a:t>
            </a:r>
          </a:p>
          <a:p>
            <a:pPr marL="0" marR="0" lvl="0" indent="450850" algn="just" defTabSz="914400" rtl="0" eaLnBrk="1" fontAlgn="base" latinLnBrk="0" hangingPunct="1">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4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lvl="0" indent="450850" algn="just" eaLnBrk="0" fontAlgn="base" hangingPunct="0">
              <a:spcBef>
                <a:spcPct val="0"/>
              </a:spcBef>
              <a:spcAft>
                <a:spcPct val="0"/>
              </a:spcAft>
            </a:pPr>
            <a:endParaRPr lang="ru-RU" altLang="zh-TW" sz="1200" dirty="0" smtClean="0">
              <a:solidFill>
                <a:schemeClr val="tx1"/>
              </a:solidFill>
              <a:latin typeface="Arial" pitchFamily="34" charset="0"/>
              <a:ea typeface="Times New Roman" pitchFamily="18" charset="0"/>
              <a:cs typeface="Arial" pitchFamily="34" charset="0"/>
            </a:endParaRPr>
          </a:p>
          <a:p>
            <a:pPr lvl="0" indent="450850" algn="just" eaLnBrk="0" fontAlgn="base" hangingPunct="0">
              <a:spcBef>
                <a:spcPct val="0"/>
              </a:spcBef>
              <a:spcAft>
                <a:spcPct val="0"/>
              </a:spcAft>
            </a:pPr>
            <a:endParaRPr lang="ru-RU" altLang="zh-TW" sz="1200" dirty="0" smtClean="0">
              <a:solidFill>
                <a:schemeClr val="tx1"/>
              </a:solidFill>
              <a:latin typeface="Arial" pitchFamily="34" charset="0"/>
              <a:ea typeface="Times New Roman" pitchFamily="18" charset="0"/>
              <a:cs typeface="Arial" pitchFamily="34" charset="0"/>
            </a:endParaRPr>
          </a:p>
          <a:p>
            <a:pPr lvl="0" indent="450850" algn="just" eaLnBrk="0" fontAlgn="base" hangingPunct="0">
              <a:spcBef>
                <a:spcPct val="0"/>
              </a:spcBef>
              <a:spcAft>
                <a:spcPct val="0"/>
              </a:spcAft>
            </a:pPr>
            <a:endParaRPr lang="ru-RU" altLang="zh-TW" sz="1200" dirty="0" smtClean="0">
              <a:solidFill>
                <a:schemeClr val="tx1"/>
              </a:solidFill>
              <a:latin typeface="Arial" pitchFamily="34" charset="0"/>
              <a:ea typeface="Times New Roman" pitchFamily="18" charset="0"/>
              <a:cs typeface="Arial" pitchFamily="34" charset="0"/>
            </a:endParaRPr>
          </a:p>
          <a:p>
            <a:pPr lvl="0" indent="450850" algn="just" eaLnBrk="0" fontAlgn="base" hangingPunct="0">
              <a:spcBef>
                <a:spcPct val="0"/>
              </a:spcBef>
              <a:spcAft>
                <a:spcPct val="0"/>
              </a:spcAft>
            </a:pPr>
            <a:endParaRPr lang="ru-RU" altLang="zh-TW" sz="1200" dirty="0" smtClean="0">
              <a:solidFill>
                <a:schemeClr val="tx1"/>
              </a:solidFill>
              <a:latin typeface="Arial" pitchFamily="34" charset="0"/>
              <a:ea typeface="Times New Roman" pitchFamily="18" charset="0"/>
              <a:cs typeface="Arial" pitchFamily="34" charset="0"/>
            </a:endParaRPr>
          </a:p>
          <a:p>
            <a:pPr lvl="0" indent="450850" algn="just" eaLnBrk="0" fontAlgn="base" hangingPunct="0">
              <a:spcBef>
                <a:spcPct val="0"/>
              </a:spcBef>
              <a:spcAft>
                <a:spcPct val="0"/>
              </a:spcAft>
            </a:pPr>
            <a:r>
              <a:rPr lang="ru-RU" altLang="zh-TW" sz="1200" dirty="0" smtClean="0">
                <a:solidFill>
                  <a:schemeClr val="tx1"/>
                </a:solidFill>
                <a:latin typeface="Arial" pitchFamily="34" charset="0"/>
                <a:ea typeface="Times New Roman" pitchFamily="18" charset="0"/>
                <a:cs typeface="Arial" pitchFamily="34" charset="0"/>
              </a:rPr>
              <a:t>Непрограммные </a:t>
            </a:r>
            <a:r>
              <a:rPr lang="ru-RU" altLang="zh-TW" sz="1200" dirty="0" smtClean="0">
                <a:solidFill>
                  <a:schemeClr val="tx1"/>
                </a:solidFill>
                <a:latin typeface="Arial" pitchFamily="34" charset="0"/>
                <a:ea typeface="Times New Roman" pitchFamily="18" charset="0"/>
                <a:cs typeface="Arial" pitchFamily="34" charset="0"/>
              </a:rPr>
              <a:t>расходы занимают в 2025 г. 0,55%.  </a:t>
            </a:r>
          </a:p>
        </p:txBody>
      </p:sp>
      <p:sp>
        <p:nvSpPr>
          <p:cNvPr id="2" name="Номер слайда 1"/>
          <p:cNvSpPr>
            <a:spLocks noGrp="1"/>
          </p:cNvSpPr>
          <p:nvPr>
            <p:ph type="sldNum" sz="quarter" idx="12"/>
          </p:nvPr>
        </p:nvSpPr>
        <p:spPr>
          <a:xfrm>
            <a:off x="6237312" y="8149168"/>
            <a:ext cx="366834" cy="486833"/>
          </a:xfrm>
        </p:spPr>
        <p:txBody>
          <a:bodyPr/>
          <a:lstStyle/>
          <a:p>
            <a:fld id="{725C68B6-61C2-468F-89AB-4B9F7531AA68}" type="slidenum">
              <a:rPr lang="ru-RU" smtClean="0"/>
              <a:pPr/>
              <a:t>42</a:t>
            </a:fld>
            <a:endParaRPr lang="ru-RU" dirty="0"/>
          </a:p>
        </p:txBody>
      </p:sp>
      <p:sp>
        <p:nvSpPr>
          <p:cNvPr id="3" name="Заголовок 1"/>
          <p:cNvSpPr txBox="1">
            <a:spLocks/>
          </p:cNvSpPr>
          <p:nvPr/>
        </p:nvSpPr>
        <p:spPr>
          <a:xfrm>
            <a:off x="188640" y="467544"/>
            <a:ext cx="6408712" cy="36004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ru-RU" sz="1600" b="1" dirty="0" smtClean="0">
                <a:solidFill>
                  <a:srgbClr val="002060"/>
                </a:solidFill>
                <a:latin typeface="Arial" pitchFamily="34" charset="0"/>
                <a:cs typeface="Arial" pitchFamily="34" charset="0"/>
              </a:rPr>
              <a:t>НЕПРОГРАММНЫЕ РАСХОДЫ</a:t>
            </a:r>
            <a:endParaRPr lang="ru-RU" sz="1600" dirty="0">
              <a:solidFill>
                <a:srgbClr val="002060"/>
              </a:solidFill>
              <a:latin typeface="Arial" pitchFamily="34" charset="0"/>
              <a:cs typeface="Arial" pitchFamily="34" charset="0"/>
            </a:endParaRPr>
          </a:p>
        </p:txBody>
      </p:sp>
      <p:graphicFrame>
        <p:nvGraphicFramePr>
          <p:cNvPr id="5" name="Диаграмма 4"/>
          <p:cNvGraphicFramePr/>
          <p:nvPr/>
        </p:nvGraphicFramePr>
        <p:xfrm>
          <a:off x="404664" y="2339752"/>
          <a:ext cx="6120680" cy="331236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88640" y="6228184"/>
            <a:ext cx="6408712" cy="307777"/>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1400" b="1" dirty="0" smtClean="0">
                <a:solidFill>
                  <a:srgbClr val="002060"/>
                </a:solidFill>
                <a:latin typeface="Arial" pitchFamily="34" charset="0"/>
                <a:cs typeface="Arial" pitchFamily="34" charset="0"/>
              </a:rPr>
              <a:t>МУНИЦИПАЛЬНЫЙ ДОЛГ УСТЬ-УДИНСКОГО РАЙОНА</a:t>
            </a:r>
            <a:endParaRPr lang="ru-RU" sz="1400" b="1" dirty="0">
              <a:solidFill>
                <a:srgbClr val="002060"/>
              </a:solidFill>
              <a:latin typeface="Arial" pitchFamily="34" charset="0"/>
              <a:cs typeface="Arial" pitchFamily="34" charset="0"/>
            </a:endParaRPr>
          </a:p>
        </p:txBody>
      </p:sp>
      <p:sp>
        <p:nvSpPr>
          <p:cNvPr id="9" name="Прямоугольник 8"/>
          <p:cNvSpPr/>
          <p:nvPr/>
        </p:nvSpPr>
        <p:spPr>
          <a:xfrm>
            <a:off x="404664" y="6732240"/>
            <a:ext cx="6048672" cy="138499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numCol="2" spcCol="180000">
            <a:spAutoFit/>
          </a:bodyPr>
          <a:lstStyle/>
          <a:p>
            <a:pPr algn="just"/>
            <a:r>
              <a:rPr lang="ru-RU" sz="1200" dirty="0" smtClean="0">
                <a:solidFill>
                  <a:srgbClr val="000000"/>
                </a:solidFill>
                <a:latin typeface="Arial" pitchFamily="34" charset="0"/>
                <a:cs typeface="Arial" pitchFamily="34" charset="0"/>
              </a:rPr>
              <a:t>Муниципальный долг представляет </a:t>
            </a:r>
            <a:r>
              <a:rPr lang="ru-RU" sz="1200" dirty="0" smtClean="0">
                <a:solidFill>
                  <a:srgbClr val="000000"/>
                </a:solidFill>
                <a:latin typeface="Arial" pitchFamily="34" charset="0"/>
                <a:cs typeface="Arial" pitchFamily="34" charset="0"/>
              </a:rPr>
              <a:t>собой обязательства </a:t>
            </a:r>
            <a:r>
              <a:rPr lang="ru-RU" sz="1200" dirty="0" smtClean="0">
                <a:solidFill>
                  <a:srgbClr val="000000"/>
                </a:solidFill>
                <a:latin typeface="Arial" pitchFamily="34" charset="0"/>
                <a:cs typeface="Arial" pitchFamily="34" charset="0"/>
              </a:rPr>
              <a:t>муниципальных</a:t>
            </a:r>
            <a:br>
              <a:rPr lang="ru-RU" sz="1200" dirty="0" smtClean="0">
                <a:solidFill>
                  <a:srgbClr val="000000"/>
                </a:solidFill>
                <a:latin typeface="Arial" pitchFamily="34" charset="0"/>
                <a:cs typeface="Arial" pitchFamily="34" charset="0"/>
              </a:rPr>
            </a:br>
            <a:r>
              <a:rPr lang="ru-RU" sz="1200" dirty="0" smtClean="0">
                <a:solidFill>
                  <a:srgbClr val="000000"/>
                </a:solidFill>
                <a:latin typeface="Arial" pitchFamily="34" charset="0"/>
                <a:cs typeface="Arial" pitchFamily="34" charset="0"/>
              </a:rPr>
              <a:t>образований, возникающие из</a:t>
            </a:r>
            <a:br>
              <a:rPr lang="ru-RU" sz="1200" dirty="0" smtClean="0">
                <a:solidFill>
                  <a:srgbClr val="000000"/>
                </a:solidFill>
                <a:latin typeface="Arial" pitchFamily="34" charset="0"/>
                <a:cs typeface="Arial" pitchFamily="34" charset="0"/>
              </a:rPr>
            </a:br>
            <a:r>
              <a:rPr lang="ru-RU" sz="1200" dirty="0" smtClean="0">
                <a:solidFill>
                  <a:srgbClr val="000000"/>
                </a:solidFill>
                <a:latin typeface="Arial" pitchFamily="34" charset="0"/>
                <a:cs typeface="Arial" pitchFamily="34" charset="0"/>
              </a:rPr>
              <a:t>муниципальных заимствований и</a:t>
            </a:r>
            <a:br>
              <a:rPr lang="ru-RU" sz="1200" dirty="0" smtClean="0">
                <a:solidFill>
                  <a:srgbClr val="000000"/>
                </a:solidFill>
                <a:latin typeface="Arial" pitchFamily="34" charset="0"/>
                <a:cs typeface="Arial" pitchFamily="34" charset="0"/>
              </a:rPr>
            </a:br>
            <a:r>
              <a:rPr lang="ru-RU" sz="1200" dirty="0" smtClean="0">
                <a:solidFill>
                  <a:srgbClr val="000000"/>
                </a:solidFill>
                <a:latin typeface="Arial" pitchFamily="34" charset="0"/>
                <a:cs typeface="Arial" pitchFamily="34" charset="0"/>
              </a:rPr>
              <a:t>муниципальных гарантий.</a:t>
            </a:r>
          </a:p>
          <a:p>
            <a:pPr algn="just"/>
            <a:r>
              <a:rPr lang="ru-RU" sz="1200" dirty="0" smtClean="0">
                <a:solidFill>
                  <a:srgbClr val="000000"/>
                </a:solidFill>
                <a:latin typeface="Arial" pitchFamily="34" charset="0"/>
                <a:cs typeface="Arial" pitchFamily="34" charset="0"/>
              </a:rPr>
              <a:t>Муниципальные заимствования в </a:t>
            </a:r>
            <a:r>
              <a:rPr lang="ru-RU" sz="1200" dirty="0" smtClean="0">
                <a:solidFill>
                  <a:srgbClr val="000000"/>
                </a:solidFill>
                <a:latin typeface="Arial" pitchFamily="34" charset="0"/>
                <a:cs typeface="Arial" pitchFamily="34" charset="0"/>
              </a:rPr>
              <a:t>2025-2027 </a:t>
            </a:r>
            <a:r>
              <a:rPr lang="ru-RU" sz="1200" dirty="0" smtClean="0">
                <a:solidFill>
                  <a:srgbClr val="000000"/>
                </a:solidFill>
                <a:latin typeface="Arial" pitchFamily="34" charset="0"/>
                <a:cs typeface="Arial" pitchFamily="34" charset="0"/>
              </a:rPr>
              <a:t>годах планируются в целях</a:t>
            </a:r>
            <a:br>
              <a:rPr lang="ru-RU" sz="1200" dirty="0" smtClean="0">
                <a:solidFill>
                  <a:srgbClr val="000000"/>
                </a:solidFill>
                <a:latin typeface="Arial" pitchFamily="34" charset="0"/>
                <a:cs typeface="Arial" pitchFamily="34" charset="0"/>
              </a:rPr>
            </a:br>
            <a:r>
              <a:rPr lang="ru-RU" sz="1200" dirty="0" smtClean="0">
                <a:solidFill>
                  <a:srgbClr val="000000"/>
                </a:solidFill>
                <a:latin typeface="Arial" pitchFamily="34" charset="0"/>
                <a:cs typeface="Arial" pitchFamily="34" charset="0"/>
              </a:rPr>
              <a:t>финансирования дефицита бюджета района. В</a:t>
            </a:r>
            <a:r>
              <a:rPr lang="ru-RU" sz="1200" dirty="0" smtClean="0">
                <a:latin typeface="Arial" pitchFamily="34" charset="0"/>
                <a:cs typeface="Arial" pitchFamily="34" charset="0"/>
              </a:rPr>
              <a:t>ерхний предел</a:t>
            </a:r>
            <a:br>
              <a:rPr lang="ru-RU" sz="1200" dirty="0" smtClean="0">
                <a:latin typeface="Arial" pitchFamily="34" charset="0"/>
                <a:cs typeface="Arial" pitchFamily="34" charset="0"/>
              </a:rPr>
            </a:br>
            <a:r>
              <a:rPr lang="ru-RU" sz="1200" dirty="0" smtClean="0">
                <a:latin typeface="Arial" pitchFamily="34" charset="0"/>
                <a:cs typeface="Arial" pitchFamily="34" charset="0"/>
              </a:rPr>
              <a:t>муниципального долга РМО «Усть-Удинский район» на 1 января 2025 года </a:t>
            </a:r>
            <a:r>
              <a:rPr lang="ru-RU" sz="1200" dirty="0" smtClean="0">
                <a:latin typeface="Arial" pitchFamily="34" charset="0"/>
                <a:cs typeface="Arial" pitchFamily="34" charset="0"/>
              </a:rPr>
              <a:t>составляет 0,0 тыс</a:t>
            </a:r>
            <a:r>
              <a:rPr lang="ru-RU" sz="1200" dirty="0" smtClean="0">
                <a:latin typeface="Arial" pitchFamily="34" charset="0"/>
                <a:cs typeface="Arial" pitchFamily="34" charset="0"/>
              </a:rPr>
              <a:t>. рублей.</a:t>
            </a:r>
            <a:endParaRPr lang="ru-RU" sz="1200" dirty="0">
              <a:latin typeface="Arial" pitchFamily="34" charset="0"/>
              <a:cs typeface="Arial"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5949280" y="8172400"/>
            <a:ext cx="582858" cy="486833"/>
          </a:xfrm>
        </p:spPr>
        <p:txBody>
          <a:bodyPr/>
          <a:lstStyle/>
          <a:p>
            <a:fld id="{725C68B6-61C2-468F-89AB-4B9F7531AA68}" type="slidenum">
              <a:rPr lang="ru-RU" smtClean="0"/>
              <a:pPr/>
              <a:t>43</a:t>
            </a:fld>
            <a:endParaRPr lang="ru-RU" dirty="0"/>
          </a:p>
        </p:txBody>
      </p:sp>
      <p:sp>
        <p:nvSpPr>
          <p:cNvPr id="3" name="TextBox 2"/>
          <p:cNvSpPr txBox="1"/>
          <p:nvPr/>
        </p:nvSpPr>
        <p:spPr>
          <a:xfrm>
            <a:off x="260648" y="467544"/>
            <a:ext cx="6336704" cy="36933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b="1" dirty="0" smtClean="0">
                <a:solidFill>
                  <a:srgbClr val="002060"/>
                </a:solidFill>
                <a:latin typeface="Arial" pitchFamily="34" charset="0"/>
                <a:cs typeface="Arial" pitchFamily="34" charset="0"/>
              </a:rPr>
              <a:t>КОНТАКТНАЯ ИНФОРМАЦИЯ</a:t>
            </a:r>
            <a:endParaRPr lang="ru-RU" b="1" dirty="0">
              <a:solidFill>
                <a:srgbClr val="002060"/>
              </a:solidFill>
              <a:latin typeface="Arial" pitchFamily="34" charset="0"/>
              <a:cs typeface="Arial" pitchFamily="34" charset="0"/>
            </a:endParaRPr>
          </a:p>
        </p:txBody>
      </p:sp>
      <p:sp>
        <p:nvSpPr>
          <p:cNvPr id="4" name="Прямоугольник 3"/>
          <p:cNvSpPr/>
          <p:nvPr/>
        </p:nvSpPr>
        <p:spPr>
          <a:xfrm>
            <a:off x="404664" y="899592"/>
            <a:ext cx="6048672" cy="2308324"/>
          </a:xfrm>
          <a:prstGeom prst="rect">
            <a:avLst/>
          </a:prstGeom>
          <a:effectLst/>
        </p:spPr>
        <p:style>
          <a:lnRef idx="1">
            <a:schemeClr val="accent6"/>
          </a:lnRef>
          <a:fillRef idx="2">
            <a:schemeClr val="accent6"/>
          </a:fillRef>
          <a:effectRef idx="1">
            <a:schemeClr val="accent6"/>
          </a:effectRef>
          <a:fontRef idx="minor">
            <a:schemeClr val="dk1"/>
          </a:fontRef>
        </p:style>
        <p:txBody>
          <a:bodyPr wrap="square">
            <a:spAutoFit/>
          </a:bodyPr>
          <a:lstStyle/>
          <a:p>
            <a:r>
              <a:rPr lang="ru-RU" sz="1200" b="1" dirty="0" smtClean="0">
                <a:latin typeface="Arial" pitchFamily="34" charset="0"/>
                <a:cs typeface="Arial" pitchFamily="34" charset="0"/>
              </a:rPr>
              <a:t>Финансовое управление администрации Усть-Удинского района</a:t>
            </a:r>
          </a:p>
          <a:p>
            <a:r>
              <a:rPr lang="ru-RU" sz="1200" b="1" dirty="0" smtClean="0">
                <a:latin typeface="Arial" pitchFamily="34" charset="0"/>
                <a:cs typeface="Arial" pitchFamily="34" charset="0"/>
              </a:rPr>
              <a:t/>
            </a:r>
            <a:br>
              <a:rPr lang="ru-RU" sz="1200" b="1" dirty="0" smtClean="0">
                <a:latin typeface="Arial" pitchFamily="34" charset="0"/>
                <a:cs typeface="Arial" pitchFamily="34" charset="0"/>
              </a:rPr>
            </a:br>
            <a:r>
              <a:rPr lang="ru-RU" sz="1200" dirty="0" smtClean="0">
                <a:latin typeface="Arial" pitchFamily="34" charset="0"/>
                <a:cs typeface="Arial" pitchFamily="34" charset="0"/>
              </a:rPr>
              <a:t>Организует работу финансового органа Усть-Удинского района, в том числе по формированию и исполнению бюджета Усть-Удинского района </a:t>
            </a:r>
          </a:p>
          <a:p>
            <a:r>
              <a:rPr lang="ru-RU" sz="1200" dirty="0" smtClean="0">
                <a:latin typeface="Arial" pitchFamily="34" charset="0"/>
                <a:cs typeface="Arial" pitchFamily="34" charset="0"/>
              </a:rPr>
              <a:t/>
            </a:r>
            <a:br>
              <a:rPr lang="ru-RU" sz="1200" dirty="0" smtClean="0">
                <a:latin typeface="Arial" pitchFamily="34" charset="0"/>
                <a:cs typeface="Arial" pitchFamily="34" charset="0"/>
              </a:rPr>
            </a:br>
            <a:r>
              <a:rPr lang="ru-RU" sz="1200" b="1" dirty="0" smtClean="0">
                <a:latin typeface="Arial" pitchFamily="34" charset="0"/>
                <a:cs typeface="Arial" pitchFamily="34" charset="0"/>
              </a:rPr>
              <a:t>Руководитель: </a:t>
            </a:r>
            <a:endParaRPr lang="ru-RU" sz="1200" b="1" dirty="0" smtClean="0">
              <a:latin typeface="Arial" pitchFamily="34" charset="0"/>
              <a:cs typeface="Arial" pitchFamily="34" charset="0"/>
            </a:endParaRPr>
          </a:p>
          <a:p>
            <a:endParaRPr lang="ru-RU" sz="1200" b="1" dirty="0" smtClean="0">
              <a:latin typeface="Arial" pitchFamily="34" charset="0"/>
              <a:cs typeface="Arial" pitchFamily="34" charset="0"/>
            </a:endParaRPr>
          </a:p>
          <a:p>
            <a:r>
              <a:rPr lang="ru-RU" sz="1200" b="1" dirty="0" smtClean="0">
                <a:latin typeface="Arial" pitchFamily="34" charset="0"/>
                <a:cs typeface="Arial" pitchFamily="34" charset="0"/>
              </a:rPr>
              <a:t> </a:t>
            </a:r>
            <a:r>
              <a:rPr lang="ru-RU" sz="1200" dirty="0" smtClean="0">
                <a:latin typeface="Arial" pitchFamily="34" charset="0"/>
                <a:cs typeface="Arial" pitchFamily="34" charset="0"/>
              </a:rPr>
              <a:t>Начальник финансового управления администрации Усть-Удинского  </a:t>
            </a:r>
            <a:r>
              <a:rPr lang="ru-RU" sz="1200" dirty="0" smtClean="0">
                <a:latin typeface="Arial" pitchFamily="34" charset="0"/>
                <a:cs typeface="Arial" pitchFamily="34" charset="0"/>
              </a:rPr>
              <a:t>района – </a:t>
            </a:r>
            <a:r>
              <a:rPr lang="ru-RU" sz="1200" b="1" dirty="0" smtClean="0">
                <a:latin typeface="Arial" pitchFamily="34" charset="0"/>
                <a:cs typeface="Arial" pitchFamily="34" charset="0"/>
              </a:rPr>
              <a:t>Кравцова Людмила Анатольевна.</a:t>
            </a:r>
            <a:endParaRPr lang="ru-RU" sz="1200" b="1" dirty="0" smtClean="0">
              <a:latin typeface="Arial" pitchFamily="34" charset="0"/>
              <a:cs typeface="Arial" pitchFamily="34" charset="0"/>
            </a:endParaRPr>
          </a:p>
          <a:p>
            <a:endParaRPr lang="ru-RU" sz="1200" b="1" dirty="0" smtClean="0">
              <a:latin typeface="Arial" pitchFamily="34" charset="0"/>
              <a:cs typeface="Arial" pitchFamily="34" charset="0"/>
            </a:endParaRPr>
          </a:p>
          <a:p>
            <a:r>
              <a:rPr lang="ru-RU" sz="1200" b="1" dirty="0" smtClean="0">
                <a:latin typeface="Arial" pitchFamily="34" charset="0"/>
                <a:cs typeface="Arial" pitchFamily="34" charset="0"/>
              </a:rPr>
              <a:t>По вопросам открытости бюджета: </a:t>
            </a:r>
            <a:r>
              <a:rPr lang="ru-RU" sz="1200" dirty="0" smtClean="0">
                <a:latin typeface="Arial" pitchFamily="34" charset="0"/>
                <a:cs typeface="Arial" pitchFamily="34" charset="0"/>
              </a:rPr>
              <a:t>заместитель начальника финансового управления –</a:t>
            </a:r>
            <a:r>
              <a:rPr lang="ru-RU" sz="1200" b="1" dirty="0" smtClean="0">
                <a:latin typeface="Arial" pitchFamily="34" charset="0"/>
                <a:cs typeface="Arial" pitchFamily="34" charset="0"/>
              </a:rPr>
              <a:t> Юрышева Елена Александровна.</a:t>
            </a:r>
            <a:endParaRPr lang="ru-RU" sz="1200" b="1" dirty="0" smtClean="0">
              <a:latin typeface="Arial" pitchFamily="34" charset="0"/>
              <a:cs typeface="Arial" pitchFamily="34" charset="0"/>
            </a:endParaRPr>
          </a:p>
        </p:txBody>
      </p:sp>
      <p:pic>
        <p:nvPicPr>
          <p:cNvPr id="5" name="Рисунок 4" descr="2023-12-21_16-48-00.png"/>
          <p:cNvPicPr>
            <a:picLocks noChangeAspect="1"/>
          </p:cNvPicPr>
          <p:nvPr/>
        </p:nvPicPr>
        <p:blipFill>
          <a:blip r:embed="rId2" cstate="print"/>
          <a:stretch>
            <a:fillRect/>
          </a:stretch>
        </p:blipFill>
        <p:spPr>
          <a:xfrm>
            <a:off x="1916832" y="3419872"/>
            <a:ext cx="3096344" cy="2802121"/>
          </a:xfrm>
          <a:prstGeom prst="rect">
            <a:avLst/>
          </a:prstGeom>
          <a:ln w="38100" cap="sq">
            <a:solidFill>
              <a:schemeClr val="accent5">
                <a:lumMod val="50000"/>
              </a:schemeClr>
            </a:solidFill>
            <a:prstDash val="solid"/>
            <a:miter lim="800000"/>
          </a:ln>
          <a:effectLst/>
        </p:spPr>
      </p:pic>
      <p:sp>
        <p:nvSpPr>
          <p:cNvPr id="6" name="Прямоугольник 5"/>
          <p:cNvSpPr/>
          <p:nvPr/>
        </p:nvSpPr>
        <p:spPr>
          <a:xfrm>
            <a:off x="764704" y="6444208"/>
            <a:ext cx="5400600" cy="1938992"/>
          </a:xfrm>
          <a:prstGeom prst="rect">
            <a:avLst/>
          </a:prstGeom>
          <a:effectLst/>
        </p:spPr>
        <p:style>
          <a:lnRef idx="1">
            <a:schemeClr val="accent6"/>
          </a:lnRef>
          <a:fillRef idx="2">
            <a:schemeClr val="accent6"/>
          </a:fillRef>
          <a:effectRef idx="1">
            <a:schemeClr val="accent6"/>
          </a:effectRef>
          <a:fontRef idx="minor">
            <a:schemeClr val="dk1"/>
          </a:fontRef>
        </p:style>
        <p:txBody>
          <a:bodyPr wrap="square">
            <a:spAutoFit/>
          </a:bodyPr>
          <a:lstStyle/>
          <a:p>
            <a:r>
              <a:rPr lang="ru-RU" sz="1200" b="1" dirty="0" smtClean="0">
                <a:latin typeface="Arial" pitchFamily="34" charset="0"/>
                <a:cs typeface="Arial" pitchFamily="34" charset="0"/>
              </a:rPr>
              <a:t>Адрес:</a:t>
            </a:r>
            <a:r>
              <a:rPr lang="ru-RU" sz="1200" dirty="0" smtClean="0">
                <a:latin typeface="Arial" pitchFamily="34" charset="0"/>
                <a:cs typeface="Arial" pitchFamily="34" charset="0"/>
              </a:rPr>
              <a:t> Усть-Удинский район п. Усть-Уда ул. Комсомольская 19.</a:t>
            </a:r>
            <a:br>
              <a:rPr lang="ru-RU" sz="1200" dirty="0" smtClean="0">
                <a:latin typeface="Arial" pitchFamily="34" charset="0"/>
                <a:cs typeface="Arial" pitchFamily="34" charset="0"/>
              </a:rPr>
            </a:br>
            <a:endParaRPr lang="ru-RU" sz="1200" dirty="0" smtClean="0">
              <a:latin typeface="Arial" pitchFamily="34" charset="0"/>
              <a:cs typeface="Arial" pitchFamily="34" charset="0"/>
            </a:endParaRPr>
          </a:p>
          <a:p>
            <a:r>
              <a:rPr lang="ru-RU" sz="1200" b="1" dirty="0" smtClean="0">
                <a:latin typeface="Arial" pitchFamily="34" charset="0"/>
                <a:cs typeface="Arial" pitchFamily="34" charset="0"/>
              </a:rPr>
              <a:t>Телефон:</a:t>
            </a:r>
            <a:r>
              <a:rPr lang="ru-RU" sz="1200" dirty="0" smtClean="0">
                <a:latin typeface="Arial" pitchFamily="34" charset="0"/>
                <a:cs typeface="Arial" pitchFamily="34" charset="0"/>
              </a:rPr>
              <a:t> 8 (39545) 31-3-18</a:t>
            </a:r>
          </a:p>
          <a:p>
            <a:endParaRPr lang="en-US" sz="1200" dirty="0" smtClean="0">
              <a:latin typeface="Arial" pitchFamily="34" charset="0"/>
              <a:cs typeface="Arial" pitchFamily="34" charset="0"/>
            </a:endParaRPr>
          </a:p>
          <a:p>
            <a:r>
              <a:rPr lang="ru-RU" sz="1200" b="1" dirty="0" smtClean="0">
                <a:latin typeface="Arial" pitchFamily="34" charset="0"/>
                <a:cs typeface="Arial" pitchFamily="34" charset="0"/>
              </a:rPr>
              <a:t>Адрес электронной почты: </a:t>
            </a:r>
            <a:r>
              <a:rPr lang="en-US" sz="1200" dirty="0" smtClean="0">
                <a:latin typeface="Arial" pitchFamily="34" charset="0"/>
                <a:cs typeface="Arial" pitchFamily="34" charset="0"/>
                <a:hlinkClick r:id="rId3"/>
              </a:rPr>
              <a:t>fin35@govirk.ru</a:t>
            </a:r>
            <a:endParaRPr lang="en-US" sz="1200" dirty="0" smtClean="0">
              <a:latin typeface="Arial" pitchFamily="34" charset="0"/>
              <a:cs typeface="Arial" pitchFamily="34" charset="0"/>
            </a:endParaRPr>
          </a:p>
          <a:p>
            <a:endParaRPr lang="en-US" sz="1200" dirty="0" smtClean="0">
              <a:latin typeface="Arial" pitchFamily="34" charset="0"/>
              <a:cs typeface="Arial" pitchFamily="34" charset="0"/>
            </a:endParaRPr>
          </a:p>
          <a:p>
            <a:r>
              <a:rPr lang="ru-RU" sz="1200" b="1" dirty="0" smtClean="0">
                <a:latin typeface="Arial" pitchFamily="34" charset="0"/>
                <a:cs typeface="Arial" pitchFamily="34" charset="0"/>
              </a:rPr>
              <a:t>Время работы:</a:t>
            </a:r>
            <a:r>
              <a:rPr lang="ru-RU" sz="1200" dirty="0" smtClean="0">
                <a:latin typeface="Arial" pitchFamily="34" charset="0"/>
                <a:cs typeface="Arial" pitchFamily="34" charset="0"/>
              </a:rPr>
              <a:t/>
            </a:r>
            <a:br>
              <a:rPr lang="ru-RU" sz="1200" dirty="0" smtClean="0">
                <a:latin typeface="Arial" pitchFamily="34" charset="0"/>
                <a:cs typeface="Arial" pitchFamily="34" charset="0"/>
              </a:rPr>
            </a:br>
            <a:r>
              <a:rPr lang="ru-RU" sz="1200" dirty="0" smtClean="0">
                <a:latin typeface="Arial" pitchFamily="34" charset="0"/>
                <a:cs typeface="Arial" pitchFamily="34" charset="0"/>
              </a:rPr>
              <a:t>Понедельник-пятница с </a:t>
            </a:r>
            <a:r>
              <a:rPr lang="en-US" sz="1200" dirty="0" smtClean="0">
                <a:latin typeface="Arial" pitchFamily="34" charset="0"/>
                <a:cs typeface="Arial" pitchFamily="34" charset="0"/>
              </a:rPr>
              <a:t>8</a:t>
            </a:r>
            <a:r>
              <a:rPr lang="ru-RU" sz="1200" dirty="0" smtClean="0">
                <a:latin typeface="Arial" pitchFamily="34" charset="0"/>
                <a:cs typeface="Arial" pitchFamily="34" charset="0"/>
              </a:rPr>
              <a:t>-</a:t>
            </a:r>
            <a:r>
              <a:rPr lang="en-US" sz="1200" dirty="0" smtClean="0">
                <a:latin typeface="Arial" pitchFamily="34" charset="0"/>
                <a:cs typeface="Arial" pitchFamily="34" charset="0"/>
              </a:rPr>
              <a:t>3</a:t>
            </a:r>
            <a:r>
              <a:rPr lang="ru-RU" sz="1200" dirty="0" smtClean="0">
                <a:latin typeface="Arial" pitchFamily="34" charset="0"/>
                <a:cs typeface="Arial" pitchFamily="34" charset="0"/>
              </a:rPr>
              <a:t>0 до 1</a:t>
            </a:r>
            <a:r>
              <a:rPr lang="en-US" sz="1200" dirty="0" smtClean="0">
                <a:latin typeface="Arial" pitchFamily="34" charset="0"/>
                <a:cs typeface="Arial" pitchFamily="34" charset="0"/>
              </a:rPr>
              <a:t>7</a:t>
            </a:r>
            <a:r>
              <a:rPr lang="ru-RU" sz="1200" dirty="0" smtClean="0">
                <a:latin typeface="Arial" pitchFamily="34" charset="0"/>
                <a:cs typeface="Arial" pitchFamily="34" charset="0"/>
              </a:rPr>
              <a:t>-</a:t>
            </a:r>
            <a:r>
              <a:rPr lang="en-US" sz="1200" dirty="0" smtClean="0">
                <a:latin typeface="Arial" pitchFamily="34" charset="0"/>
                <a:cs typeface="Arial" pitchFamily="34" charset="0"/>
              </a:rPr>
              <a:t>3</a:t>
            </a:r>
            <a:r>
              <a:rPr lang="ru-RU" sz="1200" dirty="0" smtClean="0">
                <a:latin typeface="Arial" pitchFamily="34" charset="0"/>
                <a:cs typeface="Arial" pitchFamily="34" charset="0"/>
              </a:rPr>
              <a:t>0</a:t>
            </a:r>
            <a:br>
              <a:rPr lang="ru-RU" sz="1200" dirty="0" smtClean="0">
                <a:latin typeface="Arial" pitchFamily="34" charset="0"/>
                <a:cs typeface="Arial" pitchFamily="34" charset="0"/>
              </a:rPr>
            </a:br>
            <a:r>
              <a:rPr lang="ru-RU" sz="1200" dirty="0" smtClean="0">
                <a:latin typeface="Arial" pitchFamily="34" charset="0"/>
                <a:cs typeface="Arial" pitchFamily="34" charset="0"/>
              </a:rPr>
              <a:t>Перерыв с 1</a:t>
            </a:r>
            <a:r>
              <a:rPr lang="en-US" sz="1200" dirty="0" smtClean="0">
                <a:latin typeface="Arial" pitchFamily="34" charset="0"/>
                <a:cs typeface="Arial" pitchFamily="34" charset="0"/>
              </a:rPr>
              <a:t>2</a:t>
            </a:r>
            <a:r>
              <a:rPr lang="ru-RU" sz="1200" dirty="0" smtClean="0">
                <a:latin typeface="Arial" pitchFamily="34" charset="0"/>
                <a:cs typeface="Arial" pitchFamily="34" charset="0"/>
              </a:rPr>
              <a:t>-00 до 1</a:t>
            </a:r>
            <a:r>
              <a:rPr lang="en-US" sz="1200" dirty="0" smtClean="0">
                <a:latin typeface="Arial" pitchFamily="34" charset="0"/>
                <a:cs typeface="Arial" pitchFamily="34" charset="0"/>
              </a:rPr>
              <a:t>3</a:t>
            </a:r>
            <a:r>
              <a:rPr lang="ru-RU" sz="1200" dirty="0" smtClean="0">
                <a:latin typeface="Arial" pitchFamily="34" charset="0"/>
                <a:cs typeface="Arial" pitchFamily="34" charset="0"/>
              </a:rPr>
              <a:t>-00</a:t>
            </a:r>
            <a:br>
              <a:rPr lang="ru-RU" sz="1200" dirty="0" smtClean="0">
                <a:latin typeface="Arial" pitchFamily="34" charset="0"/>
                <a:cs typeface="Arial" pitchFamily="34" charset="0"/>
              </a:rPr>
            </a:br>
            <a:r>
              <a:rPr lang="ru-RU" sz="1200" dirty="0" smtClean="0">
                <a:latin typeface="Arial" pitchFamily="34" charset="0"/>
                <a:cs typeface="Arial" pitchFamily="34" charset="0"/>
              </a:rPr>
              <a:t>Суббота, воскресенье – выходные дни</a:t>
            </a:r>
            <a:endParaRPr lang="ru-RU" sz="1200" dirty="0">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Другая 9">
      <a:dk1>
        <a:sysClr val="windowText" lastClr="000000"/>
      </a:dk1>
      <a:lt1>
        <a:srgbClr val="2EC7FF"/>
      </a:lt1>
      <a:dk2>
        <a:srgbClr val="464653"/>
      </a:dk2>
      <a:lt2>
        <a:srgbClr val="BDE296"/>
      </a:lt2>
      <a:accent1>
        <a:srgbClr val="727CA3"/>
      </a:accent1>
      <a:accent2>
        <a:srgbClr val="9FB8CD"/>
      </a:accent2>
      <a:accent3>
        <a:srgbClr val="00B0F0"/>
      </a:accent3>
      <a:accent4>
        <a:srgbClr val="FADA7A"/>
      </a:accent4>
      <a:accent5>
        <a:srgbClr val="B88472"/>
      </a:accent5>
      <a:accent6>
        <a:srgbClr val="8E736A"/>
      </a:accent6>
      <a:hlink>
        <a:srgbClr val="B292CA"/>
      </a:hlink>
      <a:folHlink>
        <a:srgbClr val="6B5680"/>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3916</TotalTime>
  <Words>9133</Words>
  <Application>Microsoft Office PowerPoint</Application>
  <PresentationFormat>Экран (4:3)</PresentationFormat>
  <Paragraphs>1672</Paragraphs>
  <Slides>43</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43</vt:i4>
      </vt:variant>
    </vt:vector>
  </HeadingPairs>
  <TitlesOfParts>
    <vt:vector size="44" baseType="lpstr">
      <vt:lpstr>Аспект</vt:lpstr>
      <vt:lpstr>АДМИНИСТРАЦИЯ  УСТЬ-УДИНСКОГО РАЙОНА  ФИНАНСОВОЕ УПРАВЛЕНИЕ АДМИНИСТРАЦИИ УСТЬ-УДИНСКОГО РАЙОНА</vt:lpstr>
      <vt:lpstr>Слайд 2</vt:lpstr>
      <vt:lpstr>Слайд 3</vt:lpstr>
      <vt:lpstr>ОГЛАВЛЕНИЕ</vt:lpstr>
      <vt:lpstr>Оглавление</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АДМИНИСТРАЦИЯ УСТЬ-УДИНСКОГО РАЙОНА  ФИНАНСОВОЕ УПРАВЛЕНИЕ АДМИНИСТРАЦИИ УСТЬ-УДИНСКОГО РАЙОНА</dc:title>
  <dc:creator>FIN</dc:creator>
  <cp:lastModifiedBy>FIN</cp:lastModifiedBy>
  <cp:revision>383</cp:revision>
  <dcterms:created xsi:type="dcterms:W3CDTF">2024-11-29T08:26:05Z</dcterms:created>
  <dcterms:modified xsi:type="dcterms:W3CDTF">2024-12-26T07:38:35Z</dcterms:modified>
</cp:coreProperties>
</file>