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data3.xml" ContentType="application/vnd.openxmlformats-officedocument.drawingml.diagramData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51" r:id="rId1"/>
  </p:sldMasterIdLst>
  <p:notesMasterIdLst>
    <p:notesMasterId r:id="rId53"/>
  </p:notesMasterIdLst>
  <p:handoutMasterIdLst>
    <p:handoutMasterId r:id="rId54"/>
  </p:handoutMasterIdLst>
  <p:sldIdLst>
    <p:sldId id="385" r:id="rId2"/>
    <p:sldId id="577" r:id="rId3"/>
    <p:sldId id="578" r:id="rId4"/>
    <p:sldId id="579" r:id="rId5"/>
    <p:sldId id="529" r:id="rId6"/>
    <p:sldId id="530" r:id="rId7"/>
    <p:sldId id="575" r:id="rId8"/>
    <p:sldId id="576" r:id="rId9"/>
    <p:sldId id="580" r:id="rId10"/>
    <p:sldId id="391" r:id="rId11"/>
    <p:sldId id="520" r:id="rId12"/>
    <p:sldId id="526" r:id="rId13"/>
    <p:sldId id="528" r:id="rId14"/>
    <p:sldId id="539" r:id="rId15"/>
    <p:sldId id="538" r:id="rId16"/>
    <p:sldId id="540" r:id="rId17"/>
    <p:sldId id="543" r:id="rId18"/>
    <p:sldId id="541" r:id="rId19"/>
    <p:sldId id="542" r:id="rId20"/>
    <p:sldId id="548" r:id="rId21"/>
    <p:sldId id="495" r:id="rId22"/>
    <p:sldId id="500" r:id="rId23"/>
    <p:sldId id="502" r:id="rId24"/>
    <p:sldId id="503" r:id="rId25"/>
    <p:sldId id="545" r:id="rId26"/>
    <p:sldId id="546" r:id="rId27"/>
    <p:sldId id="564" r:id="rId28"/>
    <p:sldId id="565" r:id="rId29"/>
    <p:sldId id="547" r:id="rId30"/>
    <p:sldId id="549" r:id="rId31"/>
    <p:sldId id="566" r:id="rId32"/>
    <p:sldId id="550" r:id="rId33"/>
    <p:sldId id="573" r:id="rId34"/>
    <p:sldId id="551" r:id="rId35"/>
    <p:sldId id="574" r:id="rId36"/>
    <p:sldId id="552" r:id="rId37"/>
    <p:sldId id="570" r:id="rId38"/>
    <p:sldId id="571" r:id="rId39"/>
    <p:sldId id="572" r:id="rId40"/>
    <p:sldId id="553" r:id="rId41"/>
    <p:sldId id="554" r:id="rId42"/>
    <p:sldId id="555" r:id="rId43"/>
    <p:sldId id="556" r:id="rId44"/>
    <p:sldId id="567" r:id="rId45"/>
    <p:sldId id="557" r:id="rId46"/>
    <p:sldId id="558" r:id="rId47"/>
    <p:sldId id="559" r:id="rId48"/>
    <p:sldId id="560" r:id="rId49"/>
    <p:sldId id="561" r:id="rId50"/>
    <p:sldId id="562" r:id="rId51"/>
    <p:sldId id="563" r:id="rId52"/>
  </p:sldIdLst>
  <p:sldSz cx="9144000" cy="6858000" type="screen4x3"/>
  <p:notesSz cx="6797675" cy="9926638"/>
  <p:custDataLst>
    <p:tags r:id="rId55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9E4CB"/>
    <a:srgbClr val="FFE7AB"/>
    <a:srgbClr val="E88651"/>
    <a:srgbClr val="419D2B"/>
    <a:srgbClr val="000099"/>
    <a:srgbClr val="44700E"/>
    <a:srgbClr val="D7DAC8"/>
    <a:srgbClr val="003296"/>
    <a:srgbClr val="0033CC"/>
    <a:srgbClr val="1B4DE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9762" autoAdjust="0"/>
  </p:normalViewPr>
  <p:slideViewPr>
    <p:cSldViewPr>
      <p:cViewPr>
        <p:scale>
          <a:sx n="100" d="100"/>
          <a:sy n="100" d="100"/>
        </p:scale>
        <p:origin x="-2046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14"/>
  <c:chart>
    <c:title>
      <c:tx>
        <c:rich>
          <a:bodyPr/>
          <a:lstStyle/>
          <a:p>
            <a: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Бюджет </a:t>
            </a:r>
            <a:r>
              <a:rPr lang="ru-RU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Усть-Удинского</a:t>
            </a:r>
            <a:r>
              <a:rPr lang="ru-RU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муниципального образования является социально ориентированным </a:t>
            </a:r>
            <a:endParaRPr lang="ru-RU" dirty="0"/>
          </a:p>
        </c:rich>
      </c:tx>
      <c:layout/>
      <c:spPr>
        <a:gradFill rotWithShape="1">
          <a:gsLst>
            <a:gs pos="0">
              <a:schemeClr val="accent3">
                <a:tint val="10000"/>
                <a:satMod val="300000"/>
              </a:schemeClr>
            </a:gs>
            <a:gs pos="34000">
              <a:schemeClr val="accent3">
                <a:tint val="13500"/>
                <a:satMod val="250000"/>
              </a:schemeClr>
            </a:gs>
            <a:gs pos="100000">
              <a:schemeClr val="accent3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ln w="9525" cap="flat" cmpd="sng" algn="ctr">
          <a:solidFill>
            <a:schemeClr val="accent3">
              <a:satMod val="120000"/>
            </a:schemeClr>
          </a:solidFill>
          <a:prstDash val="solid"/>
        </a:ln>
        <a:effectLst>
          <a:outerShdw blurRad="63500" dist="25400" dir="14700000" algn="t" rotWithShape="0">
            <a:srgbClr val="000000">
              <a:alpha val="50000"/>
            </a:srgbClr>
          </a:outerShdw>
        </a:effectLst>
      </c:spPr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1985515699426473E-2"/>
          <c:y val="0.34983758183295627"/>
          <c:w val="0.84825119082336919"/>
          <c:h val="0.60919035154321621"/>
        </c:manualLayout>
      </c:layout>
      <c:pie3DChart>
        <c:varyColors val="1"/>
        <c:ser>
          <c:idx val="0"/>
          <c:order val="0"/>
          <c:explosion val="12"/>
          <c:dPt>
            <c:idx val="0"/>
            <c:spPr>
              <a:solidFill>
                <a:srgbClr val="FFC000"/>
              </a:solidFill>
              <a:ln w="38100" cap="flat" cmpd="sng" algn="ctr">
                <a:solidFill>
                  <a:schemeClr val="lt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spPr>
              <a:solidFill>
                <a:schemeClr val="accent2">
                  <a:lumMod val="40000"/>
                  <a:lumOff val="60000"/>
                </a:schemeClr>
              </a:soli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13294485758724836"/>
                  <c:y val="-0.27409880579927604"/>
                </c:manualLayout>
              </c:layout>
              <c:tx>
                <c:rich>
                  <a:bodyPr/>
                  <a:lstStyle/>
                  <a:p>
                    <a:r>
                      <a:rPr lang="ru-RU" sz="1400" i="0" spc="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rPr>
                      <a:t>Р</a:t>
                    </a:r>
                    <a:r>
                      <a:rPr lang="ru-RU" sz="1600" i="0" spc="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rPr>
                      <a:t>асходы на социальную сферу</a:t>
                    </a:r>
                  </a:p>
                  <a:p>
                    <a:r>
                      <a:rPr lang="ru-RU" sz="1600" i="0" spc="0" dirty="0" smtClean="0">
                        <a:solidFill>
                          <a:schemeClr val="dk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n-lt"/>
                        <a:ea typeface="+mn-ea"/>
                        <a:cs typeface="+mn-cs"/>
                      </a:rPr>
                      <a:t>517006,8 тыс.руб.
70,9%</a:t>
                    </a:r>
                    <a:endParaRPr lang="ru-RU" sz="1600" i="0" spc="0" dirty="0">
                      <a:solidFill>
                        <a:schemeClr val="tx2">
                          <a:lumMod val="50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</a:endParaRPr>
                  </a:p>
                </c:rich>
              </c:tx>
              <c:showCatName val="1"/>
              <c:showPercent val="1"/>
            </c:dLbl>
            <c:dLbl>
              <c:idx val="1"/>
              <c:layout>
                <c:manualLayout>
                  <c:x val="-9.9199353553028322E-2"/>
                  <c:y val="4.7541215136374965E-2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rPr>
                      <a:t>И</a:t>
                    </a:r>
                    <a:r>
                      <a:rPr lang="ru-RU" dirty="0"/>
                      <a:t>ные расходы</a:t>
                    </a:r>
                  </a:p>
                  <a:p>
                    <a:r>
                      <a:rPr lang="ru-RU" dirty="0" smtClean="0"/>
                      <a:t>211858,3 </a:t>
                    </a:r>
                    <a:r>
                      <a:rPr lang="ru-RU" dirty="0"/>
                      <a:t>тыс.руб.
</a:t>
                    </a:r>
                    <a:r>
                      <a:rPr lang="ru-RU" dirty="0" smtClean="0"/>
                      <a:t>29,1%</a:t>
                    </a:r>
                    <a:endParaRPr lang="ru-RU" dirty="0"/>
                  </a:p>
                </c:rich>
              </c:tx>
              <c:showCatName val="1"/>
              <c:showPercent val="1"/>
            </c:dLbl>
            <c:spPr>
              <a:gradFill rotWithShape="1">
                <a:gsLst>
                  <a:gs pos="0">
                    <a:schemeClr val="accent4">
                      <a:tint val="10000"/>
                      <a:satMod val="300000"/>
                    </a:schemeClr>
                  </a:gs>
                  <a:gs pos="34000">
                    <a:schemeClr val="accent4">
                      <a:tint val="13500"/>
                      <a:satMod val="250000"/>
                    </a:schemeClr>
                  </a:gs>
                  <a:gs pos="100000">
                    <a:schemeClr val="accent4">
                      <a:tint val="60000"/>
                      <a:satMod val="20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 w="9525" cap="flat" cmpd="sng" algn="ctr">
                <a:solidFill>
                  <a:schemeClr val="accent4">
                    <a:satMod val="120000"/>
                  </a:schemeClr>
                </a:solidFill>
                <a:prstDash val="solid"/>
              </a:ln>
              <a:effectLst>
                <a:outerShdw blurRad="63500" dist="25400" dir="14700000" algn="t" rotWithShape="0">
                  <a:srgbClr val="000000">
                    <a:alpha val="50000"/>
                  </a:srgbClr>
                </a:outerShdw>
              </a:effectLst>
            </c:spPr>
            <c:txPr>
              <a:bodyPr/>
              <a:lstStyle/>
              <a:p>
                <a:pPr>
                  <a:defRPr sz="14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CatName val="1"/>
            <c:showPercent val="1"/>
            <c:showLeaderLines val="1"/>
            <c:leaderLines>
              <c:spPr>
                <a:ln w="38100" cap="rnd" cmpd="sng" algn="ctr">
                  <a:solidFill>
                    <a:schemeClr val="accent1"/>
                  </a:solidFill>
                  <a:prstDash val="solid"/>
                </a:ln>
                <a:effectLst>
                  <a:outerShdw blurRad="50800" dist="38100" dir="14700000" algn="t" rotWithShape="0">
                    <a:srgbClr val="000000">
                      <a:alpha val="60000"/>
                    </a:srgbClr>
                  </a:outerShdw>
                </a:effectLst>
              </c:spPr>
            </c:leaderLines>
          </c:dLbls>
          <c:cat>
            <c:strRef>
              <c:f>Лист2!$A$1:$A$2</c:f>
              <c:strCache>
                <c:ptCount val="2"/>
                <c:pt idx="0">
                  <c:v>Расходы на социальную сферу</c:v>
                </c:pt>
                <c:pt idx="1">
                  <c:v>Иные расходы</c:v>
                </c:pt>
              </c:strCache>
            </c:strRef>
          </c:cat>
          <c:val>
            <c:numRef>
              <c:f>Лист2!$B$1:$B$2</c:f>
              <c:numCache>
                <c:formatCode>General</c:formatCode>
                <c:ptCount val="2"/>
                <c:pt idx="0">
                  <c:v>290715.5</c:v>
                </c:pt>
                <c:pt idx="1">
                  <c:v>47517.1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2F9507-4AF3-4BD1-9451-097EAA46EAA4}" type="doc">
      <dgm:prSet loTypeId="urn:microsoft.com/office/officeart/2005/8/layout/hList3" loCatId="list" qsTypeId="urn:microsoft.com/office/officeart/2005/8/quickstyle/simple3" qsCatId="simple" csTypeId="urn:microsoft.com/office/officeart/2005/8/colors/accent1_2#8" csCatId="accent1" phldr="1"/>
      <dgm:spPr/>
      <dgm:t>
        <a:bodyPr/>
        <a:lstStyle/>
        <a:p>
          <a:endParaRPr lang="ru-RU"/>
        </a:p>
      </dgm:t>
    </dgm:pt>
    <dgm:pt modelId="{CCB0E99D-245E-447E-BFC0-E0C79C8B5F63}">
      <dgm:prSet phldrT="[Текст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dirty="0" smtClean="0"/>
            <a:t>Составление районного бюджета основано на:</a:t>
          </a:r>
          <a:endParaRPr lang="ru-RU" sz="2000" dirty="0"/>
        </a:p>
      </dgm:t>
    </dgm:pt>
    <dgm:pt modelId="{58157802-8F4E-4B3C-9598-3AFCA4910F2C}" type="parTrans" cxnId="{7530433D-9594-45B7-94DD-4E106842A04A}">
      <dgm:prSet/>
      <dgm:spPr/>
      <dgm:t>
        <a:bodyPr/>
        <a:lstStyle/>
        <a:p>
          <a:endParaRPr lang="ru-RU"/>
        </a:p>
      </dgm:t>
    </dgm:pt>
    <dgm:pt modelId="{4249DDE1-60B5-427F-8A88-67824F2CB1BF}" type="sibTrans" cxnId="{7530433D-9594-45B7-94DD-4E106842A04A}">
      <dgm:prSet/>
      <dgm:spPr/>
      <dgm:t>
        <a:bodyPr/>
        <a:lstStyle/>
        <a:p>
          <a:endParaRPr lang="ru-RU"/>
        </a:p>
      </dgm:t>
    </dgm:pt>
    <dgm:pt modelId="{D59A5A67-17A7-4684-907D-B4180842EF94}">
      <dgm:prSet phldrT="[Текст]" custT="1"/>
      <dgm:spPr/>
      <dgm:t>
        <a:bodyPr/>
        <a:lstStyle/>
        <a:p>
          <a:r>
            <a:rPr lang="ru-RU" sz="1800" dirty="0" smtClean="0"/>
            <a:t>Положениях послания президента РФ Федеральному Собранию РФ, определяющих бюджетную политику в РФ </a:t>
          </a:r>
          <a:endParaRPr lang="ru-RU" sz="1800" dirty="0"/>
        </a:p>
      </dgm:t>
    </dgm:pt>
    <dgm:pt modelId="{182BE94A-A6AF-4B64-9B62-3D4D235DEABA}" type="parTrans" cxnId="{32748FEC-8E66-41BD-A989-8ACD33977A26}">
      <dgm:prSet/>
      <dgm:spPr/>
      <dgm:t>
        <a:bodyPr/>
        <a:lstStyle/>
        <a:p>
          <a:endParaRPr lang="ru-RU"/>
        </a:p>
      </dgm:t>
    </dgm:pt>
    <dgm:pt modelId="{F0C90784-7DB8-4561-94F1-5FF7C894F8EC}" type="sibTrans" cxnId="{32748FEC-8E66-41BD-A989-8ACD33977A26}">
      <dgm:prSet/>
      <dgm:spPr/>
      <dgm:t>
        <a:bodyPr/>
        <a:lstStyle/>
        <a:p>
          <a:endParaRPr lang="ru-RU"/>
        </a:p>
      </dgm:t>
    </dgm:pt>
    <dgm:pt modelId="{C029849E-01A2-4B0A-B580-FD3A989B5F64}">
      <dgm:prSet phldrT="[Текст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800" dirty="0" smtClean="0"/>
            <a:t>Прогнозе социально-экономического развития района</a:t>
          </a:r>
          <a:endParaRPr lang="ru-RU" sz="1800" dirty="0"/>
        </a:p>
      </dgm:t>
    </dgm:pt>
    <dgm:pt modelId="{FF875706-33DA-4FDC-A12F-348B59515C89}" type="parTrans" cxnId="{2B7F786C-19E9-4B19-977F-70C19FF98AB2}">
      <dgm:prSet/>
      <dgm:spPr/>
      <dgm:t>
        <a:bodyPr/>
        <a:lstStyle/>
        <a:p>
          <a:endParaRPr lang="ru-RU"/>
        </a:p>
      </dgm:t>
    </dgm:pt>
    <dgm:pt modelId="{CAAFC34B-08CB-437B-94E9-352581F5494C}" type="sibTrans" cxnId="{2B7F786C-19E9-4B19-977F-70C19FF98AB2}">
      <dgm:prSet/>
      <dgm:spPr/>
      <dgm:t>
        <a:bodyPr/>
        <a:lstStyle/>
        <a:p>
          <a:endParaRPr lang="ru-RU"/>
        </a:p>
      </dgm:t>
    </dgm:pt>
    <dgm:pt modelId="{53EE8226-F2DC-4B6F-B9D5-179E47A5E06A}">
      <dgm:prSet phldrT="[Текст]" custT="1"/>
      <dgm:spPr/>
      <dgm:t>
        <a:bodyPr/>
        <a:lstStyle/>
        <a:p>
          <a:r>
            <a:rPr lang="ru-RU" sz="1800" dirty="0" smtClean="0"/>
            <a:t>Основных направлениях бюджетной политики и налоговой политики</a:t>
          </a:r>
          <a:endParaRPr lang="ru-RU" sz="1800" dirty="0"/>
        </a:p>
      </dgm:t>
    </dgm:pt>
    <dgm:pt modelId="{0924FCB6-06B6-4C6F-8574-DFFE23AA2049}" type="parTrans" cxnId="{CCFAC967-5132-4507-BAD0-ACC3D3E6695C}">
      <dgm:prSet/>
      <dgm:spPr/>
      <dgm:t>
        <a:bodyPr/>
        <a:lstStyle/>
        <a:p>
          <a:endParaRPr lang="ru-RU"/>
        </a:p>
      </dgm:t>
    </dgm:pt>
    <dgm:pt modelId="{90A34311-21EE-4900-94F6-97C6D48B394E}" type="sibTrans" cxnId="{CCFAC967-5132-4507-BAD0-ACC3D3E6695C}">
      <dgm:prSet/>
      <dgm:spPr/>
      <dgm:t>
        <a:bodyPr/>
        <a:lstStyle/>
        <a:p>
          <a:endParaRPr lang="ru-RU"/>
        </a:p>
      </dgm:t>
    </dgm:pt>
    <dgm:pt modelId="{32CB668D-99D4-4D20-9721-5ADFC405BC72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ru-RU" sz="1800" dirty="0" smtClean="0"/>
            <a:t>Муниципальных программах Усть-Удинского района и не программных направлениях деятельности</a:t>
          </a:r>
          <a:endParaRPr lang="ru-RU" sz="1800" dirty="0"/>
        </a:p>
      </dgm:t>
    </dgm:pt>
    <dgm:pt modelId="{6296EE03-B22E-42C2-BAE5-415A06A9AAB4}" type="parTrans" cxnId="{196BD4B9-3BF3-469C-AF9F-B1985F74E01F}">
      <dgm:prSet/>
      <dgm:spPr/>
      <dgm:t>
        <a:bodyPr/>
        <a:lstStyle/>
        <a:p>
          <a:endParaRPr lang="ru-RU"/>
        </a:p>
      </dgm:t>
    </dgm:pt>
    <dgm:pt modelId="{7859EAF9-373E-4944-A1E6-86C8B7496C1A}" type="sibTrans" cxnId="{196BD4B9-3BF3-469C-AF9F-B1985F74E01F}">
      <dgm:prSet/>
      <dgm:spPr/>
      <dgm:t>
        <a:bodyPr/>
        <a:lstStyle/>
        <a:p>
          <a:endParaRPr lang="ru-RU"/>
        </a:p>
      </dgm:t>
    </dgm:pt>
    <dgm:pt modelId="{CE1D5399-434C-4C3C-A75E-46D1AE4A8138}" type="pres">
      <dgm:prSet presAssocID="{132F9507-4AF3-4BD1-9451-097EAA46EAA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5EA891-3FDA-429E-A5FC-49CCF42F7FF5}" type="pres">
      <dgm:prSet presAssocID="{CCB0E99D-245E-447E-BFC0-E0C79C8B5F63}" presName="roof" presStyleLbl="dkBgShp" presStyleIdx="0" presStyleCnt="2"/>
      <dgm:spPr/>
      <dgm:t>
        <a:bodyPr/>
        <a:lstStyle/>
        <a:p>
          <a:endParaRPr lang="ru-RU"/>
        </a:p>
      </dgm:t>
    </dgm:pt>
    <dgm:pt modelId="{9784C8AF-2E97-4150-B5E3-98A407069A20}" type="pres">
      <dgm:prSet presAssocID="{CCB0E99D-245E-447E-BFC0-E0C79C8B5F63}" presName="pillars" presStyleCnt="0"/>
      <dgm:spPr/>
    </dgm:pt>
    <dgm:pt modelId="{5EA59C81-BC2E-47B4-914B-DB554B21C947}" type="pres">
      <dgm:prSet presAssocID="{CCB0E99D-245E-447E-BFC0-E0C79C8B5F63}" presName="pillar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8E403AA-344A-47FF-9DAA-E7B96FE96DD6}" type="pres">
      <dgm:prSet presAssocID="{C029849E-01A2-4B0A-B580-FD3A989B5F64}" presName="pillar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EA3528-91DC-41D6-8850-B03B12FF6ADC}" type="pres">
      <dgm:prSet presAssocID="{53EE8226-F2DC-4B6F-B9D5-179E47A5E06A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4F2428-4630-4E13-89AD-FC8319368D87}" type="pres">
      <dgm:prSet presAssocID="{32CB668D-99D4-4D20-9721-5ADFC405BC72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AFA417-FB4C-48C8-B822-D9994DD1DA01}" type="pres">
      <dgm:prSet presAssocID="{CCB0E99D-245E-447E-BFC0-E0C79C8B5F63}" presName="base" presStyleLbl="dkBgShp" presStyleIdx="1" presStyleCnt="2"/>
      <dgm:spPr>
        <a:noFill/>
      </dgm:spPr>
      <dgm:t>
        <a:bodyPr/>
        <a:lstStyle/>
        <a:p>
          <a:endParaRPr lang="ru-RU"/>
        </a:p>
      </dgm:t>
    </dgm:pt>
  </dgm:ptLst>
  <dgm:cxnLst>
    <dgm:cxn modelId="{CCFAC967-5132-4507-BAD0-ACC3D3E6695C}" srcId="{CCB0E99D-245E-447E-BFC0-E0C79C8B5F63}" destId="{53EE8226-F2DC-4B6F-B9D5-179E47A5E06A}" srcOrd="2" destOrd="0" parTransId="{0924FCB6-06B6-4C6F-8574-DFFE23AA2049}" sibTransId="{90A34311-21EE-4900-94F6-97C6D48B394E}"/>
    <dgm:cxn modelId="{32748FEC-8E66-41BD-A989-8ACD33977A26}" srcId="{CCB0E99D-245E-447E-BFC0-E0C79C8B5F63}" destId="{D59A5A67-17A7-4684-907D-B4180842EF94}" srcOrd="0" destOrd="0" parTransId="{182BE94A-A6AF-4B64-9B62-3D4D235DEABA}" sibTransId="{F0C90784-7DB8-4561-94F1-5FF7C894F8EC}"/>
    <dgm:cxn modelId="{7F642F11-E8C3-4306-8812-C6645F06B5D0}" type="presOf" srcId="{C029849E-01A2-4B0A-B580-FD3A989B5F64}" destId="{88E403AA-344A-47FF-9DAA-E7B96FE96DD6}" srcOrd="0" destOrd="0" presId="urn:microsoft.com/office/officeart/2005/8/layout/hList3"/>
    <dgm:cxn modelId="{B46289C8-30FD-4695-9D9A-9CF38247DE5A}" type="presOf" srcId="{D59A5A67-17A7-4684-907D-B4180842EF94}" destId="{5EA59C81-BC2E-47B4-914B-DB554B21C947}" srcOrd="0" destOrd="0" presId="urn:microsoft.com/office/officeart/2005/8/layout/hList3"/>
    <dgm:cxn modelId="{32058676-B1AC-4B4B-92F6-AA103ABB2F8F}" type="presOf" srcId="{132F9507-4AF3-4BD1-9451-097EAA46EAA4}" destId="{CE1D5399-434C-4C3C-A75E-46D1AE4A8138}" srcOrd="0" destOrd="0" presId="urn:microsoft.com/office/officeart/2005/8/layout/hList3"/>
    <dgm:cxn modelId="{6BD7A239-320F-40E1-9388-F9EDEA95BF1B}" type="presOf" srcId="{32CB668D-99D4-4D20-9721-5ADFC405BC72}" destId="{154F2428-4630-4E13-89AD-FC8319368D87}" srcOrd="0" destOrd="0" presId="urn:microsoft.com/office/officeart/2005/8/layout/hList3"/>
    <dgm:cxn modelId="{7530433D-9594-45B7-94DD-4E106842A04A}" srcId="{132F9507-4AF3-4BD1-9451-097EAA46EAA4}" destId="{CCB0E99D-245E-447E-BFC0-E0C79C8B5F63}" srcOrd="0" destOrd="0" parTransId="{58157802-8F4E-4B3C-9598-3AFCA4910F2C}" sibTransId="{4249DDE1-60B5-427F-8A88-67824F2CB1BF}"/>
    <dgm:cxn modelId="{2B7F786C-19E9-4B19-977F-70C19FF98AB2}" srcId="{CCB0E99D-245E-447E-BFC0-E0C79C8B5F63}" destId="{C029849E-01A2-4B0A-B580-FD3A989B5F64}" srcOrd="1" destOrd="0" parTransId="{FF875706-33DA-4FDC-A12F-348B59515C89}" sibTransId="{CAAFC34B-08CB-437B-94E9-352581F5494C}"/>
    <dgm:cxn modelId="{A9A04AB6-32F4-427E-9315-553364D724F0}" type="presOf" srcId="{CCB0E99D-245E-447E-BFC0-E0C79C8B5F63}" destId="{665EA891-3FDA-429E-A5FC-49CCF42F7FF5}" srcOrd="0" destOrd="0" presId="urn:microsoft.com/office/officeart/2005/8/layout/hList3"/>
    <dgm:cxn modelId="{196BD4B9-3BF3-469C-AF9F-B1985F74E01F}" srcId="{CCB0E99D-245E-447E-BFC0-E0C79C8B5F63}" destId="{32CB668D-99D4-4D20-9721-5ADFC405BC72}" srcOrd="3" destOrd="0" parTransId="{6296EE03-B22E-42C2-BAE5-415A06A9AAB4}" sibTransId="{7859EAF9-373E-4944-A1E6-86C8B7496C1A}"/>
    <dgm:cxn modelId="{2C07F9E8-E8A1-49A2-A9C5-36F9CBFCA48F}" type="presOf" srcId="{53EE8226-F2DC-4B6F-B9D5-179E47A5E06A}" destId="{51EA3528-91DC-41D6-8850-B03B12FF6ADC}" srcOrd="0" destOrd="0" presId="urn:microsoft.com/office/officeart/2005/8/layout/hList3"/>
    <dgm:cxn modelId="{6D553F2C-13EF-48D7-8404-D8085CCEB48B}" type="presParOf" srcId="{CE1D5399-434C-4C3C-A75E-46D1AE4A8138}" destId="{665EA891-3FDA-429E-A5FC-49CCF42F7FF5}" srcOrd="0" destOrd="0" presId="urn:microsoft.com/office/officeart/2005/8/layout/hList3"/>
    <dgm:cxn modelId="{C173C580-6907-4FF3-ACA5-5F65B6D7A2D6}" type="presParOf" srcId="{CE1D5399-434C-4C3C-A75E-46D1AE4A8138}" destId="{9784C8AF-2E97-4150-B5E3-98A407069A20}" srcOrd="1" destOrd="0" presId="urn:microsoft.com/office/officeart/2005/8/layout/hList3"/>
    <dgm:cxn modelId="{B000D5F3-61B3-4A8E-A510-E87AEA4264F8}" type="presParOf" srcId="{9784C8AF-2E97-4150-B5E3-98A407069A20}" destId="{5EA59C81-BC2E-47B4-914B-DB554B21C947}" srcOrd="0" destOrd="0" presId="urn:microsoft.com/office/officeart/2005/8/layout/hList3"/>
    <dgm:cxn modelId="{C5108D41-FF6C-4816-9688-1E1E969E6AB8}" type="presParOf" srcId="{9784C8AF-2E97-4150-B5E3-98A407069A20}" destId="{88E403AA-344A-47FF-9DAA-E7B96FE96DD6}" srcOrd="1" destOrd="0" presId="urn:microsoft.com/office/officeart/2005/8/layout/hList3"/>
    <dgm:cxn modelId="{627513D8-DF37-4C2B-975F-4DAB3E364C26}" type="presParOf" srcId="{9784C8AF-2E97-4150-B5E3-98A407069A20}" destId="{51EA3528-91DC-41D6-8850-B03B12FF6ADC}" srcOrd="2" destOrd="0" presId="urn:microsoft.com/office/officeart/2005/8/layout/hList3"/>
    <dgm:cxn modelId="{54BA584E-024A-4FAC-A8E3-3C016008794E}" type="presParOf" srcId="{9784C8AF-2E97-4150-B5E3-98A407069A20}" destId="{154F2428-4630-4E13-89AD-FC8319368D87}" srcOrd="3" destOrd="0" presId="urn:microsoft.com/office/officeart/2005/8/layout/hList3"/>
    <dgm:cxn modelId="{76D00246-0C08-4630-BBBA-F382EFC9E874}" type="presParOf" srcId="{CE1D5399-434C-4C3C-A75E-46D1AE4A8138}" destId="{56AFA417-FB4C-48C8-B822-D9994DD1DA01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BD6000-2C72-44A7-A426-79E0800376C3}" type="doc">
      <dgm:prSet loTypeId="urn:microsoft.com/office/officeart/2005/8/layout/radial4" loCatId="relationship" qsTypeId="urn:microsoft.com/office/officeart/2005/8/quickstyle/simple1#10" qsCatId="simple" csTypeId="urn:microsoft.com/office/officeart/2005/8/colors/accent1_2#11" csCatId="accent1" phldr="1"/>
      <dgm:spPr/>
      <dgm:t>
        <a:bodyPr/>
        <a:lstStyle/>
        <a:p>
          <a:endParaRPr lang="ru-RU"/>
        </a:p>
      </dgm:t>
    </dgm:pt>
    <dgm:pt modelId="{CD54D68A-011C-4F0F-9737-3B6EEB3262B3}">
      <dgm:prSet phldrT="[Текст]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dirty="0" smtClean="0"/>
            <a:t>Налоговая политика РМО «Усть-Удинский район»</a:t>
          </a:r>
          <a:endParaRPr lang="ru-RU" dirty="0"/>
        </a:p>
      </dgm:t>
    </dgm:pt>
    <dgm:pt modelId="{4B2DC511-2309-4C6E-A916-BB83CF2B67D5}" type="parTrans" cxnId="{20B6887A-0652-4A8D-B750-49D8AB14C446}">
      <dgm:prSet/>
      <dgm:spPr/>
      <dgm:t>
        <a:bodyPr/>
        <a:lstStyle/>
        <a:p>
          <a:endParaRPr lang="ru-RU"/>
        </a:p>
      </dgm:t>
    </dgm:pt>
    <dgm:pt modelId="{9B354AA0-800E-45A5-B648-D63FD611943E}" type="sibTrans" cxnId="{20B6887A-0652-4A8D-B750-49D8AB14C446}">
      <dgm:prSet/>
      <dgm:spPr/>
      <dgm:t>
        <a:bodyPr/>
        <a:lstStyle/>
        <a:p>
          <a:endParaRPr lang="ru-RU"/>
        </a:p>
      </dgm:t>
    </dgm:pt>
    <dgm:pt modelId="{0D7920F4-9EB4-46E9-9549-C2856AD16290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увеличение доходной базы местных бюджетов на основе улучшения налогового администрирования и повышения уровня собираемости налогов</a:t>
          </a:r>
          <a:endParaRPr lang="ru-RU" sz="1400" dirty="0"/>
        </a:p>
      </dgm:t>
    </dgm:pt>
    <dgm:pt modelId="{F06A6D40-E6D9-44E6-B535-0E7A5E1C8A4E}" type="parTrans" cxnId="{7568A8FA-5DC0-416C-BA10-9FEE87D6CFE5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D2919F0D-7910-47BD-B5F2-10F2B04DCE46}" type="sibTrans" cxnId="{7568A8FA-5DC0-416C-BA10-9FEE87D6CFE5}">
      <dgm:prSet/>
      <dgm:spPr/>
      <dgm:t>
        <a:bodyPr/>
        <a:lstStyle/>
        <a:p>
          <a:endParaRPr lang="ru-RU"/>
        </a:p>
      </dgm:t>
    </dgm:pt>
    <dgm:pt modelId="{939DDCB2-5688-4CFF-B40B-4E6206C04A70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улучшение качества администрирования доходов, формирующих  консолидированный бюджет Усть-Удинского района</a:t>
          </a:r>
          <a:endParaRPr lang="ru-RU" sz="1400" dirty="0"/>
        </a:p>
      </dgm:t>
    </dgm:pt>
    <dgm:pt modelId="{7719CFF0-F960-46DC-BD07-5E1DAE52310F}" type="parTrans" cxnId="{1B6C64F2-78BD-454F-90AA-87AC9F682B1C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18878200-DC08-461B-94AC-4731B00DC236}" type="sibTrans" cxnId="{1B6C64F2-78BD-454F-90AA-87AC9F682B1C}">
      <dgm:prSet/>
      <dgm:spPr/>
      <dgm:t>
        <a:bodyPr/>
        <a:lstStyle/>
        <a:p>
          <a:endParaRPr lang="ru-RU"/>
        </a:p>
      </dgm:t>
    </dgm:pt>
    <dgm:pt modelId="{6FEB90A0-51D9-4F3D-A78C-14F0B91FA6CA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повышение эффективности использования районной собственности</a:t>
          </a:r>
          <a:endParaRPr lang="ru-RU" sz="1400" dirty="0"/>
        </a:p>
      </dgm:t>
    </dgm:pt>
    <dgm:pt modelId="{C3D67B5E-59E0-4A07-8D03-271E6C68D73D}" type="parTrans" cxnId="{B43473C6-3B3D-44D3-8373-C28DC162EBA9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B92562C2-9EC0-4C21-B338-E5002B35516F}" type="sibTrans" cxnId="{B43473C6-3B3D-44D3-8373-C28DC162EBA9}">
      <dgm:prSet/>
      <dgm:spPr/>
      <dgm:t>
        <a:bodyPr/>
        <a:lstStyle/>
        <a:p>
          <a:endParaRPr lang="ru-RU"/>
        </a:p>
      </dgm:t>
    </dgm:pt>
    <dgm:pt modelId="{DDF86DDE-D9F0-4975-B9FD-E714803697C5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повышение эффективности взаимодействия органов местного самоуправления и федеральных органов государственной власти</a:t>
          </a:r>
          <a:endParaRPr lang="ru-RU" sz="1400" dirty="0"/>
        </a:p>
      </dgm:t>
    </dgm:pt>
    <dgm:pt modelId="{FD7025DB-EDCD-4A35-8C00-8E3A4826B81B}" type="parTrans" cxnId="{8CB435AD-CF15-4325-BF00-66BE6D9F16EB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EBC2CA06-1DCF-4DE0-82DE-634025D5F5ED}" type="sibTrans" cxnId="{8CB435AD-CF15-4325-BF00-66BE6D9F16EB}">
      <dgm:prSet/>
      <dgm:spPr/>
      <dgm:t>
        <a:bodyPr/>
        <a:lstStyle/>
        <a:p>
          <a:endParaRPr lang="ru-RU"/>
        </a:p>
      </dgm:t>
    </dgm:pt>
    <dgm:pt modelId="{81C9AECC-1E21-43F4-8556-F951CC4849CF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400" dirty="0" smtClean="0"/>
            <a:t>привлечение дополнительных средств из вышестоящих бюджетов</a:t>
          </a:r>
          <a:endParaRPr lang="ru-RU" sz="1400" dirty="0"/>
        </a:p>
      </dgm:t>
    </dgm:pt>
    <dgm:pt modelId="{5B033D98-048B-4FC4-996F-49EC926B8A96}" type="parTrans" cxnId="{30C39E07-7433-4B51-BE44-A78E8ED2D6AA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4EB0326D-E0B6-4998-9051-2AD58A189779}" type="sibTrans" cxnId="{30C39E07-7433-4B51-BE44-A78E8ED2D6AA}">
      <dgm:prSet/>
      <dgm:spPr/>
      <dgm:t>
        <a:bodyPr/>
        <a:lstStyle/>
        <a:p>
          <a:endParaRPr lang="ru-RU"/>
        </a:p>
      </dgm:t>
    </dgm:pt>
    <dgm:pt modelId="{8E1D68D3-5AC8-411C-BBB2-540B9C01DA9F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dirty="0" smtClean="0"/>
            <a:t>заключение соглашений с организациями района о социальном партнерстве</a:t>
          </a:r>
          <a:endParaRPr lang="ru-RU" dirty="0"/>
        </a:p>
      </dgm:t>
    </dgm:pt>
    <dgm:pt modelId="{D9850514-1D12-4549-AC37-B215253381B3}" type="parTrans" cxnId="{5960D0CA-CEE8-43F8-9311-19863DF82826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2F383EF6-A0DE-4948-9424-64DB92E3D4D4}" type="sibTrans" cxnId="{5960D0CA-CEE8-43F8-9311-19863DF82826}">
      <dgm:prSet/>
      <dgm:spPr/>
      <dgm:t>
        <a:bodyPr/>
        <a:lstStyle/>
        <a:p>
          <a:endParaRPr lang="ru-RU"/>
        </a:p>
      </dgm:t>
    </dgm:pt>
    <dgm:pt modelId="{A5562F2F-98BF-48F5-BF74-E26375B61FF9}" type="pres">
      <dgm:prSet presAssocID="{78BD6000-2C72-44A7-A426-79E0800376C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E416AA4-13D9-4A17-93B6-B19A6D4B87B2}" type="pres">
      <dgm:prSet presAssocID="{CD54D68A-011C-4F0F-9737-3B6EEB3262B3}" presName="centerShape" presStyleLbl="node0" presStyleIdx="0" presStyleCnt="1" custScaleX="70955" custScaleY="70917"/>
      <dgm:spPr/>
      <dgm:t>
        <a:bodyPr/>
        <a:lstStyle/>
        <a:p>
          <a:endParaRPr lang="ru-RU"/>
        </a:p>
      </dgm:t>
    </dgm:pt>
    <dgm:pt modelId="{D2923B03-4093-4BBC-A3BD-7086B8510AEE}" type="pres">
      <dgm:prSet presAssocID="{F06A6D40-E6D9-44E6-B535-0E7A5E1C8A4E}" presName="parTrans" presStyleLbl="bgSibTrans2D1" presStyleIdx="0" presStyleCnt="6" custScaleX="65695" custLinFactNeighborX="22290" custLinFactNeighborY="2627"/>
      <dgm:spPr/>
      <dgm:t>
        <a:bodyPr/>
        <a:lstStyle/>
        <a:p>
          <a:endParaRPr lang="ru-RU"/>
        </a:p>
      </dgm:t>
    </dgm:pt>
    <dgm:pt modelId="{4ABFBD2E-EAC6-422E-A19E-BAE8FD72BCCC}" type="pres">
      <dgm:prSet presAssocID="{0D7920F4-9EB4-46E9-9549-C2856AD16290}" presName="node" presStyleLbl="node1" presStyleIdx="0" presStyleCnt="6" custScaleX="135788" custRadScaleRad="94784" custRadScaleInc="-23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BB02FC-C60E-4544-B070-7BAF2D3B0B0C}" type="pres">
      <dgm:prSet presAssocID="{7719CFF0-F960-46DC-BD07-5E1DAE52310F}" presName="parTrans" presStyleLbl="bgSibTrans2D1" presStyleIdx="1" presStyleCnt="6" custScaleX="51046" custLinFactNeighborX="28564" custLinFactNeighborY="37421"/>
      <dgm:spPr/>
      <dgm:t>
        <a:bodyPr/>
        <a:lstStyle/>
        <a:p>
          <a:endParaRPr lang="ru-RU"/>
        </a:p>
      </dgm:t>
    </dgm:pt>
    <dgm:pt modelId="{D0AB8D53-6789-4B51-92E6-348F974B2CC5}" type="pres">
      <dgm:prSet presAssocID="{939DDCB2-5688-4CFF-B40B-4E6206C04A70}" presName="node" presStyleLbl="node1" presStyleIdx="1" presStyleCnt="6" custScaleX="146262" custRadScaleRad="89442" custRadScaleInc="-244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C9F00-F873-487D-AF36-EDCFA8332847}" type="pres">
      <dgm:prSet presAssocID="{C3D67B5E-59E0-4A07-8D03-271E6C68D73D}" presName="parTrans" presStyleLbl="bgSibTrans2D1" presStyleIdx="2" presStyleCnt="6" custScaleX="86959" custLinFactNeighborX="4882" custLinFactNeighborY="30627"/>
      <dgm:spPr/>
      <dgm:t>
        <a:bodyPr/>
        <a:lstStyle/>
        <a:p>
          <a:endParaRPr lang="ru-RU"/>
        </a:p>
      </dgm:t>
    </dgm:pt>
    <dgm:pt modelId="{A40D4514-39A9-42F0-83AE-FFD0CCA8301A}" type="pres">
      <dgm:prSet presAssocID="{6FEB90A0-51D9-4F3D-A78C-14F0B91FA6CA}" presName="node" presStyleLbl="node1" presStyleIdx="2" presStyleCnt="6" custScaleX="141437" custRadScaleRad="90655" custRadScaleInc="-156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7D8C1A-B450-41A1-9947-C7EF7AA4D9D3}" type="pres">
      <dgm:prSet presAssocID="{FD7025DB-EDCD-4A35-8C00-8E3A4826B81B}" presName="parTrans" presStyleLbl="bgSibTrans2D1" presStyleIdx="3" presStyleCnt="6" custLinFactNeighborX="-7818" custLinFactNeighborY="-524"/>
      <dgm:spPr/>
      <dgm:t>
        <a:bodyPr/>
        <a:lstStyle/>
        <a:p>
          <a:endParaRPr lang="ru-RU"/>
        </a:p>
      </dgm:t>
    </dgm:pt>
    <dgm:pt modelId="{35A006E3-4B78-4935-99CB-CE1A1DA12DFD}" type="pres">
      <dgm:prSet presAssocID="{DDF86DDE-D9F0-4975-B9FD-E714803697C5}" presName="node" presStyleLbl="node1" presStyleIdx="3" presStyleCnt="6" custScaleX="140394" custRadScaleRad="90581" custRadScaleInc="177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A2CB47-11C0-4697-A414-2AE55E8934C9}" type="pres">
      <dgm:prSet presAssocID="{5B033D98-048B-4FC4-996F-49EC926B8A96}" presName="parTrans" presStyleLbl="bgSibTrans2D1" presStyleIdx="4" presStyleCnt="6" custLinFactNeighborX="-7983" custLinFactNeighborY="-12787"/>
      <dgm:spPr/>
      <dgm:t>
        <a:bodyPr/>
        <a:lstStyle/>
        <a:p>
          <a:endParaRPr lang="ru-RU"/>
        </a:p>
      </dgm:t>
    </dgm:pt>
    <dgm:pt modelId="{C48E0F60-4498-4A53-9CD3-98C93C08EE3C}" type="pres">
      <dgm:prSet presAssocID="{81C9AECC-1E21-43F4-8556-F951CC4849CF}" presName="node" presStyleLbl="node1" presStyleIdx="4" presStyleCnt="6" custScaleX="139645" custRadScaleRad="86221" custRadScaleInc="205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4B8321-DF51-4A8B-875D-631CEA12502B}" type="pres">
      <dgm:prSet presAssocID="{D9850514-1D12-4549-AC37-B215253381B3}" presName="parTrans" presStyleLbl="bgSibTrans2D1" presStyleIdx="5" presStyleCnt="6" custAng="21528630" custLinFactNeighborX="-2320" custLinFactNeighborY="-1365"/>
      <dgm:spPr/>
      <dgm:t>
        <a:bodyPr/>
        <a:lstStyle/>
        <a:p>
          <a:endParaRPr lang="ru-RU"/>
        </a:p>
      </dgm:t>
    </dgm:pt>
    <dgm:pt modelId="{3B712BD7-ED17-4586-B666-862C0E9ADF7A}" type="pres">
      <dgm:prSet presAssocID="{8E1D68D3-5AC8-411C-BBB2-540B9C01DA9F}" presName="node" presStyleLbl="node1" presStyleIdx="5" presStyleCnt="6" custScaleX="120092" custRadScaleRad="92157" custRadScaleInc="39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5DDB18-932F-482E-9EB3-790AF581EE51}" type="presOf" srcId="{DDF86DDE-D9F0-4975-B9FD-E714803697C5}" destId="{35A006E3-4B78-4935-99CB-CE1A1DA12DFD}" srcOrd="0" destOrd="0" presId="urn:microsoft.com/office/officeart/2005/8/layout/radial4"/>
    <dgm:cxn modelId="{FB794C11-BA9A-4481-B09C-554B4DC59A6F}" type="presOf" srcId="{7719CFF0-F960-46DC-BD07-5E1DAE52310F}" destId="{D2BB02FC-C60E-4544-B070-7BAF2D3B0B0C}" srcOrd="0" destOrd="0" presId="urn:microsoft.com/office/officeart/2005/8/layout/radial4"/>
    <dgm:cxn modelId="{30C39E07-7433-4B51-BE44-A78E8ED2D6AA}" srcId="{CD54D68A-011C-4F0F-9737-3B6EEB3262B3}" destId="{81C9AECC-1E21-43F4-8556-F951CC4849CF}" srcOrd="4" destOrd="0" parTransId="{5B033D98-048B-4FC4-996F-49EC926B8A96}" sibTransId="{4EB0326D-E0B6-4998-9051-2AD58A189779}"/>
    <dgm:cxn modelId="{F03A9358-9865-46E2-8C1B-C7594370B9F3}" type="presOf" srcId="{8E1D68D3-5AC8-411C-BBB2-540B9C01DA9F}" destId="{3B712BD7-ED17-4586-B666-862C0E9ADF7A}" srcOrd="0" destOrd="0" presId="urn:microsoft.com/office/officeart/2005/8/layout/radial4"/>
    <dgm:cxn modelId="{9DAD52F3-D77F-4EC9-8FA8-4F13CEDF56D2}" type="presOf" srcId="{0D7920F4-9EB4-46E9-9549-C2856AD16290}" destId="{4ABFBD2E-EAC6-422E-A19E-BAE8FD72BCCC}" srcOrd="0" destOrd="0" presId="urn:microsoft.com/office/officeart/2005/8/layout/radial4"/>
    <dgm:cxn modelId="{CB268F64-F2E3-418B-8657-DA2AAD9E7DB2}" type="presOf" srcId="{FD7025DB-EDCD-4A35-8C00-8E3A4826B81B}" destId="{0C7D8C1A-B450-41A1-9947-C7EF7AA4D9D3}" srcOrd="0" destOrd="0" presId="urn:microsoft.com/office/officeart/2005/8/layout/radial4"/>
    <dgm:cxn modelId="{1B6C64F2-78BD-454F-90AA-87AC9F682B1C}" srcId="{CD54D68A-011C-4F0F-9737-3B6EEB3262B3}" destId="{939DDCB2-5688-4CFF-B40B-4E6206C04A70}" srcOrd="1" destOrd="0" parTransId="{7719CFF0-F960-46DC-BD07-5E1DAE52310F}" sibTransId="{18878200-DC08-461B-94AC-4731B00DC236}"/>
    <dgm:cxn modelId="{85778CF5-19BC-4D77-A853-EFB59D0A21C9}" type="presOf" srcId="{5B033D98-048B-4FC4-996F-49EC926B8A96}" destId="{ABA2CB47-11C0-4697-A414-2AE55E8934C9}" srcOrd="0" destOrd="0" presId="urn:microsoft.com/office/officeart/2005/8/layout/radial4"/>
    <dgm:cxn modelId="{7568A8FA-5DC0-416C-BA10-9FEE87D6CFE5}" srcId="{CD54D68A-011C-4F0F-9737-3B6EEB3262B3}" destId="{0D7920F4-9EB4-46E9-9549-C2856AD16290}" srcOrd="0" destOrd="0" parTransId="{F06A6D40-E6D9-44E6-B535-0E7A5E1C8A4E}" sibTransId="{D2919F0D-7910-47BD-B5F2-10F2B04DCE46}"/>
    <dgm:cxn modelId="{7BACF061-08F0-440B-98B6-97B23B31932D}" type="presOf" srcId="{F06A6D40-E6D9-44E6-B535-0E7A5E1C8A4E}" destId="{D2923B03-4093-4BBC-A3BD-7086B8510AEE}" srcOrd="0" destOrd="0" presId="urn:microsoft.com/office/officeart/2005/8/layout/radial4"/>
    <dgm:cxn modelId="{423258D8-F656-4452-992F-7E0DFC978ACB}" type="presOf" srcId="{78BD6000-2C72-44A7-A426-79E0800376C3}" destId="{A5562F2F-98BF-48F5-BF74-E26375B61FF9}" srcOrd="0" destOrd="0" presId="urn:microsoft.com/office/officeart/2005/8/layout/radial4"/>
    <dgm:cxn modelId="{20B6887A-0652-4A8D-B750-49D8AB14C446}" srcId="{78BD6000-2C72-44A7-A426-79E0800376C3}" destId="{CD54D68A-011C-4F0F-9737-3B6EEB3262B3}" srcOrd="0" destOrd="0" parTransId="{4B2DC511-2309-4C6E-A916-BB83CF2B67D5}" sibTransId="{9B354AA0-800E-45A5-B648-D63FD611943E}"/>
    <dgm:cxn modelId="{5960D0CA-CEE8-43F8-9311-19863DF82826}" srcId="{CD54D68A-011C-4F0F-9737-3B6EEB3262B3}" destId="{8E1D68D3-5AC8-411C-BBB2-540B9C01DA9F}" srcOrd="5" destOrd="0" parTransId="{D9850514-1D12-4549-AC37-B215253381B3}" sibTransId="{2F383EF6-A0DE-4948-9424-64DB92E3D4D4}"/>
    <dgm:cxn modelId="{B1B0A527-4D33-4F48-A99E-FD64B65C1A40}" type="presOf" srcId="{C3D67B5E-59E0-4A07-8D03-271E6C68D73D}" destId="{39BC9F00-F873-487D-AF36-EDCFA8332847}" srcOrd="0" destOrd="0" presId="urn:microsoft.com/office/officeart/2005/8/layout/radial4"/>
    <dgm:cxn modelId="{D70422EF-E270-48D1-BD05-C4928B89038B}" type="presOf" srcId="{81C9AECC-1E21-43F4-8556-F951CC4849CF}" destId="{C48E0F60-4498-4A53-9CD3-98C93C08EE3C}" srcOrd="0" destOrd="0" presId="urn:microsoft.com/office/officeart/2005/8/layout/radial4"/>
    <dgm:cxn modelId="{8CB435AD-CF15-4325-BF00-66BE6D9F16EB}" srcId="{CD54D68A-011C-4F0F-9737-3B6EEB3262B3}" destId="{DDF86DDE-D9F0-4975-B9FD-E714803697C5}" srcOrd="3" destOrd="0" parTransId="{FD7025DB-EDCD-4A35-8C00-8E3A4826B81B}" sibTransId="{EBC2CA06-1DCF-4DE0-82DE-634025D5F5ED}"/>
    <dgm:cxn modelId="{1F935D94-0F8B-4FD6-BAD1-DF8C42272D9A}" type="presOf" srcId="{939DDCB2-5688-4CFF-B40B-4E6206C04A70}" destId="{D0AB8D53-6789-4B51-92E6-348F974B2CC5}" srcOrd="0" destOrd="0" presId="urn:microsoft.com/office/officeart/2005/8/layout/radial4"/>
    <dgm:cxn modelId="{B43473C6-3B3D-44D3-8373-C28DC162EBA9}" srcId="{CD54D68A-011C-4F0F-9737-3B6EEB3262B3}" destId="{6FEB90A0-51D9-4F3D-A78C-14F0B91FA6CA}" srcOrd="2" destOrd="0" parTransId="{C3D67B5E-59E0-4A07-8D03-271E6C68D73D}" sibTransId="{B92562C2-9EC0-4C21-B338-E5002B35516F}"/>
    <dgm:cxn modelId="{B5E7DC85-1526-40D7-9C31-9CFDF37CC23C}" type="presOf" srcId="{D9850514-1D12-4549-AC37-B215253381B3}" destId="{F24B8321-DF51-4A8B-875D-631CEA12502B}" srcOrd="0" destOrd="0" presId="urn:microsoft.com/office/officeart/2005/8/layout/radial4"/>
    <dgm:cxn modelId="{57C041C8-32AD-4820-AF11-3B54365EEB06}" type="presOf" srcId="{6FEB90A0-51D9-4F3D-A78C-14F0B91FA6CA}" destId="{A40D4514-39A9-42F0-83AE-FFD0CCA8301A}" srcOrd="0" destOrd="0" presId="urn:microsoft.com/office/officeart/2005/8/layout/radial4"/>
    <dgm:cxn modelId="{22782B91-40A0-4868-9104-F68A5963E599}" type="presOf" srcId="{CD54D68A-011C-4F0F-9737-3B6EEB3262B3}" destId="{4E416AA4-13D9-4A17-93B6-B19A6D4B87B2}" srcOrd="0" destOrd="0" presId="urn:microsoft.com/office/officeart/2005/8/layout/radial4"/>
    <dgm:cxn modelId="{8BC7ED06-CB8D-4A7F-8265-926107E9F9C3}" type="presParOf" srcId="{A5562F2F-98BF-48F5-BF74-E26375B61FF9}" destId="{4E416AA4-13D9-4A17-93B6-B19A6D4B87B2}" srcOrd="0" destOrd="0" presId="urn:microsoft.com/office/officeart/2005/8/layout/radial4"/>
    <dgm:cxn modelId="{6F67BDAF-6CA5-437F-951C-4DCE9ED4920A}" type="presParOf" srcId="{A5562F2F-98BF-48F5-BF74-E26375B61FF9}" destId="{D2923B03-4093-4BBC-A3BD-7086B8510AEE}" srcOrd="1" destOrd="0" presId="urn:microsoft.com/office/officeart/2005/8/layout/radial4"/>
    <dgm:cxn modelId="{8093073F-3C66-4BF9-AF27-D56FE3987077}" type="presParOf" srcId="{A5562F2F-98BF-48F5-BF74-E26375B61FF9}" destId="{4ABFBD2E-EAC6-422E-A19E-BAE8FD72BCCC}" srcOrd="2" destOrd="0" presId="urn:microsoft.com/office/officeart/2005/8/layout/radial4"/>
    <dgm:cxn modelId="{C1D6BE67-C2B6-40F9-B77A-099C055B71F9}" type="presParOf" srcId="{A5562F2F-98BF-48F5-BF74-E26375B61FF9}" destId="{D2BB02FC-C60E-4544-B070-7BAF2D3B0B0C}" srcOrd="3" destOrd="0" presId="urn:microsoft.com/office/officeart/2005/8/layout/radial4"/>
    <dgm:cxn modelId="{9EB4C198-22BD-4279-BAD4-FB902E8B5DA4}" type="presParOf" srcId="{A5562F2F-98BF-48F5-BF74-E26375B61FF9}" destId="{D0AB8D53-6789-4B51-92E6-348F974B2CC5}" srcOrd="4" destOrd="0" presId="urn:microsoft.com/office/officeart/2005/8/layout/radial4"/>
    <dgm:cxn modelId="{C947156D-1101-4670-907F-2297A7D6449B}" type="presParOf" srcId="{A5562F2F-98BF-48F5-BF74-E26375B61FF9}" destId="{39BC9F00-F873-487D-AF36-EDCFA8332847}" srcOrd="5" destOrd="0" presId="urn:microsoft.com/office/officeart/2005/8/layout/radial4"/>
    <dgm:cxn modelId="{80D99C8D-CFB6-4E26-BD5F-DD6A07E58A80}" type="presParOf" srcId="{A5562F2F-98BF-48F5-BF74-E26375B61FF9}" destId="{A40D4514-39A9-42F0-83AE-FFD0CCA8301A}" srcOrd="6" destOrd="0" presId="urn:microsoft.com/office/officeart/2005/8/layout/radial4"/>
    <dgm:cxn modelId="{88AC4484-F025-4D26-8169-4284E2512556}" type="presParOf" srcId="{A5562F2F-98BF-48F5-BF74-E26375B61FF9}" destId="{0C7D8C1A-B450-41A1-9947-C7EF7AA4D9D3}" srcOrd="7" destOrd="0" presId="urn:microsoft.com/office/officeart/2005/8/layout/radial4"/>
    <dgm:cxn modelId="{164823AF-F0F3-40B2-921E-16FA0206EB3D}" type="presParOf" srcId="{A5562F2F-98BF-48F5-BF74-E26375B61FF9}" destId="{35A006E3-4B78-4935-99CB-CE1A1DA12DFD}" srcOrd="8" destOrd="0" presId="urn:microsoft.com/office/officeart/2005/8/layout/radial4"/>
    <dgm:cxn modelId="{810B4660-35F0-456E-8EFB-AE3BFD7C26A0}" type="presParOf" srcId="{A5562F2F-98BF-48F5-BF74-E26375B61FF9}" destId="{ABA2CB47-11C0-4697-A414-2AE55E8934C9}" srcOrd="9" destOrd="0" presId="urn:microsoft.com/office/officeart/2005/8/layout/radial4"/>
    <dgm:cxn modelId="{B9E73E0F-2B7A-47FF-9AA3-C01BF0C65DF2}" type="presParOf" srcId="{A5562F2F-98BF-48F5-BF74-E26375B61FF9}" destId="{C48E0F60-4498-4A53-9CD3-98C93C08EE3C}" srcOrd="10" destOrd="0" presId="urn:microsoft.com/office/officeart/2005/8/layout/radial4"/>
    <dgm:cxn modelId="{9C164AB1-D4EC-4F7A-B4EE-3341DF01109F}" type="presParOf" srcId="{A5562F2F-98BF-48F5-BF74-E26375B61FF9}" destId="{F24B8321-DF51-4A8B-875D-631CEA12502B}" srcOrd="11" destOrd="0" presId="urn:microsoft.com/office/officeart/2005/8/layout/radial4"/>
    <dgm:cxn modelId="{99F4B519-6104-4C6E-83DC-6DE6227DCD02}" type="presParOf" srcId="{A5562F2F-98BF-48F5-BF74-E26375B61FF9}" destId="{3B712BD7-ED17-4586-B666-862C0E9ADF7A}" srcOrd="12" destOrd="0" presId="urn:microsoft.com/office/officeart/2005/8/layout/radial4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08EA8B-71AE-452F-843E-B66344960607}" type="doc">
      <dgm:prSet loTypeId="urn:microsoft.com/office/officeart/2005/8/layout/hList3" loCatId="list" qsTypeId="urn:microsoft.com/office/officeart/2005/8/quickstyle/simple1#15" qsCatId="simple" csTypeId="urn:microsoft.com/office/officeart/2005/8/colors/accent1_2#18" csCatId="accent1" phldr="1"/>
      <dgm:spPr/>
      <dgm:t>
        <a:bodyPr/>
        <a:lstStyle/>
        <a:p>
          <a:endParaRPr lang="ru-RU"/>
        </a:p>
      </dgm:t>
    </dgm:pt>
    <dgm:pt modelId="{5711948C-8174-43B5-9362-A3F484943527}">
      <dgm:prSet phldrT="[Текст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rgbClr val="FFC000"/>
        </a:solidFill>
        <a:ln>
          <a:solidFill>
            <a:schemeClr val="accent1"/>
          </a:solidFill>
        </a:ln>
      </dgm:spPr>
      <dgm:t>
        <a:bodyPr/>
        <a:lstStyle/>
        <a:p>
          <a:r>
            <a:rPr lang="ru-RU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К </a:t>
          </a:r>
          <a:r>
            <a:rPr lang="ru-RU" sz="18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непрограммным</a:t>
          </a:r>
          <a:r>
            <a:rPr lang="ru-RU" sz="1800" dirty="0" smtClean="0">
              <a:solidFill>
                <a:schemeClr val="tx1">
                  <a:lumMod val="75000"/>
                  <a:lumOff val="25000"/>
                </a:schemeClr>
              </a:solidFill>
            </a:rPr>
            <a:t>  расходам относятся расходы: </a:t>
          </a:r>
          <a:endParaRPr lang="ru-RU" sz="18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70A3EE9B-78F8-4046-A4E3-90507B70DB0D}" type="parTrans" cxnId="{FDDC873F-4638-4E1D-B793-B0E6787E8BA5}">
      <dgm:prSet/>
      <dgm:spPr/>
      <dgm:t>
        <a:bodyPr/>
        <a:lstStyle/>
        <a:p>
          <a:endParaRPr lang="ru-RU"/>
        </a:p>
      </dgm:t>
    </dgm:pt>
    <dgm:pt modelId="{0DE5DDB9-0DB1-4CBF-813F-A9B8926A1B42}" type="sibTrans" cxnId="{FDDC873F-4638-4E1D-B793-B0E6787E8BA5}">
      <dgm:prSet/>
      <dgm:spPr/>
      <dgm:t>
        <a:bodyPr/>
        <a:lstStyle/>
        <a:p>
          <a:endParaRPr lang="ru-RU"/>
        </a:p>
      </dgm:t>
    </dgm:pt>
    <dgm:pt modelId="{BB2483CF-43C4-49FD-8A30-FF5A3EC848F7}">
      <dgm:prSet phldrT="[Текст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 sz="1600" dirty="0"/>
        </a:p>
      </dgm:t>
    </dgm:pt>
    <dgm:pt modelId="{E60C69B0-E2DB-4ADA-B2E1-5A309E1984EE}" type="parTrans" cxnId="{EB3F54FE-355B-470C-AB53-980C025E81EB}">
      <dgm:prSet/>
      <dgm:spPr/>
      <dgm:t>
        <a:bodyPr/>
        <a:lstStyle/>
        <a:p>
          <a:endParaRPr lang="ru-RU"/>
        </a:p>
      </dgm:t>
    </dgm:pt>
    <dgm:pt modelId="{54E13506-B97B-4903-B91C-C3FF63C0E5DD}" type="sibTrans" cxnId="{EB3F54FE-355B-470C-AB53-980C025E81EB}">
      <dgm:prSet/>
      <dgm:spPr/>
      <dgm:t>
        <a:bodyPr/>
        <a:lstStyle/>
        <a:p>
          <a:endParaRPr lang="ru-RU"/>
        </a:p>
      </dgm:t>
    </dgm:pt>
    <dgm:pt modelId="{23D20E7A-1C68-4F40-9397-EF843DAA8782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/>
            <a:t>обеспечение деятельности Контрольно-счетного органа районного муниципального образования «</a:t>
          </a:r>
          <a:r>
            <a:rPr lang="ru-RU" sz="1600" dirty="0" err="1" smtClean="0"/>
            <a:t>Усть-Удинский</a:t>
          </a:r>
          <a:r>
            <a:rPr lang="ru-RU" sz="1600" dirty="0" smtClean="0"/>
            <a:t> район» на 2021-2023 годы по 3126 тыс.руб. ежегодно, из них  по 472 тыс. руб. за счет переданных полномочий на осуществление внешнего муниципального финансового контроля ежегодно.</a:t>
          </a:r>
          <a:endParaRPr lang="ru-RU" sz="1800" dirty="0"/>
        </a:p>
      </dgm:t>
    </dgm:pt>
    <dgm:pt modelId="{7B7F48CB-743A-46A7-9C1E-D734363CF262}" type="parTrans" cxnId="{4F8BDC65-8F6A-46CD-9FE7-7829E463768D}">
      <dgm:prSet/>
      <dgm:spPr/>
      <dgm:t>
        <a:bodyPr/>
        <a:lstStyle/>
        <a:p>
          <a:endParaRPr lang="ru-RU"/>
        </a:p>
      </dgm:t>
    </dgm:pt>
    <dgm:pt modelId="{2E6E99CF-6720-4DBE-95B0-39D50DD02BC3}" type="sibTrans" cxnId="{4F8BDC65-8F6A-46CD-9FE7-7829E463768D}">
      <dgm:prSet/>
      <dgm:spPr/>
      <dgm:t>
        <a:bodyPr/>
        <a:lstStyle/>
        <a:p>
          <a:endParaRPr lang="ru-RU"/>
        </a:p>
      </dgm:t>
    </dgm:pt>
    <dgm:pt modelId="{B82A51DA-39CA-4CFB-9EBC-E1BBE1F55C5B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на обеспечение деятельности районной Думы районного муниципального образования «</a:t>
          </a:r>
          <a:r>
            <a:rPr lang="ru-RU" sz="16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Усть-Удинский</a:t>
          </a:r>
          <a:r>
            <a:rPr lang="ru-RU" sz="1600" dirty="0" smtClean="0">
              <a:solidFill>
                <a:schemeClr val="tx1">
                  <a:lumMod val="75000"/>
                  <a:lumOff val="25000"/>
                </a:schemeClr>
              </a:solidFill>
            </a:rPr>
            <a:t> район» по 2687 тыс.руб. ежегодно</a:t>
          </a:r>
          <a:endParaRPr lang="ru-RU" sz="1600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4CE8FA0A-94D6-4624-9AB0-EE23149176CE}" type="parTrans" cxnId="{056A8B3A-90DF-443B-9385-782FD886785B}">
      <dgm:prSet/>
      <dgm:spPr/>
      <dgm:t>
        <a:bodyPr/>
        <a:lstStyle/>
        <a:p>
          <a:endParaRPr lang="ru-RU"/>
        </a:p>
      </dgm:t>
    </dgm:pt>
    <dgm:pt modelId="{38BEA04B-430F-44D0-A3CF-3BC9B7B59502}" type="sibTrans" cxnId="{056A8B3A-90DF-443B-9385-782FD886785B}">
      <dgm:prSet/>
      <dgm:spPr/>
      <dgm:t>
        <a:bodyPr/>
        <a:lstStyle/>
        <a:p>
          <a:endParaRPr lang="ru-RU"/>
        </a:p>
      </dgm:t>
    </dgm:pt>
    <dgm:pt modelId="{593983E5-066F-4648-A45B-A07F44246287}" type="pres">
      <dgm:prSet presAssocID="{8208EA8B-71AE-452F-843E-B66344960607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BEE598F-F369-48F1-8DD6-6CCE104CAEA7}" type="pres">
      <dgm:prSet presAssocID="{5711948C-8174-43B5-9362-A3F484943527}" presName="roof" presStyleLbl="dkBgShp" presStyleIdx="0" presStyleCnt="2"/>
      <dgm:spPr/>
      <dgm:t>
        <a:bodyPr/>
        <a:lstStyle/>
        <a:p>
          <a:endParaRPr lang="ru-RU"/>
        </a:p>
      </dgm:t>
    </dgm:pt>
    <dgm:pt modelId="{700B1A9C-89CF-40B7-925D-83142DE38741}" type="pres">
      <dgm:prSet presAssocID="{5711948C-8174-43B5-9362-A3F484943527}" presName="pillars" presStyleCnt="0"/>
      <dgm:spPr/>
    </dgm:pt>
    <dgm:pt modelId="{58C9B44E-28DD-4893-A1A3-E6B17432A972}" type="pres">
      <dgm:prSet presAssocID="{5711948C-8174-43B5-9362-A3F484943527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E38479-EE8B-451C-9607-658C7C3F99C3}" type="pres">
      <dgm:prSet presAssocID="{B82A51DA-39CA-4CFB-9EBC-E1BBE1F55C5B}" presName="pillarX" presStyleLbl="node1" presStyleIdx="1" presStyleCnt="3" custScaleX="970758" custScaleY="108274" custLinFactNeighborX="-97519" custLinFactNeighborY="30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654643-A637-4EC4-AE9E-6516D00BA36E}" type="pres">
      <dgm:prSet presAssocID="{23D20E7A-1C68-4F40-9397-EF843DAA8782}" presName="pillarX" presStyleLbl="node1" presStyleIdx="2" presStyleCnt="3" custScaleX="1164350" custScaleY="99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CAB6A2-F37B-4A10-BA57-7FE1F6B3E46B}" type="pres">
      <dgm:prSet presAssocID="{5711948C-8174-43B5-9362-A3F484943527}" presName="base" presStyleLbl="dkBgShp" presStyleIdx="1" presStyleCnt="2"/>
      <dgm:spPr>
        <a:noFill/>
      </dgm:spPr>
      <dgm:t>
        <a:bodyPr/>
        <a:lstStyle/>
        <a:p>
          <a:endParaRPr lang="ru-RU"/>
        </a:p>
      </dgm:t>
    </dgm:pt>
  </dgm:ptLst>
  <dgm:cxnLst>
    <dgm:cxn modelId="{056A8B3A-90DF-443B-9385-782FD886785B}" srcId="{5711948C-8174-43B5-9362-A3F484943527}" destId="{B82A51DA-39CA-4CFB-9EBC-E1BBE1F55C5B}" srcOrd="1" destOrd="0" parTransId="{4CE8FA0A-94D6-4624-9AB0-EE23149176CE}" sibTransId="{38BEA04B-430F-44D0-A3CF-3BC9B7B59502}"/>
    <dgm:cxn modelId="{4F8BDC65-8F6A-46CD-9FE7-7829E463768D}" srcId="{5711948C-8174-43B5-9362-A3F484943527}" destId="{23D20E7A-1C68-4F40-9397-EF843DAA8782}" srcOrd="2" destOrd="0" parTransId="{7B7F48CB-743A-46A7-9C1E-D734363CF262}" sibTransId="{2E6E99CF-6720-4DBE-95B0-39D50DD02BC3}"/>
    <dgm:cxn modelId="{A6FCD266-4E4F-498A-807A-80DEC2D6B517}" type="presOf" srcId="{BB2483CF-43C4-49FD-8A30-FF5A3EC848F7}" destId="{58C9B44E-28DD-4893-A1A3-E6B17432A972}" srcOrd="0" destOrd="0" presId="urn:microsoft.com/office/officeart/2005/8/layout/hList3"/>
    <dgm:cxn modelId="{3DA15F35-3095-44D5-A2F7-F9AFF9D6D9FC}" type="presOf" srcId="{B82A51DA-39CA-4CFB-9EBC-E1BBE1F55C5B}" destId="{28E38479-EE8B-451C-9607-658C7C3F99C3}" srcOrd="0" destOrd="0" presId="urn:microsoft.com/office/officeart/2005/8/layout/hList3"/>
    <dgm:cxn modelId="{0767A9E1-2791-4226-B0C7-9DFEA4A8981D}" type="presOf" srcId="{23D20E7A-1C68-4F40-9397-EF843DAA8782}" destId="{DE654643-A637-4EC4-AE9E-6516D00BA36E}" srcOrd="0" destOrd="0" presId="urn:microsoft.com/office/officeart/2005/8/layout/hList3"/>
    <dgm:cxn modelId="{0A8A5B85-A99A-4BF4-814E-BD8FB4F2096F}" type="presOf" srcId="{8208EA8B-71AE-452F-843E-B66344960607}" destId="{593983E5-066F-4648-A45B-A07F44246287}" srcOrd="0" destOrd="0" presId="urn:microsoft.com/office/officeart/2005/8/layout/hList3"/>
    <dgm:cxn modelId="{FDDC873F-4638-4E1D-B793-B0E6787E8BA5}" srcId="{8208EA8B-71AE-452F-843E-B66344960607}" destId="{5711948C-8174-43B5-9362-A3F484943527}" srcOrd="0" destOrd="0" parTransId="{70A3EE9B-78F8-4046-A4E3-90507B70DB0D}" sibTransId="{0DE5DDB9-0DB1-4CBF-813F-A9B8926A1B42}"/>
    <dgm:cxn modelId="{EB3F54FE-355B-470C-AB53-980C025E81EB}" srcId="{5711948C-8174-43B5-9362-A3F484943527}" destId="{BB2483CF-43C4-49FD-8A30-FF5A3EC848F7}" srcOrd="0" destOrd="0" parTransId="{E60C69B0-E2DB-4ADA-B2E1-5A309E1984EE}" sibTransId="{54E13506-B97B-4903-B91C-C3FF63C0E5DD}"/>
    <dgm:cxn modelId="{4A2B79E9-5332-4233-A322-969080D4F964}" type="presOf" srcId="{5711948C-8174-43B5-9362-A3F484943527}" destId="{FBEE598F-F369-48F1-8DD6-6CCE104CAEA7}" srcOrd="0" destOrd="0" presId="urn:microsoft.com/office/officeart/2005/8/layout/hList3"/>
    <dgm:cxn modelId="{8C4FCF52-98C1-4AE8-A65B-94DF763B3756}" type="presParOf" srcId="{593983E5-066F-4648-A45B-A07F44246287}" destId="{FBEE598F-F369-48F1-8DD6-6CCE104CAEA7}" srcOrd="0" destOrd="0" presId="urn:microsoft.com/office/officeart/2005/8/layout/hList3"/>
    <dgm:cxn modelId="{2A073514-C3E5-4AF7-8EB9-D9B507D88967}" type="presParOf" srcId="{593983E5-066F-4648-A45B-A07F44246287}" destId="{700B1A9C-89CF-40B7-925D-83142DE38741}" srcOrd="1" destOrd="0" presId="urn:microsoft.com/office/officeart/2005/8/layout/hList3"/>
    <dgm:cxn modelId="{9AAF6FDF-EC87-4FCA-BBF2-70CC32F46BD6}" type="presParOf" srcId="{700B1A9C-89CF-40B7-925D-83142DE38741}" destId="{58C9B44E-28DD-4893-A1A3-E6B17432A972}" srcOrd="0" destOrd="0" presId="urn:microsoft.com/office/officeart/2005/8/layout/hList3"/>
    <dgm:cxn modelId="{BF44DF0F-C7C7-414C-A0E7-D9579A95C9B5}" type="presParOf" srcId="{700B1A9C-89CF-40B7-925D-83142DE38741}" destId="{28E38479-EE8B-451C-9607-658C7C3F99C3}" srcOrd="1" destOrd="0" presId="urn:microsoft.com/office/officeart/2005/8/layout/hList3"/>
    <dgm:cxn modelId="{039D7F09-86F5-4941-B9AB-7AE4C0CEF377}" type="presParOf" srcId="{700B1A9C-89CF-40B7-925D-83142DE38741}" destId="{DE654643-A637-4EC4-AE9E-6516D00BA36E}" srcOrd="2" destOrd="0" presId="urn:microsoft.com/office/officeart/2005/8/layout/hList3"/>
    <dgm:cxn modelId="{5B0BA46E-651E-4BF7-BD7D-6DAD3F76D1F7}" type="presParOf" srcId="{593983E5-066F-4648-A45B-A07F44246287}" destId="{34CAB6A2-F37B-4A10-BA57-7FE1F6B3E46B}" srcOrd="2" destOrd="0" presId="urn:microsoft.com/office/officeart/2005/8/layout/hList3"/>
  </dgm:cxnLst>
  <dgm:bg>
    <a:solidFill>
      <a:srgbClr val="00B0F0"/>
    </a:solidFill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D4DAF42-85CD-41FF-9439-674B39E33F17}" type="doc">
      <dgm:prSet loTypeId="urn:microsoft.com/office/officeart/2005/8/layout/pList2#1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839D5C8A-E2B6-4A4F-B1FF-F551823BF5BE}">
      <dgm:prSet phldrT="[Текст]" custT="1"/>
      <dgm:spPr/>
      <dgm:t>
        <a:bodyPr/>
        <a:lstStyle/>
        <a:p>
          <a:r>
            <a:rPr lang="ru-RU" sz="1400" dirty="0" smtClean="0"/>
            <a:t>Единый портал бюджетной системы Российской Федерации в сети интернет</a:t>
          </a:r>
          <a:endParaRPr lang="ru-RU" sz="1400" dirty="0"/>
        </a:p>
      </dgm:t>
    </dgm:pt>
    <dgm:pt modelId="{853FDEB1-2DE2-4A56-8702-40B2049563D5}" type="parTrans" cxnId="{BBBAD647-09BD-4487-8435-7AA4DD2E4C60}">
      <dgm:prSet/>
      <dgm:spPr/>
      <dgm:t>
        <a:bodyPr/>
        <a:lstStyle/>
        <a:p>
          <a:endParaRPr lang="ru-RU"/>
        </a:p>
      </dgm:t>
    </dgm:pt>
    <dgm:pt modelId="{E0C310F1-69A0-45DA-A8D0-2FF976D397DF}" type="sibTrans" cxnId="{BBBAD647-09BD-4487-8435-7AA4DD2E4C60}">
      <dgm:prSet/>
      <dgm:spPr/>
      <dgm:t>
        <a:bodyPr/>
        <a:lstStyle/>
        <a:p>
          <a:endParaRPr lang="ru-RU"/>
        </a:p>
      </dgm:t>
    </dgm:pt>
    <dgm:pt modelId="{CEF55527-AE8F-4CD2-8F31-49E75C25C7E5}">
      <dgm:prSet phldrT="[Текст]" custT="1"/>
      <dgm:spPr/>
      <dgm:t>
        <a:bodyPr/>
        <a:lstStyle/>
        <a:p>
          <a:r>
            <a:rPr lang="ru-RU" sz="1400" dirty="0" smtClean="0"/>
            <a:t>Официальный сайт федерального казначейства</a:t>
          </a:r>
        </a:p>
        <a:p>
          <a:r>
            <a:rPr lang="en-US" sz="1400" u="sng" dirty="0" smtClean="0"/>
            <a:t>http://www.roskazna.ru</a:t>
          </a:r>
          <a:endParaRPr lang="ru-RU" sz="1400" u="sng" dirty="0"/>
        </a:p>
      </dgm:t>
    </dgm:pt>
    <dgm:pt modelId="{129348A1-8F32-4CA8-9106-993A237650E6}" type="parTrans" cxnId="{62B9CE2B-4276-496D-A2C9-7BE3FB9C76CE}">
      <dgm:prSet/>
      <dgm:spPr/>
      <dgm:t>
        <a:bodyPr/>
        <a:lstStyle/>
        <a:p>
          <a:endParaRPr lang="ru-RU"/>
        </a:p>
      </dgm:t>
    </dgm:pt>
    <dgm:pt modelId="{681C3FFA-92E4-44A6-858C-FD0258261F80}" type="sibTrans" cxnId="{62B9CE2B-4276-496D-A2C9-7BE3FB9C76CE}">
      <dgm:prSet/>
      <dgm:spPr/>
      <dgm:t>
        <a:bodyPr/>
        <a:lstStyle/>
        <a:p>
          <a:endParaRPr lang="ru-RU"/>
        </a:p>
      </dgm:t>
    </dgm:pt>
    <dgm:pt modelId="{2E87E082-79FE-4494-ABD6-5BCD1C0EEDDC}">
      <dgm:prSet phldrT="[Текст]" custT="1"/>
      <dgm:spPr/>
      <dgm:t>
        <a:bodyPr/>
        <a:lstStyle/>
        <a:p>
          <a:r>
            <a:rPr lang="ru-RU" sz="1400" dirty="0" smtClean="0"/>
            <a:t>Официальные сайты субъектов РФ и муниципальных образований, например </a:t>
          </a:r>
          <a:r>
            <a:rPr lang="en-US" sz="1400" dirty="0" smtClean="0"/>
            <a:t>http://www</a:t>
          </a:r>
          <a:r>
            <a:rPr lang="ru-RU" sz="1400" dirty="0" smtClean="0"/>
            <a:t>.</a:t>
          </a:r>
          <a:r>
            <a:rPr lang="en-US" sz="1400" dirty="0" smtClean="0"/>
            <a:t>adminust-uda.ru</a:t>
          </a:r>
          <a:endParaRPr lang="ru-RU" sz="1400" dirty="0"/>
        </a:p>
      </dgm:t>
    </dgm:pt>
    <dgm:pt modelId="{6F99D3B8-3A86-4F85-B6C8-AEBCB5EB6106}" type="parTrans" cxnId="{BA85E101-1F69-4AE1-9871-5A9F0E4FFB71}">
      <dgm:prSet/>
      <dgm:spPr/>
      <dgm:t>
        <a:bodyPr/>
        <a:lstStyle/>
        <a:p>
          <a:endParaRPr lang="ru-RU"/>
        </a:p>
      </dgm:t>
    </dgm:pt>
    <dgm:pt modelId="{865AD3A0-E6C7-4276-B5F0-44E55058FA0D}" type="sibTrans" cxnId="{BA85E101-1F69-4AE1-9871-5A9F0E4FFB71}">
      <dgm:prSet/>
      <dgm:spPr/>
      <dgm:t>
        <a:bodyPr/>
        <a:lstStyle/>
        <a:p>
          <a:endParaRPr lang="ru-RU"/>
        </a:p>
      </dgm:t>
    </dgm:pt>
    <dgm:pt modelId="{AA727086-ACF3-4108-8C24-ABD7E9CF52ED}" type="pres">
      <dgm:prSet presAssocID="{6D4DAF42-85CD-41FF-9439-674B39E33F1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6BDD2B6-AC87-4F3D-A200-BAD55BDF012E}" type="pres">
      <dgm:prSet presAssocID="{6D4DAF42-85CD-41FF-9439-674B39E33F17}" presName="bkgdShp" presStyleLbl="alignAccFollowNode1" presStyleIdx="0" presStyleCnt="1"/>
      <dgm:spPr/>
    </dgm:pt>
    <dgm:pt modelId="{243ABC10-A08D-445F-9874-7C2C61ECB80E}" type="pres">
      <dgm:prSet presAssocID="{6D4DAF42-85CD-41FF-9439-674B39E33F17}" presName="linComp" presStyleCnt="0"/>
      <dgm:spPr/>
    </dgm:pt>
    <dgm:pt modelId="{C478CE44-7A27-44AB-8109-816B1F804E05}" type="pres">
      <dgm:prSet presAssocID="{839D5C8A-E2B6-4A4F-B1FF-F551823BF5BE}" presName="compNode" presStyleCnt="0"/>
      <dgm:spPr/>
    </dgm:pt>
    <dgm:pt modelId="{B93C2BA0-0AE1-4D16-A1B7-F7FE1246122D}" type="pres">
      <dgm:prSet presAssocID="{839D5C8A-E2B6-4A4F-B1FF-F551823BF5B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2E4A88-07DD-421D-9600-D374FF37E0F7}" type="pres">
      <dgm:prSet presAssocID="{839D5C8A-E2B6-4A4F-B1FF-F551823BF5BE}" presName="invisiNode" presStyleLbl="node1" presStyleIdx="0" presStyleCnt="3"/>
      <dgm:spPr/>
    </dgm:pt>
    <dgm:pt modelId="{71490E7D-F29F-43E7-B70E-87AA96EA0BCD}" type="pres">
      <dgm:prSet presAssocID="{839D5C8A-E2B6-4A4F-B1FF-F551823BF5BE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11E24E3E-8993-4F80-A909-B0A88AF5461C}" type="pres">
      <dgm:prSet presAssocID="{E0C310F1-69A0-45DA-A8D0-2FF976D397D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74F5124A-403A-4A69-BBEB-23DB41BF6655}" type="pres">
      <dgm:prSet presAssocID="{CEF55527-AE8F-4CD2-8F31-49E75C25C7E5}" presName="compNode" presStyleCnt="0"/>
      <dgm:spPr/>
    </dgm:pt>
    <dgm:pt modelId="{33282020-2519-448A-B54C-86448BFD50B6}" type="pres">
      <dgm:prSet presAssocID="{CEF55527-AE8F-4CD2-8F31-49E75C25C7E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9F46C0-434E-4A3A-BA27-88C0609FA0B7}" type="pres">
      <dgm:prSet presAssocID="{CEF55527-AE8F-4CD2-8F31-49E75C25C7E5}" presName="invisiNode" presStyleLbl="node1" presStyleIdx="1" presStyleCnt="3"/>
      <dgm:spPr/>
    </dgm:pt>
    <dgm:pt modelId="{D2D88EC9-FC18-49B2-89D2-939493307F83}" type="pres">
      <dgm:prSet presAssocID="{CEF55527-AE8F-4CD2-8F31-49E75C25C7E5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97FC7A7-88AA-405A-A939-7ADAE0D3E0D4}" type="pres">
      <dgm:prSet presAssocID="{681C3FFA-92E4-44A6-858C-FD0258261F80}" presName="sibTrans" presStyleLbl="sibTrans2D1" presStyleIdx="0" presStyleCnt="0"/>
      <dgm:spPr/>
      <dgm:t>
        <a:bodyPr/>
        <a:lstStyle/>
        <a:p>
          <a:endParaRPr lang="ru-RU"/>
        </a:p>
      </dgm:t>
    </dgm:pt>
    <dgm:pt modelId="{2ECE7007-EBA7-485A-978A-B8F88B7651D0}" type="pres">
      <dgm:prSet presAssocID="{2E87E082-79FE-4494-ABD6-5BCD1C0EEDDC}" presName="compNode" presStyleCnt="0"/>
      <dgm:spPr/>
    </dgm:pt>
    <dgm:pt modelId="{B60CB060-62F9-4234-B5A5-5FE0ACE9F5B8}" type="pres">
      <dgm:prSet presAssocID="{2E87E082-79FE-4494-ABD6-5BCD1C0EEDD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2460E60-52D9-4BC5-832A-4F36E122C9AC}" type="pres">
      <dgm:prSet presAssocID="{2E87E082-79FE-4494-ABD6-5BCD1C0EEDDC}" presName="invisiNode" presStyleLbl="node1" presStyleIdx="2" presStyleCnt="3"/>
      <dgm:spPr/>
    </dgm:pt>
    <dgm:pt modelId="{AEFDF9D5-3A73-4857-8EC0-AD275CB0B4FE}" type="pres">
      <dgm:prSet presAssocID="{2E87E082-79FE-4494-ABD6-5BCD1C0EEDDC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9655327-4346-450A-A067-42F7BC001C37}" type="presOf" srcId="{2E87E082-79FE-4494-ABD6-5BCD1C0EEDDC}" destId="{B60CB060-62F9-4234-B5A5-5FE0ACE9F5B8}" srcOrd="0" destOrd="0" presId="urn:microsoft.com/office/officeart/2005/8/layout/pList2#1"/>
    <dgm:cxn modelId="{14B49625-BF2C-4BD2-BD73-AD51EAB39957}" type="presOf" srcId="{CEF55527-AE8F-4CD2-8F31-49E75C25C7E5}" destId="{33282020-2519-448A-B54C-86448BFD50B6}" srcOrd="0" destOrd="0" presId="urn:microsoft.com/office/officeart/2005/8/layout/pList2#1"/>
    <dgm:cxn modelId="{8D2805B9-6032-4BAC-A6BE-BA5EA06323A1}" type="presOf" srcId="{681C3FFA-92E4-44A6-858C-FD0258261F80}" destId="{C97FC7A7-88AA-405A-A939-7ADAE0D3E0D4}" srcOrd="0" destOrd="0" presId="urn:microsoft.com/office/officeart/2005/8/layout/pList2#1"/>
    <dgm:cxn modelId="{BA65293D-B97A-43A4-84B7-C61EF36A063A}" type="presOf" srcId="{E0C310F1-69A0-45DA-A8D0-2FF976D397DF}" destId="{11E24E3E-8993-4F80-A909-B0A88AF5461C}" srcOrd="0" destOrd="0" presId="urn:microsoft.com/office/officeart/2005/8/layout/pList2#1"/>
    <dgm:cxn modelId="{BBBAD647-09BD-4487-8435-7AA4DD2E4C60}" srcId="{6D4DAF42-85CD-41FF-9439-674B39E33F17}" destId="{839D5C8A-E2B6-4A4F-B1FF-F551823BF5BE}" srcOrd="0" destOrd="0" parTransId="{853FDEB1-2DE2-4A56-8702-40B2049563D5}" sibTransId="{E0C310F1-69A0-45DA-A8D0-2FF976D397DF}"/>
    <dgm:cxn modelId="{FBF47E24-1310-43DA-B470-FD0EB04D13EB}" type="presOf" srcId="{839D5C8A-E2B6-4A4F-B1FF-F551823BF5BE}" destId="{B93C2BA0-0AE1-4D16-A1B7-F7FE1246122D}" srcOrd="0" destOrd="0" presId="urn:microsoft.com/office/officeart/2005/8/layout/pList2#1"/>
    <dgm:cxn modelId="{62B9CE2B-4276-496D-A2C9-7BE3FB9C76CE}" srcId="{6D4DAF42-85CD-41FF-9439-674B39E33F17}" destId="{CEF55527-AE8F-4CD2-8F31-49E75C25C7E5}" srcOrd="1" destOrd="0" parTransId="{129348A1-8F32-4CA8-9106-993A237650E6}" sibTransId="{681C3FFA-92E4-44A6-858C-FD0258261F80}"/>
    <dgm:cxn modelId="{DCAF54E5-1AA8-48C8-B48D-CD535D298C0A}" type="presOf" srcId="{6D4DAF42-85CD-41FF-9439-674B39E33F17}" destId="{AA727086-ACF3-4108-8C24-ABD7E9CF52ED}" srcOrd="0" destOrd="0" presId="urn:microsoft.com/office/officeart/2005/8/layout/pList2#1"/>
    <dgm:cxn modelId="{BA85E101-1F69-4AE1-9871-5A9F0E4FFB71}" srcId="{6D4DAF42-85CD-41FF-9439-674B39E33F17}" destId="{2E87E082-79FE-4494-ABD6-5BCD1C0EEDDC}" srcOrd="2" destOrd="0" parTransId="{6F99D3B8-3A86-4F85-B6C8-AEBCB5EB6106}" sibTransId="{865AD3A0-E6C7-4276-B5F0-44E55058FA0D}"/>
    <dgm:cxn modelId="{5EF03B8E-CFA9-4162-B09A-52345C43658F}" type="presParOf" srcId="{AA727086-ACF3-4108-8C24-ABD7E9CF52ED}" destId="{16BDD2B6-AC87-4F3D-A200-BAD55BDF012E}" srcOrd="0" destOrd="0" presId="urn:microsoft.com/office/officeart/2005/8/layout/pList2#1"/>
    <dgm:cxn modelId="{22A83895-6314-483E-BC7D-4EDEED0A73D2}" type="presParOf" srcId="{AA727086-ACF3-4108-8C24-ABD7E9CF52ED}" destId="{243ABC10-A08D-445F-9874-7C2C61ECB80E}" srcOrd="1" destOrd="0" presId="urn:microsoft.com/office/officeart/2005/8/layout/pList2#1"/>
    <dgm:cxn modelId="{8AFDAA5C-9CE7-4068-8DE1-F11D5EA7F87B}" type="presParOf" srcId="{243ABC10-A08D-445F-9874-7C2C61ECB80E}" destId="{C478CE44-7A27-44AB-8109-816B1F804E05}" srcOrd="0" destOrd="0" presId="urn:microsoft.com/office/officeart/2005/8/layout/pList2#1"/>
    <dgm:cxn modelId="{C1761599-82F0-49BC-ABFA-995A53571A75}" type="presParOf" srcId="{C478CE44-7A27-44AB-8109-816B1F804E05}" destId="{B93C2BA0-0AE1-4D16-A1B7-F7FE1246122D}" srcOrd="0" destOrd="0" presId="urn:microsoft.com/office/officeart/2005/8/layout/pList2#1"/>
    <dgm:cxn modelId="{DF6ACF3C-9976-42BF-835D-CFB953FC8DA0}" type="presParOf" srcId="{C478CE44-7A27-44AB-8109-816B1F804E05}" destId="{392E4A88-07DD-421D-9600-D374FF37E0F7}" srcOrd="1" destOrd="0" presId="urn:microsoft.com/office/officeart/2005/8/layout/pList2#1"/>
    <dgm:cxn modelId="{12639BD9-D377-4994-8B4E-2F3A84183460}" type="presParOf" srcId="{C478CE44-7A27-44AB-8109-816B1F804E05}" destId="{71490E7D-F29F-43E7-B70E-87AA96EA0BCD}" srcOrd="2" destOrd="0" presId="urn:microsoft.com/office/officeart/2005/8/layout/pList2#1"/>
    <dgm:cxn modelId="{AAD1085F-5649-4124-BC32-9D2B1EBC508F}" type="presParOf" srcId="{243ABC10-A08D-445F-9874-7C2C61ECB80E}" destId="{11E24E3E-8993-4F80-A909-B0A88AF5461C}" srcOrd="1" destOrd="0" presId="urn:microsoft.com/office/officeart/2005/8/layout/pList2#1"/>
    <dgm:cxn modelId="{80C96CD2-4896-4FA5-9274-E2457E7A47EF}" type="presParOf" srcId="{243ABC10-A08D-445F-9874-7C2C61ECB80E}" destId="{74F5124A-403A-4A69-BBEB-23DB41BF6655}" srcOrd="2" destOrd="0" presId="urn:microsoft.com/office/officeart/2005/8/layout/pList2#1"/>
    <dgm:cxn modelId="{785C7B11-167F-4754-8890-0474D81FF067}" type="presParOf" srcId="{74F5124A-403A-4A69-BBEB-23DB41BF6655}" destId="{33282020-2519-448A-B54C-86448BFD50B6}" srcOrd="0" destOrd="0" presId="urn:microsoft.com/office/officeart/2005/8/layout/pList2#1"/>
    <dgm:cxn modelId="{13BD5719-3AE1-4E77-B477-C5BDACAA7F3F}" type="presParOf" srcId="{74F5124A-403A-4A69-BBEB-23DB41BF6655}" destId="{D49F46C0-434E-4A3A-BA27-88C0609FA0B7}" srcOrd="1" destOrd="0" presId="urn:microsoft.com/office/officeart/2005/8/layout/pList2#1"/>
    <dgm:cxn modelId="{BA8A96BA-A72D-46D8-9D9A-FF5704CBAAE6}" type="presParOf" srcId="{74F5124A-403A-4A69-BBEB-23DB41BF6655}" destId="{D2D88EC9-FC18-49B2-89D2-939493307F83}" srcOrd="2" destOrd="0" presId="urn:microsoft.com/office/officeart/2005/8/layout/pList2#1"/>
    <dgm:cxn modelId="{9521501B-8D66-40FD-90EA-B20CCF2B9356}" type="presParOf" srcId="{243ABC10-A08D-445F-9874-7C2C61ECB80E}" destId="{C97FC7A7-88AA-405A-A939-7ADAE0D3E0D4}" srcOrd="3" destOrd="0" presId="urn:microsoft.com/office/officeart/2005/8/layout/pList2#1"/>
    <dgm:cxn modelId="{15C97ED9-0A95-4661-A636-D58C6B2616E0}" type="presParOf" srcId="{243ABC10-A08D-445F-9874-7C2C61ECB80E}" destId="{2ECE7007-EBA7-485A-978A-B8F88B7651D0}" srcOrd="4" destOrd="0" presId="urn:microsoft.com/office/officeart/2005/8/layout/pList2#1"/>
    <dgm:cxn modelId="{B1812673-A68B-47C8-A908-FFA5CE4A9974}" type="presParOf" srcId="{2ECE7007-EBA7-485A-978A-B8F88B7651D0}" destId="{B60CB060-62F9-4234-B5A5-5FE0ACE9F5B8}" srcOrd="0" destOrd="0" presId="urn:microsoft.com/office/officeart/2005/8/layout/pList2#1"/>
    <dgm:cxn modelId="{0D4865F9-9451-4F92-ADFB-94B35B07192B}" type="presParOf" srcId="{2ECE7007-EBA7-485A-978A-B8F88B7651D0}" destId="{02460E60-52D9-4BC5-832A-4F36E122C9AC}" srcOrd="1" destOrd="0" presId="urn:microsoft.com/office/officeart/2005/8/layout/pList2#1"/>
    <dgm:cxn modelId="{E40403F9-CE62-413D-8587-5E5E86397F86}" type="presParOf" srcId="{2ECE7007-EBA7-485A-978A-B8F88B7651D0}" destId="{AEFDF9D5-3A73-4857-8EC0-AD275CB0B4FE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65EA891-3FDA-429E-A5FC-49CCF42F7FF5}">
      <dsp:nvSpPr>
        <dsp:cNvPr id="0" name=""/>
        <dsp:cNvSpPr/>
      </dsp:nvSpPr>
      <dsp:spPr>
        <a:xfrm>
          <a:off x="0" y="0"/>
          <a:ext cx="8229600" cy="1139695"/>
        </a:xfrm>
        <a:prstGeom prst="rect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Составление районного бюджета основано на:</a:t>
          </a:r>
          <a:endParaRPr lang="ru-RU" sz="2000" kern="1200" dirty="0"/>
        </a:p>
      </dsp:txBody>
      <dsp:txXfrm>
        <a:off x="0" y="0"/>
        <a:ext cx="8229600" cy="1139695"/>
      </dsp:txXfrm>
    </dsp:sp>
    <dsp:sp modelId="{5EA59C81-BC2E-47B4-914B-DB554B21C947}">
      <dsp:nvSpPr>
        <dsp:cNvPr id="0" name=""/>
        <dsp:cNvSpPr/>
      </dsp:nvSpPr>
      <dsp:spPr>
        <a:xfrm>
          <a:off x="0" y="1139695"/>
          <a:ext cx="2057399" cy="23933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Положениях послания президента РФ Федеральному Собранию РФ, определяющих бюджетную политику в РФ </a:t>
          </a:r>
          <a:endParaRPr lang="ru-RU" sz="1800" kern="1200" dirty="0"/>
        </a:p>
      </dsp:txBody>
      <dsp:txXfrm>
        <a:off x="0" y="1139695"/>
        <a:ext cx="2057399" cy="2393361"/>
      </dsp:txXfrm>
    </dsp:sp>
    <dsp:sp modelId="{88E403AA-344A-47FF-9DAA-E7B96FE96DD6}">
      <dsp:nvSpPr>
        <dsp:cNvPr id="0" name=""/>
        <dsp:cNvSpPr/>
      </dsp:nvSpPr>
      <dsp:spPr>
        <a:xfrm>
          <a:off x="2057400" y="1139695"/>
          <a:ext cx="2057399" cy="239336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Прогнозе социально-экономического развития района</a:t>
          </a:r>
          <a:endParaRPr lang="ru-RU" sz="1800" kern="1200" dirty="0"/>
        </a:p>
      </dsp:txBody>
      <dsp:txXfrm>
        <a:off x="2057400" y="1139695"/>
        <a:ext cx="2057399" cy="2393361"/>
      </dsp:txXfrm>
    </dsp:sp>
    <dsp:sp modelId="{51EA3528-91DC-41D6-8850-B03B12FF6ADC}">
      <dsp:nvSpPr>
        <dsp:cNvPr id="0" name=""/>
        <dsp:cNvSpPr/>
      </dsp:nvSpPr>
      <dsp:spPr>
        <a:xfrm>
          <a:off x="4114800" y="1139695"/>
          <a:ext cx="2057399" cy="239336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Основных направлениях бюджетной политики и налоговой политики</a:t>
          </a:r>
          <a:endParaRPr lang="ru-RU" sz="1800" kern="1200" dirty="0"/>
        </a:p>
      </dsp:txBody>
      <dsp:txXfrm>
        <a:off x="4114800" y="1139695"/>
        <a:ext cx="2057399" cy="2393361"/>
      </dsp:txXfrm>
    </dsp:sp>
    <dsp:sp modelId="{154F2428-4630-4E13-89AD-FC8319368D87}">
      <dsp:nvSpPr>
        <dsp:cNvPr id="0" name=""/>
        <dsp:cNvSpPr/>
      </dsp:nvSpPr>
      <dsp:spPr>
        <a:xfrm>
          <a:off x="6172199" y="1139695"/>
          <a:ext cx="2057399" cy="2393361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Муниципальных программах Усть-Удинского района и не программных направлениях деятельности</a:t>
          </a:r>
          <a:endParaRPr lang="ru-RU" sz="1800" kern="1200" dirty="0"/>
        </a:p>
      </dsp:txBody>
      <dsp:txXfrm>
        <a:off x="6172199" y="1139695"/>
        <a:ext cx="2057399" cy="2393361"/>
      </dsp:txXfrm>
    </dsp:sp>
    <dsp:sp modelId="{56AFA417-FB4C-48C8-B822-D9994DD1DA01}">
      <dsp:nvSpPr>
        <dsp:cNvPr id="0" name=""/>
        <dsp:cNvSpPr/>
      </dsp:nvSpPr>
      <dsp:spPr>
        <a:xfrm>
          <a:off x="0" y="3533056"/>
          <a:ext cx="8229600" cy="265929"/>
        </a:xfrm>
        <a:prstGeom prst="rect">
          <a:avLst/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416AA4-13D9-4A17-93B6-B19A6D4B87B2}">
      <dsp:nvSpPr>
        <dsp:cNvPr id="0" name=""/>
        <dsp:cNvSpPr/>
      </dsp:nvSpPr>
      <dsp:spPr>
        <a:xfrm>
          <a:off x="3685522" y="3264852"/>
          <a:ext cx="1610641" cy="1609779"/>
        </a:xfrm>
        <a:prstGeom prst="ellipse">
          <a:avLst/>
        </a:prstGeom>
        <a:gradFill rotWithShape="1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Налоговая политика РМО «Усть-Удинский район»</a:t>
          </a:r>
          <a:endParaRPr lang="ru-RU" sz="1600" kern="1200" dirty="0"/>
        </a:p>
      </dsp:txBody>
      <dsp:txXfrm>
        <a:off x="3685522" y="3264852"/>
        <a:ext cx="1610641" cy="1609779"/>
      </dsp:txXfrm>
    </dsp:sp>
    <dsp:sp modelId="{D2923B03-4093-4BBC-A3BD-7086B8510AEE}">
      <dsp:nvSpPr>
        <dsp:cNvPr id="0" name=""/>
        <dsp:cNvSpPr/>
      </dsp:nvSpPr>
      <dsp:spPr>
        <a:xfrm rot="10756980">
          <a:off x="2147715" y="3789531"/>
          <a:ext cx="1522154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4ABFBD2E-EAC6-422E-A19E-BAE8FD72BCCC}">
      <dsp:nvSpPr>
        <dsp:cNvPr id="0" name=""/>
        <dsp:cNvSpPr/>
      </dsp:nvSpPr>
      <dsp:spPr>
        <a:xfrm>
          <a:off x="155111" y="3474916"/>
          <a:ext cx="2157622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увеличение доходной базы местных бюджетов на основе улучшения налогового администрирования и повышения уровня собираемости налогов</a:t>
          </a:r>
          <a:endParaRPr lang="ru-RU" sz="1400" kern="1200" dirty="0"/>
        </a:p>
      </dsp:txBody>
      <dsp:txXfrm>
        <a:off x="155111" y="3474916"/>
        <a:ext cx="2157622" cy="1271170"/>
      </dsp:txXfrm>
    </dsp:sp>
    <dsp:sp modelId="{D2BB02FC-C60E-4544-B070-7BAF2D3B0B0C}">
      <dsp:nvSpPr>
        <dsp:cNvPr id="0" name=""/>
        <dsp:cNvSpPr/>
      </dsp:nvSpPr>
      <dsp:spPr>
        <a:xfrm rot="12519648">
          <a:off x="2799508" y="3028258"/>
          <a:ext cx="1094231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D0AB8D53-6789-4B51-92E6-348F974B2CC5}">
      <dsp:nvSpPr>
        <dsp:cNvPr id="0" name=""/>
        <dsp:cNvSpPr/>
      </dsp:nvSpPr>
      <dsp:spPr>
        <a:xfrm>
          <a:off x="631810" y="1959985"/>
          <a:ext cx="2324050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улучшение качества администрирования доходов, формирующих  консолидированный бюджет Усть-Удинского района</a:t>
          </a:r>
          <a:endParaRPr lang="ru-RU" sz="1400" kern="1200" dirty="0"/>
        </a:p>
      </dsp:txBody>
      <dsp:txXfrm>
        <a:off x="631810" y="1959985"/>
        <a:ext cx="2324050" cy="1271170"/>
      </dsp:txXfrm>
    </dsp:sp>
    <dsp:sp modelId="{39BC9F00-F873-487D-AF36-EDCFA8332847}">
      <dsp:nvSpPr>
        <dsp:cNvPr id="0" name=""/>
        <dsp:cNvSpPr/>
      </dsp:nvSpPr>
      <dsp:spPr>
        <a:xfrm rot="14838372">
          <a:off x="2867419" y="2077429"/>
          <a:ext cx="1898544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A40D4514-39A9-42F0-83AE-FFD0CCA8301A}">
      <dsp:nvSpPr>
        <dsp:cNvPr id="0" name=""/>
        <dsp:cNvSpPr/>
      </dsp:nvSpPr>
      <dsp:spPr>
        <a:xfrm>
          <a:off x="2165255" y="560057"/>
          <a:ext cx="2247382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повышение эффективности использования районной собственности</a:t>
          </a:r>
          <a:endParaRPr lang="ru-RU" sz="1400" kern="1200" dirty="0"/>
        </a:p>
      </dsp:txBody>
      <dsp:txXfrm>
        <a:off x="2165255" y="560057"/>
        <a:ext cx="2247382" cy="1271170"/>
      </dsp:txXfrm>
    </dsp:sp>
    <dsp:sp modelId="{0C7D8C1A-B450-41A1-9947-C7EF7AA4D9D3}">
      <dsp:nvSpPr>
        <dsp:cNvPr id="0" name=""/>
        <dsp:cNvSpPr/>
      </dsp:nvSpPr>
      <dsp:spPr>
        <a:xfrm rot="17600220">
          <a:off x="4031031" y="1886014"/>
          <a:ext cx="2180857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35A006E3-4B78-4935-99CB-CE1A1DA12DFD}">
      <dsp:nvSpPr>
        <dsp:cNvPr id="0" name=""/>
        <dsp:cNvSpPr/>
      </dsp:nvSpPr>
      <dsp:spPr>
        <a:xfrm>
          <a:off x="4608515" y="576065"/>
          <a:ext cx="2230809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повышение эффективности взаимодействия органов местного самоуправления и федеральных органов государственной власти</a:t>
          </a:r>
          <a:endParaRPr lang="ru-RU" sz="1400" kern="1200" dirty="0"/>
        </a:p>
      </dsp:txBody>
      <dsp:txXfrm>
        <a:off x="4608515" y="576065"/>
        <a:ext cx="2230809" cy="1271170"/>
      </dsp:txXfrm>
    </dsp:sp>
    <dsp:sp modelId="{ABA2CB47-11C0-4697-A414-2AE55E8934C9}">
      <dsp:nvSpPr>
        <dsp:cNvPr id="0" name=""/>
        <dsp:cNvSpPr/>
      </dsp:nvSpPr>
      <dsp:spPr>
        <a:xfrm rot="19809738">
          <a:off x="4994334" y="2696621"/>
          <a:ext cx="2039027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C48E0F60-4498-4A53-9CD3-98C93C08EE3C}">
      <dsp:nvSpPr>
        <dsp:cNvPr id="0" name=""/>
        <dsp:cNvSpPr/>
      </dsp:nvSpPr>
      <dsp:spPr>
        <a:xfrm>
          <a:off x="5951534" y="1959973"/>
          <a:ext cx="2218908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привлечение дополнительных средств из вышестоящих бюджетов</a:t>
          </a:r>
          <a:endParaRPr lang="ru-RU" sz="1400" kern="1200" dirty="0"/>
        </a:p>
      </dsp:txBody>
      <dsp:txXfrm>
        <a:off x="5951534" y="1959973"/>
        <a:ext cx="2218908" cy="1271170"/>
      </dsp:txXfrm>
    </dsp:sp>
    <dsp:sp modelId="{F24B8321-DF51-4A8B-875D-631CEA12502B}">
      <dsp:nvSpPr>
        <dsp:cNvPr id="0" name=""/>
        <dsp:cNvSpPr/>
      </dsp:nvSpPr>
      <dsp:spPr>
        <a:xfrm>
          <a:off x="5373833" y="3780022"/>
          <a:ext cx="2231692" cy="646935"/>
        </a:xfrm>
        <a:prstGeom prst="lef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3B712BD7-ED17-4586-B666-862C0E9ADF7A}">
      <dsp:nvSpPr>
        <dsp:cNvPr id="0" name=""/>
        <dsp:cNvSpPr/>
      </dsp:nvSpPr>
      <dsp:spPr>
        <a:xfrm>
          <a:off x="6702951" y="3499899"/>
          <a:ext cx="1908218" cy="127117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заключение соглашений с организациями района о социальном партнерстве</a:t>
          </a:r>
          <a:endParaRPr lang="ru-RU" sz="1400" kern="1200" dirty="0"/>
        </a:p>
      </dsp:txBody>
      <dsp:txXfrm>
        <a:off x="6702951" y="3499899"/>
        <a:ext cx="1908218" cy="127117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EE598F-F369-48F1-8DD6-6CCE104CAEA7}">
      <dsp:nvSpPr>
        <dsp:cNvPr id="0" name=""/>
        <dsp:cNvSpPr/>
      </dsp:nvSpPr>
      <dsp:spPr>
        <a:xfrm>
          <a:off x="0" y="0"/>
          <a:ext cx="8229600" cy="1218314"/>
        </a:xfrm>
        <a:prstGeom prst="rect">
          <a:avLst/>
        </a:prstGeom>
        <a:solidFill>
          <a:srgbClr val="FFC000"/>
        </a:solidFill>
        <a:ln w="9525" cap="flat" cmpd="sng" algn="ctr">
          <a:solidFill>
            <a:schemeClr val="accent1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К </a:t>
          </a:r>
          <a:r>
            <a:rPr lang="ru-RU" sz="18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непрограммным</a:t>
          </a:r>
          <a:r>
            <a:rPr lang="ru-RU" sz="18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 расходам относятся расходы: </a:t>
          </a:r>
          <a:endParaRPr lang="ru-RU" sz="18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0" y="0"/>
        <a:ext cx="8229600" cy="1218314"/>
      </dsp:txXfrm>
    </dsp:sp>
    <dsp:sp modelId="{58C9B44E-28DD-4893-A1A3-E6B17432A972}">
      <dsp:nvSpPr>
        <dsp:cNvPr id="0" name=""/>
        <dsp:cNvSpPr/>
      </dsp:nvSpPr>
      <dsp:spPr>
        <a:xfrm>
          <a:off x="165" y="1218314"/>
          <a:ext cx="368182" cy="2558459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/>
        </a:p>
      </dsp:txBody>
      <dsp:txXfrm>
        <a:off x="165" y="1218314"/>
        <a:ext cx="368182" cy="2558459"/>
      </dsp:txXfrm>
    </dsp:sp>
    <dsp:sp modelId="{28E38479-EE8B-451C-9607-658C7C3F99C3}">
      <dsp:nvSpPr>
        <dsp:cNvPr id="0" name=""/>
        <dsp:cNvSpPr/>
      </dsp:nvSpPr>
      <dsp:spPr>
        <a:xfrm>
          <a:off x="9299" y="1190298"/>
          <a:ext cx="3574157" cy="2770146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на обеспечение деятельности районной Думы районного муниципального образования «</a:t>
          </a:r>
          <a:r>
            <a:rPr lang="ru-RU" sz="1600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Усть-Удинский</a:t>
          </a:r>
          <a:r>
            <a:rPr lang="ru-RU" sz="1600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район» по 2687 тыс.руб. ежегодно</a:t>
          </a:r>
          <a:endParaRPr lang="ru-RU" sz="1600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9299" y="1190298"/>
        <a:ext cx="3574157" cy="2770146"/>
      </dsp:txXfrm>
    </dsp:sp>
    <dsp:sp modelId="{DE654643-A637-4EC4-AE9E-6516D00BA36E}">
      <dsp:nvSpPr>
        <dsp:cNvPr id="0" name=""/>
        <dsp:cNvSpPr/>
      </dsp:nvSpPr>
      <dsp:spPr>
        <a:xfrm>
          <a:off x="3942505" y="1224134"/>
          <a:ext cx="4286929" cy="2546818"/>
        </a:xfrm>
        <a:prstGeom prst="rect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обеспечение деятельности Контрольно-счетного органа районного муниципального образования «</a:t>
          </a:r>
          <a:r>
            <a:rPr lang="ru-RU" sz="1600" kern="1200" dirty="0" err="1" smtClean="0"/>
            <a:t>Усть-Удинский</a:t>
          </a:r>
          <a:r>
            <a:rPr lang="ru-RU" sz="1600" kern="1200" dirty="0" smtClean="0"/>
            <a:t> район» на 2021-2023 годы по 3126 тыс.руб. ежегодно, из них  по 472 тыс. руб. за счет переданных полномочий на осуществление внешнего муниципального финансового контроля ежегодно.</a:t>
          </a:r>
          <a:endParaRPr lang="ru-RU" sz="1800" kern="1200" dirty="0"/>
        </a:p>
      </dsp:txBody>
      <dsp:txXfrm>
        <a:off x="3942505" y="1224134"/>
        <a:ext cx="4286929" cy="2546818"/>
      </dsp:txXfrm>
    </dsp:sp>
    <dsp:sp modelId="{34CAB6A2-F37B-4A10-BA57-7FE1F6B3E46B}">
      <dsp:nvSpPr>
        <dsp:cNvPr id="0" name=""/>
        <dsp:cNvSpPr/>
      </dsp:nvSpPr>
      <dsp:spPr>
        <a:xfrm>
          <a:off x="0" y="3776773"/>
          <a:ext cx="8229600" cy="2842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6BDD2B6-AC87-4F3D-A200-BAD55BDF012E}">
      <dsp:nvSpPr>
        <dsp:cNvPr id="0" name=""/>
        <dsp:cNvSpPr/>
      </dsp:nvSpPr>
      <dsp:spPr>
        <a:xfrm>
          <a:off x="0" y="0"/>
          <a:ext cx="8229600" cy="145816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1490E7D-F29F-43E7-B70E-87AA96EA0BCD}">
      <dsp:nvSpPr>
        <dsp:cNvPr id="0" name=""/>
        <dsp:cNvSpPr/>
      </dsp:nvSpPr>
      <dsp:spPr>
        <a:xfrm>
          <a:off x="246887" y="194421"/>
          <a:ext cx="2417445" cy="10693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93C2BA0-0AE1-4D16-A1B7-F7FE1246122D}">
      <dsp:nvSpPr>
        <dsp:cNvPr id="0" name=""/>
        <dsp:cNvSpPr/>
      </dsp:nvSpPr>
      <dsp:spPr>
        <a:xfrm rot="10800000">
          <a:off x="246887" y="1458162"/>
          <a:ext cx="2417445" cy="178219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Единый портал бюджетной системы Российской Федерации в сети интернет</a:t>
          </a:r>
          <a:endParaRPr lang="ru-RU" sz="1400" kern="1200" dirty="0"/>
        </a:p>
      </dsp:txBody>
      <dsp:txXfrm rot="10800000">
        <a:off x="246887" y="1458162"/>
        <a:ext cx="2417445" cy="1782198"/>
      </dsp:txXfrm>
    </dsp:sp>
    <dsp:sp modelId="{D2D88EC9-FC18-49B2-89D2-939493307F83}">
      <dsp:nvSpPr>
        <dsp:cNvPr id="0" name=""/>
        <dsp:cNvSpPr/>
      </dsp:nvSpPr>
      <dsp:spPr>
        <a:xfrm>
          <a:off x="2906077" y="194421"/>
          <a:ext cx="2417445" cy="10693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33282020-2519-448A-B54C-86448BFD50B6}">
      <dsp:nvSpPr>
        <dsp:cNvPr id="0" name=""/>
        <dsp:cNvSpPr/>
      </dsp:nvSpPr>
      <dsp:spPr>
        <a:xfrm rot="10800000">
          <a:off x="2906077" y="1458162"/>
          <a:ext cx="2417445" cy="178219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-5783329"/>
                <a:satOff val="-25714"/>
                <a:lumOff val="20588"/>
                <a:alphaOff val="0"/>
                <a:shade val="51000"/>
                <a:satMod val="130000"/>
              </a:schemeClr>
            </a:gs>
            <a:gs pos="80000">
              <a:schemeClr val="accent2">
                <a:hueOff val="-5783329"/>
                <a:satOff val="-25714"/>
                <a:lumOff val="20588"/>
                <a:alphaOff val="0"/>
                <a:shade val="93000"/>
                <a:satMod val="130000"/>
              </a:schemeClr>
            </a:gs>
            <a:gs pos="100000">
              <a:schemeClr val="accent2">
                <a:hueOff val="-5783329"/>
                <a:satOff val="-25714"/>
                <a:lumOff val="2058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Официальный сайт федерального казначейства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u="sng" kern="1200" dirty="0" smtClean="0"/>
            <a:t>http://www.roskazna.ru</a:t>
          </a:r>
          <a:endParaRPr lang="ru-RU" sz="1400" u="sng" kern="1200" dirty="0"/>
        </a:p>
      </dsp:txBody>
      <dsp:txXfrm rot="10800000">
        <a:off x="2906077" y="1458162"/>
        <a:ext cx="2417445" cy="1782198"/>
      </dsp:txXfrm>
    </dsp:sp>
    <dsp:sp modelId="{AEFDF9D5-3A73-4857-8EC0-AD275CB0B4FE}">
      <dsp:nvSpPr>
        <dsp:cNvPr id="0" name=""/>
        <dsp:cNvSpPr/>
      </dsp:nvSpPr>
      <dsp:spPr>
        <a:xfrm>
          <a:off x="5565267" y="194421"/>
          <a:ext cx="2417445" cy="106931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B60CB060-62F9-4234-B5A5-5FE0ACE9F5B8}">
      <dsp:nvSpPr>
        <dsp:cNvPr id="0" name=""/>
        <dsp:cNvSpPr/>
      </dsp:nvSpPr>
      <dsp:spPr>
        <a:xfrm rot="10800000">
          <a:off x="5565267" y="1458162"/>
          <a:ext cx="2417445" cy="178219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-11566658"/>
                <a:satOff val="-51429"/>
                <a:lumOff val="41176"/>
                <a:alphaOff val="0"/>
                <a:shade val="51000"/>
                <a:satMod val="130000"/>
              </a:schemeClr>
            </a:gs>
            <a:gs pos="80000">
              <a:schemeClr val="accent2">
                <a:hueOff val="-11566658"/>
                <a:satOff val="-51429"/>
                <a:lumOff val="41176"/>
                <a:alphaOff val="0"/>
                <a:shade val="93000"/>
                <a:satMod val="130000"/>
              </a:schemeClr>
            </a:gs>
            <a:gs pos="100000">
              <a:schemeClr val="accent2">
                <a:hueOff val="-11566658"/>
                <a:satOff val="-51429"/>
                <a:lumOff val="4117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Официальные сайты субъектов РФ и муниципальных образований, например </a:t>
          </a:r>
          <a:r>
            <a:rPr lang="en-US" sz="1400" kern="1200" dirty="0" smtClean="0"/>
            <a:t>http://www</a:t>
          </a:r>
          <a:r>
            <a:rPr lang="ru-RU" sz="1400" kern="1200" dirty="0" smtClean="0"/>
            <a:t>.</a:t>
          </a:r>
          <a:r>
            <a:rPr lang="en-US" sz="1400" kern="1200" dirty="0" smtClean="0"/>
            <a:t>adminust-uda.ru</a:t>
          </a:r>
          <a:endParaRPr lang="ru-RU" sz="1400" kern="1200" dirty="0"/>
        </a:p>
      </dsp:txBody>
      <dsp:txXfrm rot="10800000">
        <a:off x="5565267" y="1458162"/>
        <a:ext cx="2417445" cy="1782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image" Target="../media/image5.emf"/><Relationship Id="rId4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5871C53-9284-45A4-B040-23E9F8E9B6C0}" type="datetimeFigureOut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34567A2-AFEB-4E11-8654-691085EEC1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289778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1EF8C33C-37B5-4483-A2DC-BB6F23E29D5A}" type="datetimeFigureOut">
              <a:rPr lang="ru-RU"/>
              <a:pPr>
                <a:defRPr/>
              </a:pPr>
              <a:t>21.05.2021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19C84B-BCDA-48F8-9F5E-A8DDE6A05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973236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ru-RU" smtClean="0">
                <a:latin typeface="Arial" charset="0"/>
              </a:rPr>
              <a:t>Ответственный исполнитель: Подковыров В.Е. + Сидоренко С.А.</a:t>
            </a:r>
            <a:endParaRPr lang="ru-RU" smtClean="0"/>
          </a:p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57DAAC-3F60-4C2E-A907-324B669FE0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941FE-0F86-471D-9711-AAB84B5C8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04EDF-19B1-4CBE-BF59-DB82122C6B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E85FFE-356D-4DCA-988A-42AEDBABEB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99977-C3E8-48D5-A50A-B754B3F0B5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E97374-D361-4513-AF27-EDE6923A2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AB5EE-8E7B-491C-9B84-99990D26E6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87DD1-87C4-4199-9694-295979ECA0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33244-196E-4F13-AB60-F5B32E08B2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DB1C6-8D39-410B-8261-D1C112EB91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B10DC-FB45-4CD8-BAA6-EC3C9FF4FF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5"/>
          <p:cNvSpPr txBox="1">
            <a:spLocks noChangeArrowheads="1"/>
          </p:cNvSpPr>
          <p:nvPr/>
        </p:nvSpPr>
        <p:spPr bwMode="auto">
          <a:xfrm>
            <a:off x="1143000" y="620713"/>
            <a:ext cx="52562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1835150" y="282575"/>
            <a:ext cx="7058025" cy="36988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dirty="0" smtClean="0">
                <a:latin typeface="Calibri" pitchFamily="34" charset="0"/>
              </a:rPr>
              <a:t> </a:t>
            </a:r>
            <a:endParaRPr lang="ru-RU" sz="1800" dirty="0">
              <a:latin typeface="Calibri" pitchFamily="34" charset="0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100" b="1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7019925" y="6308725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b="1">
                <a:solidFill>
                  <a:prstClr val="black">
                    <a:lumMod val="50000"/>
                    <a:lumOff val="50000"/>
                  </a:prstClr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07BF348D-6708-4EEF-B6B5-102A5FB04E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TextBox 5"/>
          <p:cNvSpPr txBox="1">
            <a:spLocks noChangeArrowheads="1"/>
          </p:cNvSpPr>
          <p:nvPr userDrawn="1"/>
        </p:nvSpPr>
        <p:spPr bwMode="auto">
          <a:xfrm>
            <a:off x="1143000" y="620713"/>
            <a:ext cx="5256213" cy="338137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ru-RU"/>
            </a:defPPr>
            <a:lvl1pPr>
              <a:defRPr sz="1600" b="1">
                <a:solidFill>
                  <a:srgbClr val="E6E7DB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 smtClean="0"/>
              <a:t> </a:t>
            </a:r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hf sldNum="0" hdr="0" ftr="0" dt="0"/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marL="7762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6pPr>
      <a:lvl7pPr marL="12334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7pPr>
      <a:lvl8pPr marL="16906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8pPr>
      <a:lvl9pPr marL="2147888" indent="-319088" algn="r" rtl="0" fontAlgn="base">
        <a:spcBef>
          <a:spcPct val="0"/>
        </a:spcBef>
        <a:spcAft>
          <a:spcPct val="0"/>
        </a:spcAft>
        <a:buClr>
          <a:srgbClr val="9A3130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2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2000">
          <a:solidFill>
            <a:srgbClr val="404040"/>
          </a:solidFill>
          <a:latin typeface="+mn-lt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>
          <a:solidFill>
            <a:srgbClr val="404040"/>
          </a:solidFill>
          <a:latin typeface="+mn-lt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600">
          <a:solidFill>
            <a:srgbClr val="404040"/>
          </a:solidFill>
          <a:latin typeface="+mn-lt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5pPr>
      <a:lvl6pPr marL="18462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6pPr>
      <a:lvl7pPr marL="23034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7pPr>
      <a:lvl8pPr marL="27606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8pPr>
      <a:lvl9pPr marL="3217863" indent="-182563" algn="l" rtl="0" fontAlgn="base">
        <a:spcBef>
          <a:spcPct val="20000"/>
        </a:spcBef>
        <a:spcAft>
          <a:spcPts val="300"/>
        </a:spcAft>
        <a:buClr>
          <a:srgbClr val="9A3130"/>
        </a:buClr>
        <a:buSzPct val="130000"/>
        <a:buFont typeface="Georgia" pitchFamily="18" charset="0"/>
        <a:buChar char="*"/>
        <a:defRPr sz="1400">
          <a:solidFill>
            <a:srgbClr val="40404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1925" TargetMode="External"/><Relationship Id="rId13" Type="http://schemas.openxmlformats.org/officeDocument/2006/relationships/hyperlink" Target="https://ru.wikipedia.org/wiki/%D0%A2%D0%B5%D0%BB%D0%B5%D1%84%D0%BE%D0%BD%D0%BD%D1%8B%D0%B9_%D0%BF%D0%BB%D0%B0%D0%BD_%D0%BD%D1%83%D0%BC%D0%B5%D1%80%D0%B0%D1%86%D0%B8%D0%B8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ru.wikipedia.org/wiki/%D0%A3%D1%81%D1%82%D1%8C-%D0%A3%D0%B4%D0%B0" TargetMode="External"/><Relationship Id="rId12" Type="http://schemas.openxmlformats.org/officeDocument/2006/relationships/hyperlink" Target="https://ru.wikipedia.org/wiki/UTC+8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98%D1%80%D0%BA%D1%83%D1%82%D1%81%D0%BA%D0%B0%D1%8F_%D0%BE%D0%B1%D0%BB%D0%B0%D1%81%D1%82%D1%8C" TargetMode="External"/><Relationship Id="rId11" Type="http://schemas.openxmlformats.org/officeDocument/2006/relationships/hyperlink" Target="https://ru.wikipedia.org/wiki/%D0%98%D1%80%D0%BA%D1%83%D1%82%D1%81%D0%BA%D0%BE%D0%B5_%D0%B2%D1%80%D0%B5%D0%BC%D1%8F" TargetMode="External"/><Relationship Id="rId5" Type="http://schemas.openxmlformats.org/officeDocument/2006/relationships/hyperlink" Target="https://ru.wikipedia.org/wiki/%D0%9C%D1%83%D0%BD%D0%B8%D1%86%D0%B8%D0%BF%D0%B0%D0%BB%D1%8C%D0%BD%D1%8B%D0%B9_%D1%80%D0%B0%D0%B9%D0%BE%D0%BD" TargetMode="External"/><Relationship Id="rId10" Type="http://schemas.openxmlformats.org/officeDocument/2006/relationships/hyperlink" Target="https://ru.wikipedia.org/wiki/%D0%9A%D0%BC%C2%B2" TargetMode="External"/><Relationship Id="rId4" Type="http://schemas.openxmlformats.org/officeDocument/2006/relationships/hyperlink" Target="https://ru.wikipedia.org/wiki/%D0%A0%D0%BE%D1%81%D1%81%D0%B8%D1%8F" TargetMode="External"/><Relationship Id="rId9" Type="http://schemas.openxmlformats.org/officeDocument/2006/relationships/hyperlink" Target="https://ru.wikipedia.org/wiki/2015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oleObject" Target="../embeddings/_____Microsoft_Office_Excel_97-20034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_____Microsoft_Office_Excel_97-20033.xls"/><Relationship Id="rId5" Type="http://schemas.openxmlformats.org/officeDocument/2006/relationships/oleObject" Target="../embeddings/_____Microsoft_Office_Excel_97-20032.xls"/><Relationship Id="rId4" Type="http://schemas.openxmlformats.org/officeDocument/2006/relationships/oleObject" Target="../embeddings/_____Microsoft_Office_Excel_97-20031.xls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5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_____Microsoft_Office_Excel_97-20036.xls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hyperlink" Target="http://budget.gov.ru/(&#1092;&#1077;&#1076;&#1077;&#1088;&#1072;&#1083;&#1100;&#1085;&#1099;&#1081;)" TargetMode="Externa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hyperlink" Target="http://adminust-uda.ru(&#1059;&#1089;&#1090;&#1100;-&#1059;&#1076;&#1080;&#1085;&#1089;&#1082;&#1080;&#1081;" TargetMode="External"/><Relationship Id="rId4" Type="http://schemas.openxmlformats.org/officeDocument/2006/relationships/diagramLayout" Target="../diagrams/layout4.xml"/><Relationship Id="rId9" Type="http://schemas.openxmlformats.org/officeDocument/2006/relationships/hyperlink" Target="http://gfu.ru/budget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4638" cy="6858000"/>
          </a:xfrm>
          <a:prstGeom prst="rect">
            <a:avLst/>
          </a:prstGeom>
          <a:solidFill>
            <a:srgbClr val="1B4DED"/>
          </a:solidFill>
          <a:ln w="9525">
            <a:noFill/>
            <a:miter lim="800000"/>
            <a:headEnd/>
            <a:tailEnd/>
          </a:ln>
        </p:spPr>
      </p:pic>
      <p:sp>
        <p:nvSpPr>
          <p:cNvPr id="5123" name="TextBox 8"/>
          <p:cNvSpPr txBox="1">
            <a:spLocks noChangeArrowheads="1"/>
          </p:cNvSpPr>
          <p:nvPr/>
        </p:nvSpPr>
        <p:spPr bwMode="auto">
          <a:xfrm>
            <a:off x="-180975" y="4005263"/>
            <a:ext cx="4343400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 b="1" dirty="0">
                <a:solidFill>
                  <a:srgbClr val="404040"/>
                </a:solidFill>
                <a:latin typeface="Arial Black" pitchFamily="34" charset="0"/>
              </a:rPr>
              <a:t>БЮДЖЕТ</a:t>
            </a:r>
          </a:p>
          <a:p>
            <a:pPr algn="ctr"/>
            <a:r>
              <a:rPr lang="ru-RU" sz="4000" dirty="0">
                <a:solidFill>
                  <a:srgbClr val="404040"/>
                </a:solidFill>
                <a:latin typeface="Calibri" pitchFamily="34" charset="0"/>
              </a:rPr>
              <a:t>на 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20</a:t>
            </a:r>
            <a:r>
              <a:rPr lang="en-US" sz="4000" dirty="0" smtClean="0">
                <a:solidFill>
                  <a:srgbClr val="404040"/>
                </a:solidFill>
                <a:latin typeface="Calibri" pitchFamily="34" charset="0"/>
              </a:rPr>
              <a:t>21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-20</a:t>
            </a:r>
            <a:r>
              <a:rPr lang="en-US" sz="4000" dirty="0" smtClean="0">
                <a:solidFill>
                  <a:srgbClr val="404040"/>
                </a:solidFill>
                <a:latin typeface="Calibri" pitchFamily="34" charset="0"/>
              </a:rPr>
              <a:t>23</a:t>
            </a:r>
            <a:r>
              <a:rPr lang="ru-RU" sz="4000" dirty="0" smtClean="0">
                <a:solidFill>
                  <a:srgbClr val="404040"/>
                </a:solidFill>
                <a:latin typeface="Calibri" pitchFamily="34" charset="0"/>
              </a:rPr>
              <a:t> </a:t>
            </a:r>
            <a:endParaRPr lang="ru-RU" sz="4000" dirty="0">
              <a:solidFill>
                <a:srgbClr val="404040"/>
              </a:solidFill>
              <a:latin typeface="Calibri" pitchFamily="34" charset="0"/>
            </a:endParaRPr>
          </a:p>
          <a:p>
            <a:pPr algn="ctr"/>
            <a:r>
              <a:rPr lang="ru-RU" sz="4000" dirty="0">
                <a:solidFill>
                  <a:srgbClr val="404040"/>
                </a:solidFill>
                <a:latin typeface="Calibri" pitchFamily="34" charset="0"/>
              </a:rPr>
              <a:t>годы </a:t>
            </a:r>
          </a:p>
        </p:txBody>
      </p:sp>
      <p:sp>
        <p:nvSpPr>
          <p:cNvPr id="5124" name="TextBox 8"/>
          <p:cNvSpPr txBox="1">
            <a:spLocks noChangeArrowheads="1"/>
          </p:cNvSpPr>
          <p:nvPr/>
        </p:nvSpPr>
        <p:spPr bwMode="auto">
          <a:xfrm>
            <a:off x="107950" y="1916113"/>
            <a:ext cx="41052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К  проекту решения Думы 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«О районном бюджете на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21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год </a:t>
            </a:r>
            <a:r>
              <a:rPr lang="en-US" dirty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en-US" dirty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и плановый период 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22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и 20</a:t>
            </a:r>
            <a:r>
              <a:rPr lang="en-US" dirty="0" smtClean="0">
                <a:solidFill>
                  <a:srgbClr val="000000"/>
                </a:solidFill>
                <a:latin typeface="Calibri" pitchFamily="34" charset="0"/>
              </a:rPr>
              <a:t>23</a:t>
            </a:r>
            <a:r>
              <a:rPr lang="ru-RU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Calibri" pitchFamily="34" charset="0"/>
              </a:rPr>
              <a:t>годов»</a:t>
            </a:r>
            <a:endParaRPr lang="en-US" dirty="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5126" name="TextBox 8"/>
          <p:cNvSpPr txBox="1">
            <a:spLocks noChangeArrowheads="1"/>
          </p:cNvSpPr>
          <p:nvPr/>
        </p:nvSpPr>
        <p:spPr bwMode="auto">
          <a:xfrm>
            <a:off x="468313" y="260350"/>
            <a:ext cx="8423275" cy="11906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>
                <a:solidFill>
                  <a:srgbClr val="000000"/>
                </a:solidFill>
                <a:latin typeface="Calibri" pitchFamily="34" charset="0"/>
              </a:rPr>
              <a:t>Финансовое управление администрации Усть-Удинского района</a:t>
            </a:r>
            <a:endParaRPr lang="en-US" sz="360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 descr="Усть-Удинский район на кар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12875"/>
            <a:ext cx="4572000" cy="516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79512" y="1412777"/>
            <a:ext cx="4320479" cy="51845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Страна: </a:t>
            </a:r>
            <a:r>
              <a:rPr lang="ru-RU" dirty="0">
                <a:hlinkClick r:id="rId4" tooltip="Россия"/>
              </a:rPr>
              <a:t>Россия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Статус: </a:t>
            </a:r>
            <a:r>
              <a:rPr lang="ru-RU" dirty="0">
                <a:hlinkClick r:id="rId5" tooltip="Муниципальный район"/>
              </a:rPr>
              <a:t>муниципальный район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Входит в: </a:t>
            </a:r>
            <a:r>
              <a:rPr lang="ru-RU" dirty="0">
                <a:hlinkClick r:id="rId6" tooltip="Иркутская область"/>
              </a:rPr>
              <a:t>Иркутскую область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Включает:14 муниципальных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образований;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Административный центр: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</a:t>
            </a:r>
            <a:r>
              <a:rPr lang="ru-RU" dirty="0" err="1" smtClean="0"/>
              <a:t>п</a:t>
            </a:r>
            <a:r>
              <a:rPr lang="en-US" dirty="0" smtClean="0"/>
              <a:t>.</a:t>
            </a:r>
            <a:r>
              <a:rPr lang="ru-RU" dirty="0"/>
              <a:t> </a:t>
            </a:r>
            <a:r>
              <a:rPr lang="ru-RU" dirty="0">
                <a:hlinkClick r:id="rId7" tooltip="Усть-Уда"/>
              </a:rPr>
              <a:t>Усть-Уда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Дата образования: </a:t>
            </a:r>
            <a:r>
              <a:rPr lang="ru-RU" dirty="0">
                <a:hlinkClick r:id="rId8" tooltip="1925"/>
              </a:rPr>
              <a:t>1925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Официальный язык: русский;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Население (</a:t>
            </a:r>
            <a:r>
              <a:rPr lang="ru-RU" dirty="0">
                <a:hlinkClick r:id="rId9" tooltip="2015"/>
              </a:rPr>
              <a:t>2015</a:t>
            </a:r>
            <a:r>
              <a:rPr lang="ru-RU" dirty="0"/>
              <a:t>): </a:t>
            </a:r>
            <a:r>
              <a:rPr lang="ru-RU" b="1" dirty="0"/>
              <a:t>↘</a:t>
            </a:r>
            <a:r>
              <a:rPr lang="ru-RU" dirty="0"/>
              <a:t>13 847;</a:t>
            </a:r>
            <a:endParaRPr lang="ru-RU" baseline="30000" dirty="0"/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Национальный состав: русские, буряты;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Конфессиональный состав: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православные;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Площадь: 20,4 тыс. </a:t>
            </a:r>
            <a:r>
              <a:rPr lang="ru-RU" dirty="0">
                <a:hlinkClick r:id="rId10" tooltip="Км²"/>
              </a:rPr>
              <a:t>км²</a:t>
            </a:r>
            <a:r>
              <a:rPr lang="ru-RU" dirty="0"/>
              <a:t>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Часовой пояс: </a:t>
            </a:r>
            <a:r>
              <a:rPr lang="ru-RU" dirty="0">
                <a:hlinkClick r:id="rId11" tooltip="Иркутское время"/>
              </a:rPr>
              <a:t>MSK+5</a:t>
            </a:r>
            <a:r>
              <a:rPr lang="ru-RU" dirty="0"/>
              <a:t> (</a:t>
            </a:r>
            <a:r>
              <a:rPr lang="ru-RU" dirty="0">
                <a:hlinkClick r:id="rId12" tooltip="UTC+8"/>
              </a:rPr>
              <a:t>UTC+8</a:t>
            </a:r>
            <a:r>
              <a:rPr lang="ru-RU" dirty="0"/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/>
              <a:t>Телефонный код: </a:t>
            </a:r>
            <a:r>
              <a:rPr lang="ru-RU" dirty="0">
                <a:hlinkClick r:id="rId13" tooltip="Телефонный план нумерации"/>
              </a:rPr>
              <a:t>+7</a:t>
            </a:r>
            <a:r>
              <a:rPr lang="ru-RU" dirty="0"/>
              <a:t> 39545;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dirty="0" smtClean="0"/>
              <a:t>Почтовый </a:t>
            </a:r>
            <a:r>
              <a:rPr lang="ru-RU" dirty="0"/>
              <a:t>индексы: </a:t>
            </a:r>
            <a:r>
              <a:rPr lang="ru-RU" dirty="0" smtClean="0"/>
              <a:t>66635</a:t>
            </a:r>
            <a:r>
              <a:rPr lang="en-US" dirty="0" smtClean="0"/>
              <a:t>2</a:t>
            </a:r>
            <a:r>
              <a:rPr lang="ru-RU" dirty="0" smtClean="0"/>
              <a:t>;</a:t>
            </a:r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УСТЬ-УДИНСКИЙ РАЙОН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Рисунок 11" descr="uUm3oOuR__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3528" y="3068960"/>
            <a:ext cx="4176464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/>
              <a:t>Выручка от реализации продукции, работ, услуг (в действующих ценах) по полному кругу организаций(млн. руб.)</a:t>
            </a:r>
            <a:endParaRPr lang="ru-RU" sz="1200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23528" y="274638"/>
            <a:ext cx="8496944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 социально-экономического развития                                                                                                                                                          районного муниципального образования "Усть-Удинский район" на 2021-2023 гг. </a:t>
            </a:r>
            <a:endParaRPr lang="ru-RU" sz="1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578" y="6339482"/>
            <a:ext cx="4176464" cy="46166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i="1" dirty="0"/>
              <a:t>Демография, трудовые ресурсы и уровень жизни населения (тыс.чел.)</a:t>
            </a:r>
          </a:p>
        </p:txBody>
      </p:sp>
      <p:graphicFrame>
        <p:nvGraphicFramePr>
          <p:cNvPr id="25614" name="Object 14"/>
          <p:cNvGraphicFramePr>
            <a:graphicFrameLocks noChangeAspect="1"/>
          </p:cNvGraphicFramePr>
          <p:nvPr/>
        </p:nvGraphicFramePr>
        <p:xfrm>
          <a:off x="250825" y="1457325"/>
          <a:ext cx="4433888" cy="1206500"/>
        </p:xfrm>
        <a:graphic>
          <a:graphicData uri="http://schemas.openxmlformats.org/presentationml/2006/ole">
            <p:oleObj spid="_x0000_s50178" name="Worksheet" r:id="rId4" imgW="4286154" imgH="981103" progId="Excel.Sheet.8">
              <p:embed/>
            </p:oleObj>
          </a:graphicData>
        </a:graphic>
      </p:graphicFrame>
      <p:graphicFrame>
        <p:nvGraphicFramePr>
          <p:cNvPr id="25615" name="Object 15"/>
          <p:cNvGraphicFramePr>
            <a:graphicFrameLocks noChangeAspect="1"/>
          </p:cNvGraphicFramePr>
          <p:nvPr/>
        </p:nvGraphicFramePr>
        <p:xfrm>
          <a:off x="4572000" y="1484313"/>
          <a:ext cx="4478338" cy="2238375"/>
        </p:xfrm>
        <a:graphic>
          <a:graphicData uri="http://schemas.openxmlformats.org/presentationml/2006/ole">
            <p:oleObj spid="_x0000_s50179" name="Worksheet" r:id="rId5" imgW="4267328" imgH="2133785" progId="Excel.Sheet.8">
              <p:embed/>
            </p:oleObj>
          </a:graphicData>
        </a:graphic>
      </p:graphicFrame>
      <p:graphicFrame>
        <p:nvGraphicFramePr>
          <p:cNvPr id="25616" name="Object 16"/>
          <p:cNvGraphicFramePr>
            <a:graphicFrameLocks noChangeAspect="1"/>
          </p:cNvGraphicFramePr>
          <p:nvPr/>
        </p:nvGraphicFramePr>
        <p:xfrm>
          <a:off x="250825" y="3789363"/>
          <a:ext cx="4543425" cy="2413000"/>
        </p:xfrm>
        <a:graphic>
          <a:graphicData uri="http://schemas.openxmlformats.org/presentationml/2006/ole">
            <p:oleObj spid="_x0000_s50180" name="Worksheet" r:id="rId6" imgW="4286154" imgH="2276575" progId="Excel.Sheet.8">
              <p:embed/>
            </p:oleObj>
          </a:graphicData>
        </a:graphic>
      </p:graphicFrame>
      <p:graphicFrame>
        <p:nvGraphicFramePr>
          <p:cNvPr id="25617" name="Object 17"/>
          <p:cNvGraphicFramePr>
            <a:graphicFrameLocks noChangeAspect="1"/>
          </p:cNvGraphicFramePr>
          <p:nvPr/>
        </p:nvGraphicFramePr>
        <p:xfrm>
          <a:off x="4751388" y="3789363"/>
          <a:ext cx="4386262" cy="2441575"/>
        </p:xfrm>
        <a:graphic>
          <a:graphicData uri="http://schemas.openxmlformats.org/presentationml/2006/ole">
            <p:oleObj spid="_x0000_s50181" name="Worksheet" r:id="rId7" imgW="4286154" imgH="227657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082328"/>
            <a:ext cx="8965504" cy="1143000"/>
          </a:xfrm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400" i="1" dirty="0" smtClean="0">
                <a:effectLst/>
              </a:rPr>
              <a:t>Выручка от реализации продукции, работ, услуг (в действующих ценах) по полному кругу организаций, по видам экономической деятельности(млн.руб.):</a:t>
            </a:r>
            <a:r>
              <a:rPr lang="ru-RU" sz="1400" dirty="0" smtClean="0">
                <a:effectLst/>
              </a:rPr>
              <a:t> </a:t>
            </a:r>
            <a:endParaRPr lang="ru-RU" sz="1400" dirty="0">
              <a:effectLst/>
            </a:endParaRPr>
          </a:p>
        </p:txBody>
      </p:sp>
      <p:sp>
        <p:nvSpPr>
          <p:cNvPr id="6" name="Заголовок 4"/>
          <p:cNvSpPr txBox="1">
            <a:spLocks/>
          </p:cNvSpPr>
          <p:nvPr/>
        </p:nvSpPr>
        <p:spPr>
          <a:xfrm>
            <a:off x="107504" y="116632"/>
            <a:ext cx="8928992" cy="7920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Прогноз социально-экономического развития                                                                                                                                                          районного муниципального образования "Усть-Удинский район" на </a:t>
            </a:r>
            <a:r>
              <a:rPr lang="ru-RU" b="1" dirty="0" smtClean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2021-2023гг</a:t>
            </a:r>
            <a:r>
              <a:rPr lang="ru-RU" b="1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</a:p>
        </p:txBody>
      </p:sp>
      <p:graphicFrame>
        <p:nvGraphicFramePr>
          <p:cNvPr id="7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15616" y="2708922"/>
          <a:ext cx="7056784" cy="3456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723"/>
                <a:gridCol w="690657"/>
                <a:gridCol w="666678"/>
                <a:gridCol w="666678"/>
                <a:gridCol w="666678"/>
                <a:gridCol w="827985"/>
                <a:gridCol w="676666"/>
                <a:gridCol w="618719"/>
              </a:tblGrid>
              <a:tr h="17856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Ед. </a:t>
                      </a:r>
                      <a:r>
                        <a:rPr lang="ru-RU" sz="800" b="1" i="0" u="none" strike="noStrike" dirty="0" err="1">
                          <a:latin typeface="Times New Roman"/>
                        </a:rPr>
                        <a:t>изм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Факт </a:t>
                      </a:r>
                      <a:br>
                        <a:rPr lang="ru-RU" sz="800" b="1" i="0" u="none" strike="noStrike" dirty="0">
                          <a:latin typeface="Times New Roman"/>
                        </a:rPr>
                      </a:br>
                      <a:r>
                        <a:rPr lang="ru-RU" sz="800" b="1" i="0" u="none" strike="noStrike" dirty="0" smtClean="0">
                          <a:latin typeface="Times New Roman"/>
                        </a:rPr>
                        <a:t>2018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Факт </a:t>
                      </a:r>
                      <a:br>
                        <a:rPr lang="ru-RU" sz="800" b="1" i="0" u="none" strike="noStrike" dirty="0">
                          <a:latin typeface="Times New Roman"/>
                        </a:rPr>
                      </a:br>
                      <a:r>
                        <a:rPr lang="ru-RU" sz="800" b="1" i="0" u="none" strike="noStrike" dirty="0" smtClean="0">
                          <a:latin typeface="Times New Roman"/>
                        </a:rPr>
                        <a:t>2019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Оценка </a:t>
                      </a:r>
                      <a:br>
                        <a:rPr lang="ru-RU" sz="800" b="1" i="0" u="none" strike="noStrike" dirty="0">
                          <a:latin typeface="Times New Roman"/>
                        </a:rPr>
                      </a:br>
                      <a:r>
                        <a:rPr lang="ru-RU" sz="800" b="1" i="0" u="none" strike="noStrike" dirty="0" smtClean="0">
                          <a:latin typeface="Times New Roman"/>
                        </a:rPr>
                        <a:t>2020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>
                          <a:latin typeface="Times New Roman"/>
                        </a:rPr>
                        <a:t>Прогноз на: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2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latin typeface="Times New Roman"/>
                        </a:rPr>
                        <a:t>2021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latin typeface="Times New Roman"/>
                        </a:rPr>
                        <a:t>2022</a:t>
                      </a:r>
                    </a:p>
                    <a:p>
                      <a:pPr algn="ctr" fontAlgn="ctr"/>
                      <a:r>
                        <a:rPr lang="ru-RU" sz="800" b="1" i="0" u="none" strike="noStrike" dirty="0" smtClean="0">
                          <a:latin typeface="Times New Roman"/>
                        </a:rPr>
                        <a:t>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1" i="0" u="none" strike="noStrike" dirty="0" smtClean="0">
                          <a:latin typeface="Times New Roman"/>
                        </a:rPr>
                        <a:t>2023 </a:t>
                      </a:r>
                      <a:r>
                        <a:rPr lang="ru-RU" sz="800" b="1" i="0" u="none" strike="noStrike" dirty="0"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</a:tr>
              <a:tr h="25592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Times New Roman"/>
                        </a:rPr>
                        <a:t>Сельское</a:t>
                      </a:r>
                      <a:r>
                        <a:rPr lang="ru-RU" sz="800" b="0" i="0" u="none" strike="noStrike" baseline="0" dirty="0" smtClean="0">
                          <a:latin typeface="Times New Roman"/>
                        </a:rPr>
                        <a:t>  хозяйство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+mn-lt"/>
                        </a:rPr>
                        <a:t>млн.руб.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411,69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493,9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467,28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398,36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422,89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445,56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379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Лесное хозяйство и предоставление услуг в этой области*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Times New Roman"/>
                        </a:rPr>
                        <a:t>млн.руб.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247,35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274,02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273,56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165,98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172,29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182,9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287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Добыча полезных ископаемых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0,00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4,83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4,14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4,26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4,55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5,72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28770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Обрабатывающие производства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25,53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150,21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155,68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167,47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179,12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191,84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5002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Times New Roman"/>
                        </a:rPr>
                        <a:t>Строительство</a:t>
                      </a:r>
                      <a:endParaRPr lang="ru-RU" sz="800" b="0" i="0" u="none" strike="noStrike" dirty="0"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0,00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14,96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14,90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15,63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16,63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17,51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7723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Оптовая и розничная торговля; ремонт автотранспортных средств, мотоциклов, бытовых изделий и предметов личного пользования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157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251,7</a:t>
                      </a:r>
                      <a:r>
                        <a:rPr lang="en-US" sz="800" b="0" i="0" u="none" strike="noStrike" dirty="0" smtClean="0">
                          <a:latin typeface="Arial Cyr"/>
                        </a:rPr>
                        <a:t>4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49,77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59,27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68,20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 smtClean="0">
                          <a:latin typeface="Arial Cyr"/>
                        </a:rPr>
                        <a:t>2</a:t>
                      </a:r>
                      <a:r>
                        <a:rPr lang="ru-RU" sz="800" b="0" i="0" u="none" strike="noStrike" dirty="0" smtClean="0">
                          <a:latin typeface="Arial Cyr"/>
                        </a:rPr>
                        <a:t>78,47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  <a:tr h="1785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Прочие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млн.руб.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0,00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33,35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35,54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38,21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41,52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 smtClean="0">
                          <a:latin typeface="Arial Cyr"/>
                        </a:rPr>
                        <a:t>45,1</a:t>
                      </a:r>
                      <a:endParaRPr lang="ru-RU" sz="800" b="0" i="0" u="none" strike="noStrike" dirty="0">
                        <a:latin typeface="Arial Cyr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Бюджетный процесс в районном муниципальном образовании «</a:t>
            </a:r>
            <a:r>
              <a:rPr lang="ru-RU" sz="2400" dirty="0" err="1" smtClean="0">
                <a:solidFill>
                  <a:schemeClr val="accent1">
                    <a:lumMod val="50000"/>
                  </a:schemeClr>
                </a:solidFill>
              </a:rPr>
              <a:t>Усть-Удинский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</a:rPr>
              <a:t> район»*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8219256" cy="43283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608"/>
                <a:gridCol w="5832648"/>
              </a:tblGrid>
              <a:tr h="30499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ЭТАПЫ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КРАТКАЯ ХАРАКТЕРИСТИКА</a:t>
                      </a:r>
                      <a:endParaRPr lang="ru-RU" sz="1200" dirty="0"/>
                    </a:p>
                  </a:txBody>
                  <a:tcPr marL="91439" marR="91439"/>
                </a:tc>
              </a:tr>
              <a:tr h="11637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Составление</a:t>
                      </a:r>
                      <a:r>
                        <a:rPr lang="ru-RU" sz="1200" baseline="0" dirty="0" smtClean="0"/>
                        <a:t> проекта бюджета на очередной финансовый год и плановый период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Составляется прогноз социально-экономического</a:t>
                      </a:r>
                      <a:r>
                        <a:rPr lang="ru-RU" sz="1200" baseline="0" dirty="0" smtClean="0"/>
                        <a:t> развития района, определяются основные характеристики  районного бюджета, а также основные направления бюджетной, налоговой и долговой политики района на очередной финансовый год и плановый период, разрабатываются муниципальные программы, распределяются бюджетные ассигнования, составляется проект решения районной Думы о районном бюджете.</a:t>
                      </a:r>
                      <a:endParaRPr lang="ru-RU" sz="1200" dirty="0"/>
                    </a:p>
                  </a:txBody>
                  <a:tcPr marL="91439" marR="91439"/>
                </a:tc>
              </a:tr>
              <a:tr h="117776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Рассмотрение и утверждение</a:t>
                      </a:r>
                      <a:r>
                        <a:rPr lang="ru-RU" sz="1200" baseline="0" dirty="0" smtClean="0"/>
                        <a:t> бюджета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По проекту районного бюджета районной Думой проводятся</a:t>
                      </a:r>
                      <a:r>
                        <a:rPr lang="ru-RU" sz="1200" baseline="0" dirty="0" smtClean="0"/>
                        <a:t> публичные слушания, в которых принимают участие: администрация района, контрольно-счетный орган районного муниципального образования, депутаты районной Думы, руководители муниципальных учреждений, население района. В процессе рассмотрения происходит согласование всех спорных вопросов по доходам и расходам. Проект районного </a:t>
                      </a:r>
                      <a:r>
                        <a:rPr lang="ru-RU" sz="1200" baseline="0" smtClean="0"/>
                        <a:t>бюджета утверждается районной </a:t>
                      </a:r>
                      <a:r>
                        <a:rPr lang="ru-RU" sz="1200" baseline="0" dirty="0" smtClean="0"/>
                        <a:t>Думой и направляется на подпись главе района.</a:t>
                      </a:r>
                      <a:endParaRPr lang="ru-RU" sz="1200" dirty="0"/>
                    </a:p>
                  </a:txBody>
                  <a:tcPr marL="91439" marR="91439"/>
                </a:tc>
              </a:tr>
              <a:tr h="58652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Исполнение бюджета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Исполнение районного бюджета осуществляется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по доходам, расходам и источникам</a:t>
                      </a:r>
                      <a:r>
                        <a:rPr lang="ru-RU" sz="1200" baseline="0" dirty="0" smtClean="0"/>
                        <a:t> финансирования дефицита бюджета. Районный бюджет исполняется на основе  единства кассы и подведомственности расходов.</a:t>
                      </a:r>
                      <a:endParaRPr lang="ru-RU" sz="1200" dirty="0"/>
                    </a:p>
                  </a:txBody>
                  <a:tcPr marL="91439" marR="91439"/>
                </a:tc>
              </a:tr>
              <a:tr h="70992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Годовая отчетность</a:t>
                      </a:r>
                      <a:endParaRPr lang="ru-RU" sz="1200" dirty="0"/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/>
                        <a:t>По итогам текущего финансового года составляется отчетность об исполнении районного бюджета, направляется на внешнюю проверку в контрольно-счетный орган района, а затем на рассмотрение и утверждение в районную Думу.</a:t>
                      </a:r>
                    </a:p>
                  </a:txBody>
                  <a:tcPr marL="91439" marR="91439"/>
                </a:tc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467544" y="5589240"/>
            <a:ext cx="8229600" cy="4320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dirty="0">
                <a:ln w="6350">
                  <a:noFill/>
                </a:ln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</a:rPr>
              <a:t>* В соответствии с решением районной Думы от 18.09.2014 г. №58/2-РД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 чем основано составление районного бюджета?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46238"/>
          <a:ext cx="8229600" cy="3798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4" y="5301208"/>
            <a:ext cx="8208912" cy="9233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Проект районного бюджета на </a:t>
            </a:r>
            <a:r>
              <a:rPr lang="ru-RU" dirty="0" smtClean="0"/>
              <a:t>20</a:t>
            </a:r>
            <a:r>
              <a:rPr lang="en-US" dirty="0" smtClean="0"/>
              <a:t>21</a:t>
            </a:r>
            <a:r>
              <a:rPr lang="ru-RU" dirty="0" smtClean="0"/>
              <a:t> </a:t>
            </a:r>
            <a:r>
              <a:rPr lang="ru-RU" dirty="0"/>
              <a:t>год и плановый период </a:t>
            </a:r>
            <a:r>
              <a:rPr lang="ru-RU" dirty="0" smtClean="0"/>
              <a:t>20</a:t>
            </a:r>
            <a:r>
              <a:rPr lang="en-US" dirty="0" smtClean="0"/>
              <a:t>22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smtClean="0"/>
              <a:t>202</a:t>
            </a:r>
            <a:r>
              <a:rPr lang="en-US" dirty="0" smtClean="0"/>
              <a:t>3</a:t>
            </a:r>
            <a:r>
              <a:rPr lang="ru-RU" dirty="0" smtClean="0"/>
              <a:t> </a:t>
            </a:r>
            <a:r>
              <a:rPr lang="ru-RU" dirty="0"/>
              <a:t>годы сформирован в программном формате. На данный момент в </a:t>
            </a:r>
            <a:r>
              <a:rPr lang="ru-RU" dirty="0" err="1"/>
              <a:t>Усть-Удинском</a:t>
            </a:r>
            <a:r>
              <a:rPr lang="ru-RU" dirty="0"/>
              <a:t> районе разработано и действует </a:t>
            </a:r>
            <a:r>
              <a:rPr lang="ru-RU" dirty="0" smtClean="0"/>
              <a:t>1</a:t>
            </a:r>
            <a:r>
              <a:rPr lang="en-US" dirty="0" smtClean="0"/>
              <a:t>5</a:t>
            </a:r>
            <a:r>
              <a:rPr lang="ru-RU" dirty="0" smtClean="0"/>
              <a:t> </a:t>
            </a:r>
            <a:r>
              <a:rPr lang="ru-RU" dirty="0"/>
              <a:t>муниципальных программ.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Основные направления налоговой политики на 20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21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– 202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 годы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107504" y="1484784"/>
          <a:ext cx="885698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2532" name="Рисунок 4" descr="family-budget-424cbc-w192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092950" y="1412875"/>
            <a:ext cx="1828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6" descr="dohody-rashody-06.08.14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9388" y="1557338"/>
            <a:ext cx="20320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568952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8136904"/>
              </a:tblGrid>
              <a:tr h="239515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indent="457200" algn="just"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Обеспечение расходных обязательств источниками финансирования необходимое условие  реализации муниципальной политики.</a:t>
                      </a:r>
                      <a:endParaRPr lang="ru-RU" sz="1400" b="0" u="sng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indent="457200" algn="just"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Для безусловного обеспечения действующих бюджетных обязательств необходимо сохранить механизм приоритетности расходов с учетом реальных возможностей бюджета. Это означает, что доходы бюджета будут в первую очередь направляться на: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обеспечение своевременной выплаты заработной платы работникам      муниципальных учреждений и публичных нормативных обязательств;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субсидии бюджетным учреждениям на возмещение нормативных затрат, связанных с оказанием ими муниципальных услуг (выполнением работ) физическим и (или) юридическим лицам;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 коммунальные услуги;</a:t>
                      </a:r>
                    </a:p>
                    <a:p>
                      <a:pPr algn="just">
                        <a:buFont typeface="Wingdings" pitchFamily="2" charset="2"/>
                        <a:buChar char="ü"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мероприятия по подготовке к зиме объектов социальной сферы.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92812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dirty="0" smtClean="0"/>
                        <a:t> </a:t>
                      </a: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Приведение уровня бюджетных расходов в соответствие с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новыми реалиями, оптимизация структуры бюджетных расходов в целях мобилизации ресурсов на приоритетные направления, привлечение средств вышестоящих бюджетов на решение вопросов местного значения в бюджет района с наиболее высокой долей </a:t>
                      </a:r>
                      <a:r>
                        <a:rPr lang="ru-RU" sz="1400" b="0" baseline="0" dirty="0" err="1" smtClean="0">
                          <a:solidFill>
                            <a:schemeClr val="tx1"/>
                          </a:solidFill>
                        </a:rPr>
                        <a:t>софинансирования</a:t>
                      </a: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 из вышестоящего бюджета путем участия в федеральных или региональных проектах и программах.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65370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dirty="0" smtClean="0"/>
                        <a:t> Реализация приоритетных проектов, учитывающих объединение управленческих решений и бюджетных ассигнований на финансовое обеспечение программных мероприятий, направленных на достижение целевых показателей по соответствующим направлениям.</a:t>
                      </a:r>
                      <a:endParaRPr lang="ru-RU" sz="1400" u="none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780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None/>
                      </a:pPr>
                      <a:r>
                        <a:rPr lang="ru-RU" sz="1400" dirty="0" smtClean="0"/>
                        <a:t>Учитывая</a:t>
                      </a:r>
                      <a:r>
                        <a:rPr lang="ru-RU" sz="1400" baseline="0" dirty="0" smtClean="0"/>
                        <a:t> высокую социально-экономическую значимость национальных проектов, особое внимание сосредоточено на повышении качества управления проектами, обеспечение надлежащего контроля за своевременностью и полнотой достижения заявленных результатов, ритмичность исполнения расходов бюджета.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36104"/>
          </a:xfrm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Основные направления бюджетной политики Усть-Удинского района на 20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21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- 202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годы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Рисунок 3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0825" y="1125538"/>
          <a:ext cx="8568952" cy="5439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48"/>
                <a:gridCol w="8136904"/>
              </a:tblGrid>
              <a:tr h="100731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indent="457200" algn="just">
                        <a:buNone/>
                      </a:pPr>
                      <a:r>
                        <a:rPr lang="ru-RU" sz="1400" b="0" baseline="0" dirty="0" smtClean="0">
                          <a:solidFill>
                            <a:schemeClr val="tx1"/>
                          </a:solidFill>
                        </a:rPr>
                        <a:t>Повышение требований к качеству разработки и реализации муниципальных программ района как основного инструмента повышения эффективности бюджетных расходов, механизмам контроля за их выполнением, совершенствование системы мониторинга реализации муниципальных программ.</a:t>
                      </a:r>
                      <a:endParaRPr lang="ru-RU" sz="14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Бережливость и максимальная отдача, снижение неэффективных трат бюджета района, обеспечение исполнения гарантированных расходных обязательств района.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3694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dirty="0" smtClean="0"/>
                        <a:t>Эффективное использование бюджетных средств путем обеспечения надлежащего</a:t>
                      </a:r>
                      <a:r>
                        <a:rPr lang="ru-RU" sz="1400" u="none" baseline="0" dirty="0" smtClean="0"/>
                        <a:t> </a:t>
                      </a:r>
                      <a:r>
                        <a:rPr lang="ru-RU" sz="1400" u="none" dirty="0" smtClean="0"/>
                        <a:t>функционирования механизма</a:t>
                      </a:r>
                      <a:r>
                        <a:rPr lang="ru-RU" sz="1400" u="none" baseline="0" dirty="0" smtClean="0"/>
                        <a:t> муниципальных закупок в соответствии с Федеральным законом от 05 апреля 2013 года №44-ФЗ «О контрактной системе в сфере закупок товаров, работ, услуг для обеспечения государственных и муниципальных нужд», обеспечение контроля обоснованности закупок, начальных цен контрактов, а также проведения централизованных закупок.</a:t>
                      </a:r>
                      <a:r>
                        <a:rPr lang="ru-RU" sz="1400" u="none" dirty="0" smtClean="0"/>
                        <a:t> </a:t>
                      </a:r>
                      <a:endParaRPr lang="ru-RU" sz="1400" u="none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77803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228600" indent="-228600" algn="just">
                        <a:buNone/>
                      </a:pPr>
                      <a:r>
                        <a:rPr lang="ru-RU" sz="1400" dirty="0" smtClean="0"/>
                        <a:t>Анализ осуществляемых расходных обязательств в целях исключения направления средств на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dirty="0" smtClean="0"/>
                        <a:t>выполнение полномочий,</a:t>
                      </a:r>
                      <a:r>
                        <a:rPr lang="ru-RU" sz="1400" baseline="0" dirty="0" smtClean="0"/>
                        <a:t> не отнесенных к полномочиям района, принятие новых расходных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baseline="0" dirty="0" smtClean="0"/>
                        <a:t>обязательств только при условии оценки их эффективности, соответствия их приоритетным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baseline="0" dirty="0" smtClean="0"/>
                        <a:t>направлениям социально-экономического развития района и при условии наличия ресурсов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baseline="0" dirty="0" smtClean="0"/>
                        <a:t>для их гарантированного исполнения, что позволит снизить риск неисполнения действующих</a:t>
                      </a:r>
                    </a:p>
                    <a:p>
                      <a:pPr marL="228600" indent="-228600" algn="just">
                        <a:buNone/>
                      </a:pPr>
                      <a:r>
                        <a:rPr lang="ru-RU" sz="1400" baseline="0" dirty="0" smtClean="0"/>
                        <a:t>расходных обязательств.</a:t>
                      </a:r>
                      <a:endParaRPr lang="ru-RU" sz="1400" dirty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  <a:tr h="29381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</a:t>
                      </a:r>
                      <a:endParaRPr lang="ru-RU" sz="1400" dirty="0" smtClean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u="none" dirty="0" smtClean="0"/>
                        <a:t>           Прозрачность и открытость бюджета и бюджетного процесса для общества. </a:t>
                      </a:r>
                      <a:endParaRPr lang="ru-RU" sz="1400" u="none" dirty="0" smtClean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80820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10</a:t>
                      </a:r>
                      <a:endParaRPr lang="ru-RU" sz="1400" dirty="0" smtClean="0"/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           Усиление муниципального внешнего и внутреннего финансового контроля за                          деятельностью главных администраторов бюджетных средств по обеспечению целевого и результативного использования бюджетных средств.</a:t>
                      </a:r>
                    </a:p>
                  </a:txBody>
                  <a:tcPr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68952" cy="936104"/>
          </a:xfrm>
          <a:ln w="1905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Основные направления бюджетной политики Усть-Удинского района на 20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21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- 202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 годы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1"/>
          <p:cNvSpPr txBox="1">
            <a:spLocks noChangeArrowheads="1"/>
          </p:cNvSpPr>
          <p:nvPr/>
        </p:nvSpPr>
        <p:spPr bwMode="auto">
          <a:xfrm>
            <a:off x="323850" y="1349375"/>
            <a:ext cx="8351838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Перечень </a:t>
            </a:r>
            <a:r>
              <a:rPr lang="ru-RU" sz="2200" b="1" dirty="0">
                <a:solidFill>
                  <a:srgbClr val="672020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наиболее значимых приоритетных задач бюджетной политики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, решаемых в рамках формирования и исполнения районного бюджета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20</a:t>
            </a:r>
            <a:r>
              <a:rPr lang="en-US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21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-20</a:t>
            </a:r>
            <a:r>
              <a:rPr lang="en-US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23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гг.: </a:t>
            </a:r>
            <a:endParaRPr lang="en-US" sz="2200" dirty="0" smtClean="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Повышение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качества жизни населения и обеспечение социальной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стабильности.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Обеспечение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долгосрочной сбалансированности и устойчивости бюджета в условиях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ограниченности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доходных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источников.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Определение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приоритетности расходов в условиях ограниченности бюджетных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средств.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Сохранение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социальной направленности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бюджета.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Совершенствование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системы межбюджетных </a:t>
            </a: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отношений.</a:t>
            </a:r>
          </a:p>
          <a:p>
            <a:pPr marL="85725" indent="447675">
              <a:buAutoNum type="arabicPeriod"/>
            </a:pPr>
            <a:r>
              <a:rPr lang="ru-RU" sz="2200" dirty="0" smtClean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Обеспечение </a:t>
            </a:r>
            <a:r>
              <a:rPr lang="ru-RU" sz="2200" dirty="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открытости и прозрачности бюджета и бюджетного процесса.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1835150" y="276225"/>
            <a:ext cx="7129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Наиболее значимые приоритетные задачи</a:t>
            </a:r>
          </a:p>
        </p:txBody>
      </p:sp>
      <p:sp>
        <p:nvSpPr>
          <p:cNvPr id="6148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  <a:ea typeface="Calibri" pitchFamily="34" charset="0"/>
              <a:cs typeface="Calibri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  <a:ea typeface="Calibri" pitchFamily="34" charset="0"/>
                <a:cs typeface="Calibri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0"/>
          <p:cNvSpPr txBox="1">
            <a:spLocks noChangeArrowheads="1"/>
          </p:cNvSpPr>
          <p:nvPr/>
        </p:nvSpPr>
        <p:spPr bwMode="auto">
          <a:xfrm>
            <a:off x="1763688" y="0"/>
            <a:ext cx="7380311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cs typeface="Arial" charset="0"/>
              </a:rPr>
              <a:t>Муниципальные программы </a:t>
            </a:r>
            <a:endParaRPr lang="en-US" sz="2400" b="1" dirty="0" smtClean="0">
              <a:solidFill>
                <a:schemeClr val="bg1"/>
              </a:solidFill>
              <a:cs typeface="Arial" charset="0"/>
            </a:endParaRP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cs typeface="Arial" charset="0"/>
              </a:rPr>
              <a:t>Усть-Удинского </a:t>
            </a:r>
            <a:r>
              <a:rPr lang="ru-RU" sz="2400" b="1" dirty="0">
                <a:solidFill>
                  <a:schemeClr val="bg1"/>
                </a:solidFill>
                <a:cs typeface="Arial" charset="0"/>
              </a:rPr>
              <a:t>района</a:t>
            </a:r>
          </a:p>
        </p:txBody>
      </p:sp>
      <p:graphicFrame>
        <p:nvGraphicFramePr>
          <p:cNvPr id="56443" name="Group 12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15212572"/>
              </p:ext>
            </p:extLst>
          </p:nvPr>
        </p:nvGraphicFramePr>
        <p:xfrm>
          <a:off x="142875" y="1196975"/>
          <a:ext cx="9026843" cy="536448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системы образования РМО «Усть-Удинский район» на 2015-202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физической культуры и спорта в РМО «Усть-Удинский район» на 2015-202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«Развитие культуры районного муниципального образования «Усть-Удинский район» на 2015-202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«Молодежная политика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«Комплексные меры профилактики злоупотребления наркотическими средствами, токсическими и психотропными веществами» на 2020-2024 годы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«Организация летнего отдыха, занятости и другие социальные направления на 20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20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-202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4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«Профилактика правонарушений и безопасности дорожного движения на территории Усть-Удинского района» на 2020-2024 годы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199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"/>
          <p:cNvSpPr txBox="1">
            <a:spLocks noChangeArrowheads="1"/>
          </p:cNvSpPr>
          <p:nvPr/>
        </p:nvSpPr>
        <p:spPr bwMode="auto">
          <a:xfrm>
            <a:off x="2339975" y="285750"/>
            <a:ext cx="5903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120869" name="Group 3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29807308"/>
              </p:ext>
            </p:extLst>
          </p:nvPr>
        </p:nvGraphicFramePr>
        <p:xfrm>
          <a:off x="142875" y="1341438"/>
          <a:ext cx="9026843" cy="499872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«Социальная поддержка отдельных категорий граждан на территории Усть-Удинского района» на 2020-2024 годы</a:t>
                      </a:r>
                      <a:endParaRPr lang="ru-RU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«Создание благоприятных условий для обеспечения жизнедеятельности населения Усть-Удинского района на 20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2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1-202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5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годы»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«Обеспечение комплексных мер по гражданской обороне» на 2021-2025 годы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«Обеспечение деятельности мэра Усть-Удинского района и администрации Усть-Удинского района»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«Поддержка и развитие малого и среднего предпринимательства в Усть-Удинском районе»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«Управление муниципальными финансами Усть-Удинского района» на 2017-202</a:t>
                      </a: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</a:p>
                    <a:p>
                      <a:endParaRPr lang="ru-RU" dirty="0"/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10"/>
          <p:cNvSpPr txBox="1">
            <a:spLocks noChangeArrowheads="1"/>
          </p:cNvSpPr>
          <p:nvPr/>
        </p:nvSpPr>
        <p:spPr bwMode="auto">
          <a:xfrm>
            <a:off x="2339975" y="285750"/>
            <a:ext cx="5903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120869" name="Group 3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6776501"/>
              </p:ext>
            </p:extLst>
          </p:nvPr>
        </p:nvGraphicFramePr>
        <p:xfrm>
          <a:off x="142875" y="1341438"/>
          <a:ext cx="9026843" cy="1981200"/>
        </p:xfrm>
        <a:graphic>
          <a:graphicData uri="http://schemas.openxmlformats.org/drawingml/2006/table">
            <a:tbl>
              <a:tblPr/>
              <a:tblGrid>
                <a:gridCol w="8494713"/>
                <a:gridCol w="208280"/>
                <a:gridCol w="323850"/>
              </a:tblGrid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Муниципальные программы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3</a:t>
                      </a: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rebuchet MS" pitchFamily="34" charset="0"/>
                        </a:rPr>
                        <a:t> годы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8651">
                        <a:alpha val="20000"/>
                      </a:srgbClr>
                    </a:solidFill>
                  </a:tcPr>
                </a:tc>
              </a:tr>
              <a:tr h="254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«Комплексное развитие сельских территорий на период 2020-202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годы»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14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198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7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Основные параметры районного бюджета на 20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21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год и плановый период 20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22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и 202</a:t>
            </a:r>
            <a:r>
              <a:rPr lang="en-US" sz="1400" dirty="0" smtClean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 годов 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36923" name="Group 59"/>
          <p:cNvGraphicFramePr>
            <a:graphicFrameLocks noGrp="1"/>
          </p:cNvGraphicFramePr>
          <p:nvPr>
            <p:ph idx="1"/>
          </p:nvPr>
        </p:nvGraphicFramePr>
        <p:xfrm>
          <a:off x="457200" y="1916113"/>
          <a:ext cx="8229600" cy="4425951"/>
        </p:xfrm>
        <a:graphic>
          <a:graphicData uri="http://schemas.openxmlformats.org/drawingml/2006/table">
            <a:tbl>
              <a:tblPr/>
              <a:tblGrid>
                <a:gridCol w="2601913"/>
                <a:gridCol w="2089150"/>
                <a:gridCol w="1727200"/>
                <a:gridCol w="1811337"/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параметры бюджета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в том числе: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728865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721756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657811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,6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76543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79563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82682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перечисления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652321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642193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575129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Расходы: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728865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721756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657811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801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 дефицита (к доходам без учета безвозмездных поступлений)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Верхний предел муниципального долга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9852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9852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9852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6016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муниципального долга (%)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4%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6E1E4E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,9%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76256" y="1484784"/>
            <a:ext cx="1800199" cy="4001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6E1E4E"/>
                </a:solidFill>
              </a:rPr>
              <a:t>(тыс. руб.)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Рисунок 6" descr="IMG_00000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7506231"/>
        </p:xfrm>
        <a:graphic>
          <a:graphicData uri="http://schemas.openxmlformats.org/drawingml/2006/table">
            <a:tbl>
              <a:tblPr/>
              <a:tblGrid>
                <a:gridCol w="9144000"/>
              </a:tblGrid>
              <a:tr h="523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При подготовке прогноза доходов районного бюджета на 20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год  и на плановый период 202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и 202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</a:rPr>
                        <a:t> годы учтены положения федеральных и областных законов: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7423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Изменение Бюджетного кодекса Российской Федерации, Федерального закона №145-ФЗ от 31.07.1998 г. (в редакции от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15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.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10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.20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г. №32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-ФЗ) предусматривающего: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Зачисление налоговых доходов в районный бюджет по нормативам: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налог на доходы физических лиц –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26,25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%;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Налог 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взымаемый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в связи с применением упрощенной системы налогообложения – 30%;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единый сельскохозяйственный налог –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7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0%;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Налог взимаемый в связи с применением патентной системы налогообложения – 100%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государственная пошлина по делам, рассматриваемая судами общей юрисдикции, мировыми судьями – 100%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плата за негативное воздействие за окружающую среду –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60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13826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Указ губернатора Иркутской области  от 23.10.2020 г. №297-уг « О внесении в Законодательное собрание Иркутской области проекта закона Иркутской области «О внесении изменений в Закон Иркутской области»«О межбюджетных трансфертах и нормативах отчислений доходов в местные бюджеты» предусматривающий нормативы отчислений в бюджеты муниципальных районов: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от налога на доходы физических лиц – 26,25 процентов от объема доходов по данному виду налога.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от налога на доходы физических лиц, уплачиваемого иностранными гражданами в виде фиксированного авансового платежа – 31,25 процентов от объема доходов по данному виду налога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от налога взимаемого в связи с применением упрощенной системы налогообложения – 30 процентов от объема доходов по данному виду налога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737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Принятие приказа Министерством финансов Российской Федерации от 06.06.2019 №85н (в редакции от 28.09.2020 г. №215н) «О порядке формирования и применения кодов бюджетной классификации Российской Федерации, их структуре и принципах назначения» предусматривающего изменения и дополнения бюджетной классификации Российской Федерации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5395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Принятие Федерального закона от 05.08.2000 № 117-ФЗ (в редакции от 09.11.2020 г. № 368-ФЗ) «Налоговый кодекс Российской Федерации. Часть вторая» предусматривающего изменения и дополнения по налогам и сборам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506854"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Кроме того, при разработке решения районной Думы «О районном бюджете на 20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год и плановый период 202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и 202</a:t>
                      </a:r>
                      <a:r>
                        <a:rPr kumimoji="0" 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ru-RU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годов» были учтены условия: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1">
                      <a:blip r:embed="rId3"/>
                      <a:srcRect/>
                      <a:tile tx="0" ty="0" sx="100000" sy="100000" flip="none" algn="tl"/>
                    </a:blipFill>
                  </a:tcPr>
                </a:tc>
              </a:tr>
              <a:tr h="356382"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проект федерального закона «О федеральном бюджете на 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год и плановый период 202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и 202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годов»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56382">
                <a:tc>
                  <a:txBody>
                    <a:bodyPr/>
                    <a:lstStyle/>
                    <a:p>
                      <a:pPr marL="0" marR="0" lvl="1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проект закона Иркутской области «Об областном бюджете на 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год и плановый период 202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и 202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годов»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737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Постановление администрации Усть-Удинского района от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13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.11.20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20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г. № 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492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«Об основных направлениях бюджетной политики и налоговой политики районного муниципального образования «</a:t>
                      </a:r>
                      <a:r>
                        <a:rPr kumimoji="0" lang="ru-RU" sz="13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Усть-Удинский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район» на 20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21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год  и плановый период 202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2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и 202</a:t>
                      </a:r>
                      <a:r>
                        <a:rPr kumimoji="0" lang="en-US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3</a:t>
                      </a:r>
                      <a:r>
                        <a:rPr kumimoji="0" lang="ru-RU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6E1E4E"/>
                          </a:solidFill>
                          <a:effectLst/>
                          <a:latin typeface="Times New Roman" pitchFamily="18" charset="0"/>
                        </a:rPr>
                        <a:t> годов»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5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1403350" y="115888"/>
            <a:ext cx="8229600" cy="1143000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Доходы бюджета Усть-Удинского муниципального района</a:t>
            </a:r>
            <a:b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на 20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-20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23</a:t>
            </a:r>
            <a:r>
              <a:rPr lang="ru-RU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годы</a:t>
            </a:r>
          </a:p>
        </p:txBody>
      </p:sp>
      <p:graphicFrame>
        <p:nvGraphicFramePr>
          <p:cNvPr id="307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07105544"/>
              </p:ext>
            </p:extLst>
          </p:nvPr>
        </p:nvGraphicFramePr>
        <p:xfrm>
          <a:off x="717550" y="1555750"/>
          <a:ext cx="7770813" cy="4816475"/>
        </p:xfrm>
        <a:graphic>
          <a:graphicData uri="http://schemas.openxmlformats.org/presentationml/2006/ole">
            <p:oleObj spid="_x0000_s22530" name="Лист" r:id="rId3" imgW="9343898" imgH="5791230" progId="Excel.Sheet.8">
              <p:embed/>
            </p:oleObj>
          </a:graphicData>
        </a:graphic>
      </p:graphicFrame>
      <p:sp>
        <p:nvSpPr>
          <p:cNvPr id="307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7920038" y="908050"/>
            <a:ext cx="122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19088" indent="-319088" algn="ctr" eaLnBrk="0" hangingPunct="0">
              <a:buClr>
                <a:srgbClr val="9A3130"/>
              </a:buClr>
              <a:buSzPct val="128000"/>
              <a:buFont typeface="Georgia" pitchFamily="18" charset="0"/>
              <a:buNone/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тыс. руб.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16"/>
          <p:cNvSpPr txBox="1">
            <a:spLocks noChangeArrowheads="1"/>
          </p:cNvSpPr>
          <p:nvPr/>
        </p:nvSpPr>
        <p:spPr bwMode="auto">
          <a:xfrm>
            <a:off x="1941513" y="115888"/>
            <a:ext cx="6591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Структура собственных доходов </a:t>
            </a:r>
          </a:p>
          <a:p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районного бюджета на 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20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21</a:t>
            </a:r>
            <a:r>
              <a:rPr lang="ru-RU" sz="2000" b="1" dirty="0" smtClean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 </a:t>
            </a:r>
            <a:r>
              <a:rPr lang="ru-RU" sz="2000" b="1" dirty="0">
                <a:solidFill>
                  <a:schemeClr val="bg1"/>
                </a:solidFill>
                <a:latin typeface="Calibri" pitchFamily="34" charset="0"/>
                <a:ea typeface="Tahoma" pitchFamily="34" charset="0"/>
                <a:cs typeface="Arial" charset="0"/>
              </a:rPr>
              <a:t>год</a:t>
            </a:r>
          </a:p>
        </p:txBody>
      </p:sp>
      <p:sp>
        <p:nvSpPr>
          <p:cNvPr id="2052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graphicFrame>
        <p:nvGraphicFramePr>
          <p:cNvPr id="2050" name="Диаграмма 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662160411"/>
              </p:ext>
            </p:extLst>
          </p:nvPr>
        </p:nvGraphicFramePr>
        <p:xfrm>
          <a:off x="0" y="831850"/>
          <a:ext cx="9948863" cy="6403975"/>
        </p:xfrm>
        <a:graphic>
          <a:graphicData uri="http://schemas.openxmlformats.org/presentationml/2006/ole">
            <p:oleObj spid="_x0000_s48130" name="Лист" r:id="rId4" imgW="9562976" imgH="6162750" progId="Excel.Sheet.8">
              <p:embed/>
            </p:oleObj>
          </a:graphicData>
        </a:graphic>
      </p:graphicFrame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3347864" y="3573016"/>
            <a:ext cx="26654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rebuchet MS" pitchFamily="34" charset="0"/>
              </a:rPr>
              <a:t>76 543,9</a:t>
            </a:r>
            <a:endParaRPr lang="ru-RU" sz="2400" b="1" dirty="0">
              <a:solidFill>
                <a:srgbClr val="C00000"/>
              </a:solidFill>
              <a:latin typeface="Trebuchet MS" pitchFamily="34" charset="0"/>
            </a:endParaRPr>
          </a:p>
          <a:p>
            <a:pPr algn="ctr"/>
            <a:r>
              <a:rPr lang="ru-RU" sz="2400" b="1" dirty="0">
                <a:solidFill>
                  <a:srgbClr val="C00000"/>
                </a:solidFill>
                <a:latin typeface="Trebuchet MS" pitchFamily="34" charset="0"/>
              </a:rPr>
              <a:t>тыс. рублей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Прогноз налоговых поступлений в районный бюджет на 20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 и плановый период 202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и 202</a:t>
            </a:r>
            <a:r>
              <a:rPr lang="en-US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годы (тыс.руб.)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1196975"/>
          <a:ext cx="8208142" cy="3423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0685"/>
                <a:gridCol w="4546208"/>
                <a:gridCol w="1017083"/>
                <a:gridCol w="1017083"/>
                <a:gridCol w="1017083"/>
              </a:tblGrid>
              <a:tr h="296646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</a:t>
                      </a:r>
                      <a:r>
                        <a:rPr lang="en-US" sz="1400" dirty="0" smtClean="0"/>
                        <a:t>21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</a:t>
                      </a:r>
                      <a:r>
                        <a:rPr lang="en-US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</a:t>
                      </a:r>
                      <a:r>
                        <a:rPr lang="en-US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</a:tr>
              <a:tr h="2966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Налоги на прибыль, доходы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265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1.1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 на доходы физических лиц*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58105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60429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62846</a:t>
                      </a:r>
                      <a:endParaRPr kumimoji="0"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29664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kumimoji="0" lang="ru-RU" sz="14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Налоги на совокупный доход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</a:tr>
              <a:tr h="5042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2.1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/>
                        <a:t>Налог, взимаемый в связи с применением</a:t>
                      </a:r>
                      <a:r>
                        <a:rPr lang="ru-RU" sz="1400" b="0" baseline="0" dirty="0" smtClean="0"/>
                        <a:t> упрощенной системы налогообложения*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8182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8509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8849</a:t>
                      </a:r>
                      <a:r>
                        <a:rPr lang="ru-RU" sz="1400" dirty="0" smtClean="0"/>
                        <a:t> </a:t>
                      </a:r>
                      <a:endParaRPr lang="ru-RU" sz="1400" dirty="0"/>
                    </a:p>
                  </a:txBody>
                  <a:tcPr/>
                </a:tc>
              </a:tr>
              <a:tr h="50429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2.2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Патент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27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28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29</a:t>
                      </a:r>
                      <a:endParaRPr lang="ru-RU" sz="1400" dirty="0"/>
                    </a:p>
                  </a:txBody>
                  <a:tcPr/>
                </a:tc>
              </a:tr>
              <a:tr h="31506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2.3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Единый сельскохозяйственный налог</a:t>
                      </a:r>
                      <a:endParaRPr lang="ru-RU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29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30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31</a:t>
                      </a:r>
                      <a:endParaRPr lang="ru-RU" sz="1400" dirty="0"/>
                    </a:p>
                  </a:txBody>
                  <a:tcPr/>
                </a:tc>
              </a:tr>
              <a:tr h="2966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Государственная пошлина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</a:tr>
              <a:tr h="54039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3.1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Государственная пошлина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1141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1186  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1234  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5301208"/>
            <a:ext cx="8208912" cy="138499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Поступления налога на доходы физических лиц на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21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год и плановый период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годов запланированы на основе прогнозируемого темпа роста источника основной части налога - фонда заработной платы на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21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год в соответствии с прогнозом социально-экономического развития РМО «Усть-Удинский район». 	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 Расчет поступлений данного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налога(УСН)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сделан на основании ожидаемых поступлений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2021 года</a:t>
            </a:r>
            <a:r>
              <a:rPr lang="ru-RU" sz="1200" dirty="0" smtClean="0"/>
              <a:t>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 учетом сводного индекса потребительских цен на 2021-2023 годы по прогнозу социально–экономического развития районного муниципального образования «</a:t>
            </a:r>
            <a:r>
              <a:rPr lang="ru-RU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Усть-Удинский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район».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Рисунок 3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НЕНАЛОГОВЫЕ ДОХОДЫ</a:t>
            </a:r>
            <a:endParaRPr 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5013176"/>
            <a:ext cx="8229600" cy="16561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548640" indent="-41148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* Прогноз  поступления  неналоговых  платежей  в районный бюджет осуществлен на основании информации главных администраторов доходов о прогнозируемом поступлении доходов и составит в 2021 году  9059,9 тыс. руб., что на 514,8 тыс. руб.  (6,0%) выше уровня 2020 года.</a:t>
            </a:r>
          </a:p>
          <a:p>
            <a:pPr marL="548640" indent="-411480" algn="just" eaLnBrk="1" fontAlgn="auto" hangingPunct="1">
              <a:spcBef>
                <a:spcPts val="600"/>
              </a:spcBef>
              <a:spcAft>
                <a:spcPts val="60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2021 году родительская плата за содержание детей в дошкольных образовательных учреждениях Усть-Удинского района составит 1800 руб. в месяц за ребенка, в 2022 году – 1950 руб. в месяц за ребенка, в 2023 году – 2000 руб. в месяц за ребенка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2" name="Рисунок 4" descr="magnif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700213"/>
            <a:ext cx="1219200" cy="134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4" name="TextBox 6"/>
          <p:cNvSpPr txBox="1">
            <a:spLocks noChangeArrowheads="1"/>
          </p:cNvSpPr>
          <p:nvPr/>
        </p:nvSpPr>
        <p:spPr bwMode="auto">
          <a:xfrm>
            <a:off x="5364163" y="4365625"/>
            <a:ext cx="2159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*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979712" y="2204864"/>
          <a:ext cx="5347548" cy="1368152"/>
        </p:xfrm>
        <a:graphic>
          <a:graphicData uri="http://schemas.openxmlformats.org/drawingml/2006/table">
            <a:tbl>
              <a:tblPr/>
              <a:tblGrid>
                <a:gridCol w="1336887"/>
                <a:gridCol w="1336887"/>
                <a:gridCol w="1336887"/>
                <a:gridCol w="1336887"/>
              </a:tblGrid>
              <a:tr h="360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2020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2023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8574,7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9059,9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9381,2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</a:rPr>
                        <a:t>9693,1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A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 БЮДЖЕТА</a:t>
            </a:r>
            <a:endParaRPr lang="ru-R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628800"/>
          <a:ext cx="8229600" cy="49245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3850" y="1412875"/>
            <a:ext cx="8569325" cy="9540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Повышение уровня и качества жизни населения</a:t>
            </a:r>
          </a:p>
        </p:txBody>
      </p:sp>
      <p:sp>
        <p:nvSpPr>
          <p:cNvPr id="9219" name="TextBox 10"/>
          <p:cNvSpPr txBox="1">
            <a:spLocks noChangeArrowheads="1"/>
          </p:cNvSpPr>
          <p:nvPr/>
        </p:nvSpPr>
        <p:spPr bwMode="auto">
          <a:xfrm>
            <a:off x="1908175" y="115888"/>
            <a:ext cx="698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667625" y="2708275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69,6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9221" name="Прямоугольник 7"/>
          <p:cNvSpPr>
            <a:spLocks noChangeArrowheads="1"/>
          </p:cNvSpPr>
          <p:nvPr/>
        </p:nvSpPr>
        <p:spPr bwMode="auto">
          <a:xfrm>
            <a:off x="2994025" y="1052513"/>
            <a:ext cx="34813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 цель: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292725" y="2708275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507 587,2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67625" y="3644900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1,9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92725" y="3644900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13 825,4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667625" y="4652963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bg1"/>
                </a:solidFill>
              </a:rPr>
              <a:t>27,7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92725" y="4652963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201 639,5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667625" y="5795168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b="1" dirty="0" smtClean="0">
                <a:solidFill>
                  <a:schemeClr val="bg1"/>
                </a:solidFill>
              </a:rPr>
              <a:t>0,</a:t>
            </a:r>
            <a:r>
              <a:rPr lang="en-US" sz="1600" b="1" dirty="0">
                <a:solidFill>
                  <a:schemeClr val="bg1"/>
                </a:solidFill>
              </a:rPr>
              <a:t>8</a:t>
            </a:r>
            <a:r>
              <a:rPr lang="ru-RU" sz="1600" b="1" dirty="0" smtClean="0">
                <a:solidFill>
                  <a:schemeClr val="bg1"/>
                </a:solidFill>
              </a:rPr>
              <a:t>%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5292725" y="5795168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bg1"/>
                </a:solidFill>
              </a:rPr>
              <a:t>5 813,0 </a:t>
            </a:r>
            <a:r>
              <a:rPr lang="ru-RU" sz="1600" dirty="0" smtClean="0">
                <a:solidFill>
                  <a:schemeClr val="bg1"/>
                </a:solidFill>
              </a:rPr>
              <a:t>тыс</a:t>
            </a:r>
            <a:r>
              <a:rPr lang="ru-RU" sz="1600" dirty="0">
                <a:solidFill>
                  <a:schemeClr val="bg1"/>
                </a:solidFill>
              </a:rPr>
              <a:t>. руб</a:t>
            </a:r>
            <a:r>
              <a:rPr lang="ru-RU" sz="1600" dirty="0">
                <a:solidFill>
                  <a:srgbClr val="B48200"/>
                </a:solidFill>
              </a:rPr>
              <a:t>.</a:t>
            </a:r>
          </a:p>
        </p:txBody>
      </p:sp>
      <p:sp>
        <p:nvSpPr>
          <p:cNvPr id="9229" name="Прямоугольник 7"/>
          <p:cNvSpPr>
            <a:spLocks noChangeArrowheads="1"/>
          </p:cNvSpPr>
          <p:nvPr/>
        </p:nvSpPr>
        <p:spPr bwMode="auto">
          <a:xfrm>
            <a:off x="395288" y="2708275"/>
            <a:ext cx="4464050" cy="558800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1</a:t>
            </a:r>
          </a:p>
          <a:p>
            <a:r>
              <a:rPr lang="ru-RU">
                <a:latin typeface="Calibri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9230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9231" name="Прямоугольник 7"/>
          <p:cNvSpPr>
            <a:spLocks noChangeArrowheads="1"/>
          </p:cNvSpPr>
          <p:nvPr/>
        </p:nvSpPr>
        <p:spPr bwMode="auto">
          <a:xfrm>
            <a:off x="395288" y="3573463"/>
            <a:ext cx="4464050" cy="773112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2</a:t>
            </a:r>
          </a:p>
          <a:p>
            <a:r>
              <a:rPr lang="ru-RU" sz="1600"/>
              <a:t>Развитие инфраструктуры и обеспечение условий жизнедеятельности</a:t>
            </a:r>
          </a:p>
        </p:txBody>
      </p:sp>
      <p:sp>
        <p:nvSpPr>
          <p:cNvPr id="9232" name="Прямоугольник 7"/>
          <p:cNvSpPr>
            <a:spLocks noChangeArrowheads="1"/>
          </p:cNvSpPr>
          <p:nvPr/>
        </p:nvSpPr>
        <p:spPr bwMode="auto">
          <a:xfrm>
            <a:off x="395288" y="4508500"/>
            <a:ext cx="4464050" cy="833438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3</a:t>
            </a:r>
          </a:p>
          <a:p>
            <a:r>
              <a:rPr lang="ru-RU"/>
              <a:t>Обеспечение темпов экономического роста </a:t>
            </a:r>
          </a:p>
        </p:txBody>
      </p:sp>
      <p:sp>
        <p:nvSpPr>
          <p:cNvPr id="9233" name="Прямоугольник 7"/>
          <p:cNvSpPr>
            <a:spLocks noChangeArrowheads="1"/>
          </p:cNvSpPr>
          <p:nvPr/>
        </p:nvSpPr>
        <p:spPr bwMode="auto">
          <a:xfrm>
            <a:off x="395288" y="5661025"/>
            <a:ext cx="4464050" cy="773113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Calibri" pitchFamily="34" charset="0"/>
                <a:cs typeface="Tahoma" pitchFamily="34" charset="0"/>
              </a:rPr>
              <a:t>Стратегическая задача 4</a:t>
            </a:r>
          </a:p>
          <a:p>
            <a:r>
              <a:rPr lang="ru-RU" sz="1600"/>
              <a:t>Законодательное регулирование, контроль и представление интересов населения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"/>
          <p:cNvSpPr txBox="1">
            <a:spLocks noChangeArrowheads="1"/>
          </p:cNvSpPr>
          <p:nvPr/>
        </p:nvSpPr>
        <p:spPr bwMode="auto">
          <a:xfrm>
            <a:off x="1960563" y="115888"/>
            <a:ext cx="6985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79388" y="1773238"/>
            <a:ext cx="6351587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6238" y="1274763"/>
            <a:ext cx="8569325" cy="51911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10245" name="Прямоугольник 37"/>
          <p:cNvSpPr>
            <a:spLocks noChangeArrowheads="1"/>
          </p:cNvSpPr>
          <p:nvPr/>
        </p:nvSpPr>
        <p:spPr bwMode="auto">
          <a:xfrm>
            <a:off x="2754313" y="914400"/>
            <a:ext cx="40671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800">
                <a:latin typeface="Calibri" pitchFamily="34" charset="0"/>
                <a:cs typeface="Tahoma" pitchFamily="34" charset="0"/>
              </a:rPr>
              <a:t> </a:t>
            </a:r>
            <a:r>
              <a:rPr lang="ru-RU" sz="2800">
                <a:latin typeface="Calibri" pitchFamily="34" charset="0"/>
                <a:cs typeface="Tahoma" pitchFamily="34" charset="0"/>
              </a:rPr>
              <a:t>задача 1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667625" y="2492375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63,</a:t>
            </a:r>
            <a:r>
              <a:rPr lang="en-US" sz="1600" dirty="0">
                <a:solidFill>
                  <a:schemeClr val="tx1"/>
                </a:solidFill>
              </a:rPr>
              <a:t>2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2492375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460 776,1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</a:t>
            </a:r>
            <a:r>
              <a:rPr lang="ru-RU" sz="1600" dirty="0" smtClean="0">
                <a:latin typeface="Trebuchet MS" pitchFamily="34" charset="0"/>
              </a:rPr>
              <a:t>руб.</a:t>
            </a:r>
            <a:endParaRPr lang="ru-RU" sz="1600" dirty="0">
              <a:latin typeface="Trebuchet MS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32845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0,8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ик 38"/>
          <p:cNvSpPr>
            <a:spLocks noChangeArrowheads="1"/>
          </p:cNvSpPr>
          <p:nvPr/>
        </p:nvSpPr>
        <p:spPr bwMode="auto">
          <a:xfrm>
            <a:off x="5219700" y="328453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5 820,0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667625" y="4221163"/>
            <a:ext cx="1087438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4,5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2" name="Прямоугольник 41"/>
          <p:cNvSpPr>
            <a:spLocks noChangeArrowheads="1"/>
          </p:cNvSpPr>
          <p:nvPr/>
        </p:nvSpPr>
        <p:spPr bwMode="auto">
          <a:xfrm>
            <a:off x="5219700" y="4221163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33 024,0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6" name="Прямоугольник 45"/>
          <p:cNvSpPr>
            <a:spLocks noChangeArrowheads="1"/>
          </p:cNvSpPr>
          <p:nvPr/>
        </p:nvSpPr>
        <p:spPr bwMode="auto">
          <a:xfrm>
            <a:off x="5219700" y="494188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latin typeface="Trebuchet MS" pitchFamily="34" charset="0"/>
              </a:rPr>
              <a:t>3</a:t>
            </a:r>
            <a:r>
              <a:rPr lang="en-US" sz="1600" dirty="0" smtClean="0">
                <a:latin typeface="Trebuchet MS" pitchFamily="34" charset="0"/>
              </a:rPr>
              <a:t>5</a:t>
            </a:r>
            <a:r>
              <a:rPr lang="ru-RU" sz="1600" dirty="0" smtClean="0">
                <a:latin typeface="Trebuchet MS" pitchFamily="34" charset="0"/>
              </a:rPr>
              <a:t>0,0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667625" y="4941888"/>
            <a:ext cx="1092200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0,05%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0" name="Прямоугольник 49"/>
          <p:cNvSpPr>
            <a:spLocks noChangeArrowheads="1"/>
          </p:cNvSpPr>
          <p:nvPr/>
        </p:nvSpPr>
        <p:spPr bwMode="auto">
          <a:xfrm>
            <a:off x="5220072" y="5517232"/>
            <a:ext cx="2016125" cy="357187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7 617,1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667625" y="5516563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1,0%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256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2" name="TextBox 78"/>
          <p:cNvSpPr txBox="1"/>
          <p:nvPr/>
        </p:nvSpPr>
        <p:spPr>
          <a:xfrm>
            <a:off x="250825" y="2349500"/>
            <a:ext cx="4968875" cy="5746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200">
                <a:solidFill>
                  <a:schemeClr val="tx1"/>
                </a:solidFill>
                <a:latin typeface="Times New Roman" pitchFamily="18" charset="0"/>
              </a:rPr>
              <a:t>Повышение доступности качественного образования, обеспечение его соответствия потребностям социально-экономического развития</a:t>
            </a:r>
            <a:r>
              <a:rPr lang="ru-RU">
                <a:solidFill>
                  <a:schemeClr val="tx1"/>
                </a:solidFill>
                <a:latin typeface="Arial" charset="0"/>
              </a:rPr>
              <a:t> </a:t>
            </a:r>
          </a:p>
        </p:txBody>
      </p:sp>
      <p:sp>
        <p:nvSpPr>
          <p:cNvPr id="10258" name="Rectangle 31"/>
          <p:cNvSpPr>
            <a:spLocks noChangeArrowheads="1"/>
          </p:cNvSpPr>
          <p:nvPr/>
        </p:nvSpPr>
        <p:spPr bwMode="auto">
          <a:xfrm>
            <a:off x="323850" y="3213100"/>
            <a:ext cx="4895850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Обеспечение максимальной вовлеченности населения в систематические занятия физкультурой и спортом</a:t>
            </a:r>
            <a:r>
              <a:rPr lang="ru-RU"/>
              <a:t> </a:t>
            </a:r>
          </a:p>
        </p:txBody>
      </p:sp>
      <p:sp>
        <p:nvSpPr>
          <p:cNvPr id="10259" name="Rectangle 32"/>
          <p:cNvSpPr>
            <a:spLocks noChangeArrowheads="1"/>
          </p:cNvSpPr>
          <p:nvPr/>
        </p:nvSpPr>
        <p:spPr bwMode="auto">
          <a:xfrm>
            <a:off x="323850" y="4149725"/>
            <a:ext cx="419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Создание равных возможностей доступа к культурным ценностям для всех жителей района </a:t>
            </a:r>
          </a:p>
        </p:txBody>
      </p:sp>
      <p:sp>
        <p:nvSpPr>
          <p:cNvPr id="10260" name="Rectangle 33"/>
          <p:cNvSpPr>
            <a:spLocks noChangeArrowheads="1"/>
          </p:cNvSpPr>
          <p:nvPr/>
        </p:nvSpPr>
        <p:spPr bwMode="auto">
          <a:xfrm>
            <a:off x="250825" y="4868863"/>
            <a:ext cx="47513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Обеспечение успешной социализации и эффективной самореализации молодежи</a:t>
            </a:r>
            <a:r>
              <a:rPr lang="ru-RU"/>
              <a:t> </a:t>
            </a:r>
          </a:p>
        </p:txBody>
      </p:sp>
      <p:sp>
        <p:nvSpPr>
          <p:cNvPr id="10261" name="Rectangle 34"/>
          <p:cNvSpPr>
            <a:spLocks noChangeArrowheads="1"/>
          </p:cNvSpPr>
          <p:nvPr/>
        </p:nvSpPr>
        <p:spPr bwMode="auto">
          <a:xfrm>
            <a:off x="250825" y="5516563"/>
            <a:ext cx="46085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1200">
                <a:latin typeface="Times New Roman" pitchFamily="18" charset="0"/>
              </a:rPr>
              <a:t>Организация летнего отдыха, занятости, и другие социальные направления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0"/>
          <p:cNvSpPr txBox="1">
            <a:spLocks noChangeArrowheads="1"/>
          </p:cNvSpPr>
          <p:nvPr/>
        </p:nvSpPr>
        <p:spPr bwMode="auto">
          <a:xfrm>
            <a:off x="1971675" y="188913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2257425"/>
            <a:ext cx="6353175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0525" y="1322388"/>
            <a:ext cx="8418513" cy="95408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Развитие инфраструктуры и обеспечение условий жизнедеятельности</a:t>
            </a:r>
          </a:p>
        </p:txBody>
      </p:sp>
      <p:sp>
        <p:nvSpPr>
          <p:cNvPr id="11269" name="Прямоугольник 37"/>
          <p:cNvSpPr>
            <a:spLocks noChangeArrowheads="1"/>
          </p:cNvSpPr>
          <p:nvPr/>
        </p:nvSpPr>
        <p:spPr bwMode="auto">
          <a:xfrm>
            <a:off x="2868613" y="879475"/>
            <a:ext cx="3970337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800">
                <a:latin typeface="Calibri" pitchFamily="34" charset="0"/>
                <a:cs typeface="Tahoma" pitchFamily="34" charset="0"/>
              </a:rPr>
              <a:t> </a:t>
            </a:r>
            <a:r>
              <a:rPr lang="ru-RU" sz="2800">
                <a:latin typeface="Calibri" pitchFamily="34" charset="0"/>
                <a:cs typeface="Tahoma" pitchFamily="34" charset="0"/>
              </a:rPr>
              <a:t>задача 2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603381" y="3357563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1,1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3357563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8 363,4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997200"/>
            <a:ext cx="496887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Arial" charset="0"/>
              </a:rPr>
              <a:t>Создание благоприятных условий для обеспечения жизнедеятельности населения Усть-Удинского района </a:t>
            </a:r>
          </a:p>
        </p:txBody>
      </p:sp>
      <p:sp>
        <p:nvSpPr>
          <p:cNvPr id="11273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" name="Прямоугольник 27"/>
          <p:cNvSpPr/>
          <p:nvPr/>
        </p:nvSpPr>
        <p:spPr>
          <a:xfrm>
            <a:off x="7596188" y="4797425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</a:t>
            </a:r>
            <a:r>
              <a:rPr lang="en-US" sz="1600" dirty="0" smtClean="0">
                <a:solidFill>
                  <a:schemeClr val="tx1"/>
                </a:solidFill>
              </a:rPr>
              <a:t>8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0"/>
          <p:cNvSpPr>
            <a:spLocks noChangeArrowheads="1"/>
          </p:cNvSpPr>
          <p:nvPr/>
        </p:nvSpPr>
        <p:spPr bwMode="auto">
          <a:xfrm>
            <a:off x="5219700" y="4797425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5 462,0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" name="TextBox 78"/>
          <p:cNvSpPr txBox="1"/>
          <p:nvPr/>
        </p:nvSpPr>
        <p:spPr>
          <a:xfrm>
            <a:off x="179388" y="4365625"/>
            <a:ext cx="4968875" cy="12160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Arial" charset="0"/>
              </a:rPr>
              <a:t>Обеспечение комплексных мер противодействия террору, чрезвычайным ситуациям природного и техногенного характера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1989138"/>
            <a:ext cx="6610350" cy="33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400" u="sng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71575" y="1257300"/>
            <a:ext cx="7345363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Обеспечение темпов </a:t>
            </a:r>
          </a:p>
          <a:p>
            <a:pPr algn="ctr">
              <a:defRPr/>
            </a:pPr>
            <a:r>
              <a:rPr lang="ru-RU" sz="24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экономического роста</a:t>
            </a:r>
          </a:p>
        </p:txBody>
      </p:sp>
      <p:sp>
        <p:nvSpPr>
          <p:cNvPr id="12293" name="Прямоугольник 37"/>
          <p:cNvSpPr>
            <a:spLocks noChangeArrowheads="1"/>
          </p:cNvSpPr>
          <p:nvPr/>
        </p:nvSpPr>
        <p:spPr bwMode="auto">
          <a:xfrm>
            <a:off x="3140075" y="879475"/>
            <a:ext cx="342741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sz="2400">
                <a:latin typeface="Calibri" pitchFamily="34" charset="0"/>
                <a:cs typeface="Tahoma" pitchFamily="34" charset="0"/>
              </a:rPr>
              <a:t> </a:t>
            </a:r>
            <a:r>
              <a:rPr lang="ru-RU" sz="2400">
                <a:latin typeface="Calibri" pitchFamily="34" charset="0"/>
                <a:cs typeface="Tahoma" pitchFamily="34" charset="0"/>
              </a:rPr>
              <a:t>задача 3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26368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5,4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7535068" y="6034882"/>
            <a:ext cx="1087438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0,4%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7681912" y="3975100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20</a:t>
            </a:r>
            <a:r>
              <a:rPr lang="ru-RU" sz="1600" dirty="0" smtClean="0">
                <a:solidFill>
                  <a:schemeClr val="tx1"/>
                </a:solidFill>
              </a:rPr>
              <a:t>,3%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297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sz="22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endParaRPr lang="ru-RU" sz="1000">
              <a:solidFill>
                <a:srgbClr val="0D0D0D"/>
              </a:solidFill>
              <a:latin typeface="Trebuchet MS" pitchFamily="34" charset="0"/>
            </a:endParaRPr>
          </a:p>
          <a:p>
            <a:r>
              <a:rPr 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/>
          </a:p>
        </p:txBody>
      </p:sp>
      <p:sp>
        <p:nvSpPr>
          <p:cNvPr id="31" name="Прямоугольник 30"/>
          <p:cNvSpPr>
            <a:spLocks noChangeArrowheads="1"/>
          </p:cNvSpPr>
          <p:nvPr/>
        </p:nvSpPr>
        <p:spPr bwMode="auto">
          <a:xfrm>
            <a:off x="5219700" y="2636838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39 577,8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349500"/>
            <a:ext cx="496887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>
                <a:solidFill>
                  <a:schemeClr val="tx1"/>
                </a:solidFill>
                <a:latin typeface="Arial" charset="0"/>
              </a:rPr>
              <a:t>Обеспечение деятельности мэра Усть-Удинского района и администрации Усть-Удинского района </a:t>
            </a:r>
          </a:p>
        </p:txBody>
      </p:sp>
      <p:sp>
        <p:nvSpPr>
          <p:cNvPr id="12300" name="Rectangle 27"/>
          <p:cNvSpPr>
            <a:spLocks noChangeArrowheads="1"/>
          </p:cNvSpPr>
          <p:nvPr/>
        </p:nvSpPr>
        <p:spPr bwMode="auto">
          <a:xfrm>
            <a:off x="46831" y="5887928"/>
            <a:ext cx="47529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«Комплексное развитие сельских </a:t>
            </a:r>
            <a:r>
              <a:rPr lang="ru-RU" dirty="0" smtClean="0"/>
              <a:t>территорий»</a:t>
            </a:r>
            <a:endParaRPr lang="ru-RU" dirty="0"/>
          </a:p>
        </p:txBody>
      </p:sp>
      <p:sp>
        <p:nvSpPr>
          <p:cNvPr id="3" name="Прямоугольник 30"/>
          <p:cNvSpPr>
            <a:spLocks noChangeArrowheads="1"/>
          </p:cNvSpPr>
          <p:nvPr/>
        </p:nvSpPr>
        <p:spPr bwMode="auto">
          <a:xfrm>
            <a:off x="5087143" y="6034882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2 9</a:t>
            </a:r>
            <a:r>
              <a:rPr lang="ru-RU" sz="1600" dirty="0" smtClean="0">
                <a:latin typeface="Trebuchet MS" pitchFamily="34" charset="0"/>
              </a:rPr>
              <a:t>00,0 </a:t>
            </a:r>
            <a:r>
              <a:rPr 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12302" name="Rectangle 29"/>
          <p:cNvSpPr>
            <a:spLocks noChangeArrowheads="1"/>
          </p:cNvSpPr>
          <p:nvPr/>
        </p:nvSpPr>
        <p:spPr bwMode="auto">
          <a:xfrm>
            <a:off x="193675" y="3832225"/>
            <a:ext cx="3889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Управление муниципальными финансами </a:t>
            </a:r>
          </a:p>
        </p:txBody>
      </p:sp>
      <p:sp>
        <p:nvSpPr>
          <p:cNvPr id="4" name="Прямоугольник 30"/>
          <p:cNvSpPr>
            <a:spLocks noChangeArrowheads="1"/>
          </p:cNvSpPr>
          <p:nvPr/>
        </p:nvSpPr>
        <p:spPr bwMode="auto">
          <a:xfrm>
            <a:off x="5233987" y="3975100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148 168,9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" name="Прямоугольник 27"/>
          <p:cNvSpPr/>
          <p:nvPr/>
        </p:nvSpPr>
        <p:spPr>
          <a:xfrm>
            <a:off x="7655297" y="4712494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solidFill>
                  <a:schemeClr val="tx1"/>
                </a:solidFill>
              </a:rPr>
              <a:t>1,5</a:t>
            </a:r>
            <a:r>
              <a:rPr lang="ru-RU" sz="1600" dirty="0" smtClean="0">
                <a:solidFill>
                  <a:schemeClr val="tx1"/>
                </a:solidFill>
              </a:rPr>
              <a:t>%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2305" name="Rectangle 32"/>
          <p:cNvSpPr>
            <a:spLocks noChangeArrowheads="1"/>
          </p:cNvSpPr>
          <p:nvPr/>
        </p:nvSpPr>
        <p:spPr bwMode="auto">
          <a:xfrm>
            <a:off x="167060" y="4425157"/>
            <a:ext cx="4824412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Повышение эффективности проводимой муниципальной политики в области земельно-имущественных отношений и управления муниципальной собственностью </a:t>
            </a:r>
          </a:p>
        </p:txBody>
      </p:sp>
      <p:sp>
        <p:nvSpPr>
          <p:cNvPr id="6" name="Прямоугольник 30"/>
          <p:cNvSpPr>
            <a:spLocks noChangeArrowheads="1"/>
          </p:cNvSpPr>
          <p:nvPr/>
        </p:nvSpPr>
        <p:spPr bwMode="auto">
          <a:xfrm>
            <a:off x="5207372" y="4712494"/>
            <a:ext cx="2020888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en-US" sz="1600" dirty="0" smtClean="0">
                <a:latin typeface="Trebuchet MS" pitchFamily="34" charset="0"/>
              </a:rPr>
              <a:t>10 939,8 </a:t>
            </a:r>
            <a:r>
              <a:rPr lang="ru-RU" sz="1600" dirty="0" smtClean="0">
                <a:latin typeface="Trebuchet MS" pitchFamily="34" charset="0"/>
              </a:rPr>
              <a:t>тыс</a:t>
            </a:r>
            <a:r>
              <a:rPr 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648575" y="3335338"/>
            <a:ext cx="1087438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ru-RU" sz="1600">
                <a:solidFill>
                  <a:schemeClr val="tx1"/>
                </a:solidFill>
              </a:rPr>
              <a:t>0,01%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160338" y="3190875"/>
            <a:ext cx="47529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/>
              <a:t>Поддержка и развитие малого и среднего предпринимательства </a:t>
            </a:r>
          </a:p>
        </p:txBody>
      </p:sp>
      <p:sp>
        <p:nvSpPr>
          <p:cNvPr id="21" name="Прямоугольник 30"/>
          <p:cNvSpPr>
            <a:spLocks noChangeArrowheads="1"/>
          </p:cNvSpPr>
          <p:nvPr/>
        </p:nvSpPr>
        <p:spPr bwMode="auto">
          <a:xfrm>
            <a:off x="5200650" y="3335338"/>
            <a:ext cx="2016125" cy="358775"/>
          </a:xfrm>
          <a:prstGeom prst="rect">
            <a:avLst/>
          </a:prstGeom>
          <a:solidFill>
            <a:schemeClr val="bg2"/>
          </a:solidFill>
          <a:ln w="9525" algn="ctr">
            <a:noFill/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lIns="36000" rIns="36000" anchor="ctr"/>
          <a:lstStyle/>
          <a:p>
            <a:pPr algn="ctr">
              <a:defRPr/>
            </a:pPr>
            <a:r>
              <a:rPr lang="ru-RU" sz="1600" dirty="0">
                <a:latin typeface="Trebuchet MS" pitchFamily="34" charset="0"/>
              </a:rPr>
              <a:t>53,0 тыс.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«Обеспечение деятельности мэра Усть-Удинского района и администрации «Усть-Удинского района» на 2017-2023 годы 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1587744"/>
          <a:ext cx="8208144" cy="551402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968327"/>
                <a:gridCol w="1968327"/>
                <a:gridCol w="1968327"/>
                <a:gridCol w="2303163"/>
              </a:tblGrid>
              <a:tr h="37979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/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2021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2022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2023 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9895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«Обеспечение деятельности мэра Усть-Удинского района и администрации Усть-Удинского района» на 2017-2023 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39 577,8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39 392,2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39 375,2</a:t>
                      </a:r>
                    </a:p>
                  </a:txBody>
                  <a:tcPr marL="68580" marR="68580" marT="0" marB="0" anchor="ctr"/>
                </a:tc>
              </a:tr>
              <a:tr h="2726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9895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«Обеспечение деятельности муниципальных служащих, осуществляющих отдельные областные государственные полномочия» на 2017-2023 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4 426,7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4 241,1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4 224,1</a:t>
                      </a:r>
                    </a:p>
                  </a:txBody>
                  <a:tcPr marL="68580" marR="68580" marT="0" marB="0" anchor="ctr"/>
                </a:tc>
              </a:tr>
              <a:tr h="9895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«Обеспечение деятельности мэра Усть-Удинского района и администрации Усть-Удинского района» на 2017-2023 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33 655,1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33 655,1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33 655,1</a:t>
                      </a:r>
                    </a:p>
                  </a:txBody>
                  <a:tcPr marL="68580" marR="68580" marT="0" marB="0" anchor="ctr"/>
                </a:tc>
              </a:tr>
              <a:tr h="16492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«Информационное освещение деятельности органов местного самоуправления (администрации Усть-Удинского района и районной Думы районного муниципального образования «Усть-Удинский район»)» на 2017-2023 годы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1 496,0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1 496,0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1 496,0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467544" y="1007832"/>
            <a:ext cx="8208912" cy="55399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</a:t>
            </a:r>
            <a:r>
              <a:rPr lang="ru-RU" altLang="zh-TW" sz="16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.)</a:t>
            </a:r>
            <a:endParaRPr lang="ru-RU" altLang="zh-TW" sz="2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«Организация летнего отдыха, занятости и другие социальные направления» на 2020-2024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2420889"/>
          <a:ext cx="8229600" cy="2042006"/>
        </p:xfrm>
        <a:graphic>
          <a:graphicData uri="http://schemas.openxmlformats.org/drawingml/2006/table">
            <a:tbl>
              <a:tblPr/>
              <a:tblGrid>
                <a:gridCol w="1900829"/>
                <a:gridCol w="1900829"/>
                <a:gridCol w="1643234"/>
                <a:gridCol w="1439356"/>
                <a:gridCol w="1345352"/>
              </a:tblGrid>
              <a:tr h="1512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детей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6618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«Организация летнего отдыха и занятости  детей в 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Усть-Удинском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районе»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5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2600     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1 791,1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1 791,1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1 774,0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1059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«Организация летнего отдыха и занятости детей в Усть-Удинском районе» на 2020-2024 годы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/>
                          <a:ea typeface="Times New Roman"/>
                          <a:cs typeface="Times New Roman"/>
                        </a:rPr>
                        <a:t>2600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1 791,1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1 791,1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1 774,0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1429326"/>
            <a:ext cx="820891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zh-TW" sz="16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347864" y="4365010"/>
            <a:ext cx="5544616" cy="249299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данной программе отражены расходы на  мероприятия по организации отдыха и проведение лагерей с дневным пребыванием детей по 415 тыс. руб. ежегодно </a:t>
            </a:r>
            <a:r>
              <a:rPr lang="ru-RU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отдыхает</a:t>
            </a:r>
            <a:r>
              <a:rPr kumimoji="0" lang="ru-RU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347 </a:t>
            </a:r>
            <a:r>
              <a:rPr lang="ru-RU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человек</a:t>
            </a:r>
            <a:r>
              <a:rPr kumimoji="0" lang="ru-RU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</a:t>
            </a:r>
            <a:r>
              <a:rPr kumimoji="0" lang="ru-RU" altLang="zh-TW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софинансирование</a:t>
            </a:r>
            <a:r>
              <a:rPr kumimoji="0" lang="ru-RU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продуктам питания в лагерях с дневным пребыванием детей по 34 тыс. руб.  (в 2023 г. – 33,1 тыс.руб.) ежегодно и за счет областных средств на питание в лагерях с дневным пребыванием детей по 644,1 тыс.руб.на 2021-2022 годы и 627,9 тыс.руб. на 2023 год; организация и проведение палаточного лагеря по 65 тыс. руб. ежегодно </a:t>
            </a:r>
            <a:r>
              <a:rPr lang="ru-RU" altLang="zh-TW" sz="12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отдыхает</a:t>
            </a:r>
            <a:r>
              <a:rPr kumimoji="0" lang="ru-RU" altLang="zh-TW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150 детей</a:t>
            </a:r>
            <a:r>
              <a:rPr kumimoji="0" lang="ru-RU" alt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организация временного трудоустройства несовершеннолетних детей в возрасте от 14 до 18 лет по 433 тыс. руб. ежегодно; конкурс летних программ для детей и подростков по 200 тыс. руб. ежегодно.  Цель: организация содержательного активного летнего отдыха направленного на оздоровление детей в возрасте от 4 до 18 лет.</a:t>
            </a:r>
            <a:endParaRPr kumimoji="0" lang="ru-RU" alt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365104"/>
            <a:ext cx="2963955" cy="22229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«Профилактика правонарушений и безопасности дорожного движения на территории Усть-Удинского района» на 2020-2024 годы 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2420888"/>
          <a:ext cx="8229600" cy="2176778"/>
        </p:xfrm>
        <a:graphic>
          <a:graphicData uri="http://schemas.openxmlformats.org/drawingml/2006/table">
            <a:tbl>
              <a:tblPr/>
              <a:tblGrid>
                <a:gridCol w="2471737"/>
                <a:gridCol w="2136775"/>
                <a:gridCol w="1871663"/>
                <a:gridCol w="1749425"/>
              </a:tblGrid>
              <a:tr h="587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99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«Профилактика правонарушений и безопасности дорожного движения на территории Усть-Удинского района»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296,0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296,0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296,0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1650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97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«Профилактика правонарушений на территории Усть-Удинского района»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90,0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90,0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90,0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599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 «Профилактика безопасности дорожного движения на территории Усть-Удинского района «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206,0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206,0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1429326"/>
            <a:ext cx="820891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zh-TW" sz="16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67544" y="4817477"/>
            <a:ext cx="8208912" cy="10156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/>
            <a:r>
              <a:rPr lang="ru-RU" sz="1200" dirty="0" smtClean="0"/>
              <a:t>В данной программе отражены расходы на мероприятия по профилактике правонарушений в общественных местах, проведение конкурса «Лучший народный дружинник», конкурса среди учащихся «Полиция на защите граждан». Также отражены расходы на профилактические мероприятия по безопасности дорожного движения среди несовершеннолетних детей. Это и конкурс «Безопасное колесо», мероприятия «Посвящение в пешеходы», «Лучший отряд инспекторов дорожного движения», «Водитель года».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«Социальная поддержка отдельных категорий граждан на территории Усть-Удинского района» на 2020-2024 годы</a:t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2420889"/>
          <a:ext cx="8229600" cy="3288808"/>
        </p:xfrm>
        <a:graphic>
          <a:graphicData uri="http://schemas.openxmlformats.org/drawingml/2006/table">
            <a:tbl>
              <a:tblPr/>
              <a:tblGrid>
                <a:gridCol w="1900829"/>
                <a:gridCol w="1900829"/>
                <a:gridCol w="1643234"/>
                <a:gridCol w="1439356"/>
                <a:gridCol w="1345352"/>
              </a:tblGrid>
              <a:tr h="1739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 –во человек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248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«Социальная поддержка отдельных категорий граждан на территории Усть-Удинского района»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5 530,0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5 530,0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5 530,0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1535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978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«Дополнительные меры по поддержке граждан, оказавшихся в сложной жизненной ситуации»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10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40,0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5798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 «Социальная поддержка отдельных категорий граждан»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30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5 190,0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5 190,0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5 190,0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6663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«Поддержка специалистов, прибывших для работы в социальной </a:t>
                      </a: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сфере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       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1429326"/>
            <a:ext cx="8208912" cy="83099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ru-RU" altLang="zh-TW" sz="16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2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467544" y="5568915"/>
            <a:ext cx="8208912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450850" algn="just"/>
            <a:r>
              <a:rPr lang="ru-RU" sz="1200" dirty="0" smtClean="0"/>
              <a:t>В данной программе отражены расходы на оказание помощи гражданам, оказавшимся в сложной жизненной ситуации по 40 тыс.руб. ежегодно; расходы на выплату пенсии за выслугу лет муниципальным служащим по 4836 тыс.руб. ежегодно; расходы на доплату к трудовой пенсии (мэр района) по 354 тыс.руб. ежегодно; расходы на </a:t>
            </a:r>
            <a:r>
              <a:rPr lang="ru-RU" sz="1200" dirty="0" err="1" smtClean="0"/>
              <a:t>единоразовые</a:t>
            </a:r>
            <a:r>
              <a:rPr lang="ru-RU" sz="1200" dirty="0" smtClean="0"/>
              <a:t> материальные выплаты медицинским работникам и фармацевтическим работникам, прибывшим для работы в </a:t>
            </a:r>
            <a:r>
              <a:rPr lang="ru-RU" sz="1200" dirty="0" err="1" smtClean="0"/>
              <a:t>Усть-Удинском</a:t>
            </a:r>
            <a:r>
              <a:rPr lang="ru-RU" sz="1200" dirty="0" smtClean="0"/>
              <a:t> районе по 100 тыс.руб. ежегодно, а для специалистов, прибывшим для работы в социальной сфере – по 200 тыс.руб.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Рисунок 7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540" y="0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«Создание благоприятных условий для обеспечения жизнедеятельности населения Усть-Удинского района» на 20</a:t>
            </a:r>
            <a:r>
              <a:rPr lang="en-US" sz="1800" dirty="0" smtClean="0"/>
              <a:t>21</a:t>
            </a:r>
            <a:r>
              <a:rPr lang="ru-RU" sz="1800" dirty="0" smtClean="0"/>
              <a:t>-202</a:t>
            </a:r>
            <a:r>
              <a:rPr lang="en-US" sz="1800" dirty="0" smtClean="0"/>
              <a:t>5</a:t>
            </a:r>
            <a:r>
              <a:rPr lang="ru-RU" sz="1800" dirty="0" smtClean="0"/>
              <a:t>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31540" y="1844824"/>
          <a:ext cx="8229600" cy="3028950"/>
        </p:xfrm>
        <a:graphic>
          <a:graphicData uri="http://schemas.openxmlformats.org/drawingml/2006/table">
            <a:tbl>
              <a:tblPr/>
              <a:tblGrid>
                <a:gridCol w="2600325"/>
                <a:gridCol w="1790700"/>
                <a:gridCol w="2233612"/>
                <a:gridCol w="1604963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«Создание благоприятных условий для обеспечения жизнедеятельности населения «Усть-Удинского района»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8 363,4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610,0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610,0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«Энергосбережение и повышение энергетической эффективности на территории Усть-Удинского района»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60,0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«Комплексное развитие коммунальной инфраструктуры в Усть-Удинском районе»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7 753,4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«Создание условий для предоставления транспортных услуг населению Усть-Удинского района»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«Охрана окружающей среды в Усть-Удинском районе»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95536" y="1227529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536" y="5085184"/>
            <a:ext cx="8280920" cy="10156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200" dirty="0" smtClean="0"/>
              <a:t>В данной программе отражены расходы на организацию учета используемых энергетических ресурсов по 60 тыс. руб. ежегодно,  капитальный ремонт инженерных сетей МКОУ Малышевская СОШ на 2021 год в сумме 7753,4 тыс.руб., из них за счет областного бюджета – 7365,7 тыс.руб. и </a:t>
            </a:r>
            <a:r>
              <a:rPr lang="ru-RU" sz="1200" dirty="0" err="1" smtClean="0"/>
              <a:t>софинансирование</a:t>
            </a:r>
            <a:r>
              <a:rPr lang="ru-RU" sz="1200" dirty="0" smtClean="0"/>
              <a:t> – 387,7 тыс.руб., предоставление субсидий перевозчикам пассажиров и багажа  по 200 тыс.руб. ежегодно, обеспечение ГСМ  судов для повышения транспортной доступности по 100 тыс.руб. ежегодно.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Рисунок 9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«Молодежная политика на 2020-2024 годы»</a:t>
            </a:r>
            <a:br>
              <a:rPr lang="ru-RU" sz="1800" dirty="0" smtClean="0"/>
            </a:b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2276475"/>
          <a:ext cx="8229601" cy="3598863"/>
        </p:xfrm>
        <a:graphic>
          <a:graphicData uri="http://schemas.openxmlformats.org/drawingml/2006/table">
            <a:tbl>
              <a:tblPr/>
              <a:tblGrid>
                <a:gridCol w="2098267"/>
                <a:gridCol w="1609140"/>
                <a:gridCol w="1609140"/>
                <a:gridCol w="1563164"/>
                <a:gridCol w="1349890"/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человек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«Молодежная политика на 2020-2024 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«Качественное развитие потенциала и воспитание молодежи Усть-Удинского района  в возрасте от 14 до 30 лет на 2020-2024 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98,0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«Патриотическое воспитание детей и молодежи районного муниципального образования « Усть-Удинский район» в возрасте от 14 до 30 лет»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152,0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152,0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152,0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«Молодежная политика на 2020-2024 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250,0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1587569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544" y="5445224"/>
            <a:ext cx="8280920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В данной программе отражены расходы на проведение мероприятий, способствующих патриотическому воспитанию подрастающего поколения, самореализации талантливой и социально активной молодежи, организацию деятельности добровольцев (волонтеров), участие представителей молодежи в межрайонных, региональных, всероссийских, международных мероприятиях патриотической направленности. Цель подпрограммы: создание условий для качественного развития потенциала и воспитания молодежи.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Рисунок 9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459432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1600" dirty="0" smtClean="0"/>
              <a:t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2020-2024 годы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br>
              <a:rPr lang="ru-RU" sz="1600" dirty="0" smtClean="0"/>
            </a:b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611560" y="1484784"/>
          <a:ext cx="8229601" cy="3535363"/>
        </p:xfrm>
        <a:graphic>
          <a:graphicData uri="http://schemas.openxmlformats.org/drawingml/2006/table">
            <a:tbl>
              <a:tblPr/>
              <a:tblGrid>
                <a:gridCol w="2098267"/>
                <a:gridCol w="1609140"/>
                <a:gridCol w="1609140"/>
                <a:gridCol w="1563164"/>
                <a:gridCol w="1349890"/>
              </a:tblGrid>
              <a:tr h="7921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человек охваченных мероприятиями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2020-2024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Подпрограмма 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2020-2024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годы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3530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836712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9552" y="5229200"/>
            <a:ext cx="8208912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400" dirty="0" smtClean="0"/>
              <a:t> В данной  программе отражены расходы на проведение информационно-пропагандистской кампании о негативных последствиях немедицинского потребления наркотиков, проведение комплекса мероприятий по профилактике социально-негативных явлений среди несовершеннолетних и молодежи, проведение рейдов по выявлению очагов произрастания растений, содержащих наркотические средства, проведение комплекса мероприятий по профилактике ВИЧ-инфекции среди населения.  Цель Программы: Сокращение масштабов немедицинского потребления наркотических средств, токсических и психотропных веществ, формирование негативного отношения к незаконному обороту и потреблению наркотиков и существенное снижение спроса на них, формирование нравственных качеств, которые способствуют осознанию опасности негативных социальных явлений.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Рисунок 8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91264" cy="7920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«Развитие физической культуры и спорта в РМО «Усть-Удинский район» на 2015-2023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229600" cy="3198495"/>
        </p:xfrm>
        <a:graphic>
          <a:graphicData uri="http://schemas.openxmlformats.org/drawingml/2006/table">
            <a:tbl>
              <a:tblPr/>
              <a:tblGrid>
                <a:gridCol w="2058354"/>
                <a:gridCol w="1634725"/>
                <a:gridCol w="1634725"/>
                <a:gridCol w="1441357"/>
                <a:gridCol w="1460439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человек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физической культуры и спорта в РМО «Усть-Удинский район» на 2015-2023 годы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2383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5 820,0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5 820,0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5 820,0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физической культуры и массового спорта на 2015-2023 годы»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5 755,0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5 755,0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5 755,0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спортивной инфраструктуры и материально-технической базы в Усть-Удинском районе на 2015-2023 годы»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65,0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65,0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67544" y="836712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941168"/>
            <a:ext cx="8280920" cy="224676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400" dirty="0" smtClean="0"/>
              <a:t>В данной программе отражены расходы на проведение районных, межрайонных соревнований, участие в областных соревнованиях, обеспечение деятельности МБУ «Спортивная школа Усть-Удинского района», приобретение необходимого спортивного оборудования и инвентаря для МБУ «Спортивная школа Усть-Удинского района». В МБУ «Спортивная школа Усть-Удинского района» открыты 7 видов спорта: лыжные гонки (9 человек), пауэрлифтинг (36 человек), хоккей с мячом (18 человек), тяжелая атлетика (23 человека), легкая атлетика (16 человек), баскетбол (27 человек), дзюдо (15 человек). Тренировки ведутся   не только в п. Усть-Уде, но  и в с. </a:t>
            </a:r>
            <a:r>
              <a:rPr lang="ru-RU" sz="1400" dirty="0" err="1" smtClean="0"/>
              <a:t>Малышевка</a:t>
            </a:r>
            <a:r>
              <a:rPr lang="ru-RU" sz="1400" dirty="0" smtClean="0"/>
              <a:t>, с. </a:t>
            </a:r>
            <a:r>
              <a:rPr lang="ru-RU" sz="1400" dirty="0" err="1" smtClean="0"/>
              <a:t>Новой-Уда</a:t>
            </a:r>
            <a:r>
              <a:rPr lang="ru-RU" sz="1400" dirty="0" smtClean="0"/>
              <a:t>. Всего в  спортивной школе в 2020 году занимались 146 воспитанников.   Цель программы: Обеспечение максимального вовлечения населения в систематические занятия физической культурой и спортом.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03648" y="3717032"/>
          <a:ext cx="7013207" cy="1386934"/>
        </p:xfrm>
        <a:graphic>
          <a:graphicData uri="http://schemas.openxmlformats.org/drawingml/2006/table">
            <a:tbl>
              <a:tblPr/>
              <a:tblGrid>
                <a:gridCol w="1615281"/>
                <a:gridCol w="1011709"/>
                <a:gridCol w="1731147"/>
                <a:gridCol w="1327535"/>
                <a:gridCol w="1327535"/>
              </a:tblGrid>
              <a:tr h="320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9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Строительство Физкультурно-оздоровительного комплекса п.Усть-Уда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1                   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18016,9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58744,4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76761,3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5589240"/>
            <a:ext cx="8208912" cy="430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 Цель национального проекта: создание для всех категорий граждан и групп населения условий для занятий физической культурой и спортом</a:t>
            </a:r>
          </a:p>
        </p:txBody>
      </p:sp>
      <p:pic>
        <p:nvPicPr>
          <p:cNvPr id="9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736872"/>
            <a:ext cx="2963955" cy="1667224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9552" y="2780928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национального проекта исполнение за 2019 – 2020 годы представлено в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1" name="Содержимое 3" descr="SHy5NEiFg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11960" y="0"/>
            <a:ext cx="4464496" cy="25649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3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857150" cy="7389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748464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Муниципальная программа «Развитие культуры районного муниципального образования «Усть-Удинский район» на 2015-2023 годы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38336" y="2060848"/>
          <a:ext cx="8805664" cy="3848001"/>
        </p:xfrm>
        <a:graphic>
          <a:graphicData uri="http://schemas.openxmlformats.org/drawingml/2006/table">
            <a:tbl>
              <a:tblPr/>
              <a:tblGrid>
                <a:gridCol w="2829508"/>
                <a:gridCol w="1328722"/>
                <a:gridCol w="2542839"/>
                <a:gridCol w="2104595"/>
              </a:tblGrid>
              <a:tr h="2158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 культуры районного муниципального образования «Усть-Удинский район»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33 024,0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39 163,5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32 163,0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</a:tr>
              <a:tr h="1238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библиотечного дела РМО «Усть-Удинский район»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8 329,3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8 329,3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8 328,8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«Сохранение и развитие дополнительного образования в сфере искусства в муниципальном образовании «Усть-Удинский район»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10 645,9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10 645,9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10 645,9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музейного дела в Усть-Удинском районе на 2015-2023 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1 228,2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1 228,2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1 228,2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«Управление культурой и финансовое обеспечение»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2 693,2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2 693,2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2 693,2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«Обеспечение безопасности учреждений культуры на 2015-2023 годы»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216,0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216,0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216,0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культурно-досуговой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деятельности и самодеятельного народного творчества»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9 050,9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9 050,9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9 050,9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3270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«Проведение строительства, реконструкций, капитального ремонта зданий и сооружений учреждений культуры»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860,5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7 000,0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95536" y="1412776"/>
            <a:ext cx="8748464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just">
              <a:defRPr/>
            </a:pPr>
            <a:r>
              <a:rPr lang="ru-RU" altLang="zh-TW" sz="12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								(тыс.руб.)</a:t>
            </a:r>
            <a:endParaRPr lang="ru-RU" altLang="zh-TW" sz="1200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532" y="5949280"/>
            <a:ext cx="8784468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 smtClean="0"/>
              <a:t>В данной программе отражены расходы на содержание учреждений, находящихся в ведении отдела культуры (3 учреждения), содержание аппарата.  Запланированы расходы на противопожарные мероприятия по 216 тыс. руб. ежегодно. Отражены расходы на проведение мероприятий в области культуры: праздник танца, празднование Дня Победы,  день Района и др. по 213 тыс. руб. ежегодно. За 2020 год учреждениями культуры района проведено 2013 мероприятий различного уровня. На 2021 год выделены областные целевые средства на развитие домов культуры в сумме 817,5 тыс.руб. с </a:t>
            </a:r>
            <a:r>
              <a:rPr lang="ru-RU" sz="1200" dirty="0" err="1" smtClean="0"/>
              <a:t>софинансированием</a:t>
            </a:r>
            <a:r>
              <a:rPr lang="ru-RU" sz="1200" dirty="0" smtClean="0"/>
              <a:t> 43 тыс.руб., а на 2022 год – на укрепление материально-технической базы домов культуры в сумме 6 650 тыс.руб. с </a:t>
            </a:r>
            <a:r>
              <a:rPr lang="ru-RU" sz="1200" dirty="0" err="1" smtClean="0"/>
              <a:t>софинансированием</a:t>
            </a:r>
            <a:r>
              <a:rPr lang="ru-RU" sz="1200" dirty="0" smtClean="0"/>
              <a:t> 350 тыс.руб.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03648" y="3717032"/>
          <a:ext cx="6480720" cy="746854"/>
        </p:xfrm>
        <a:graphic>
          <a:graphicData uri="http://schemas.openxmlformats.org/drawingml/2006/table">
            <a:tbl>
              <a:tblPr/>
              <a:tblGrid>
                <a:gridCol w="2647141"/>
                <a:gridCol w="1658000"/>
                <a:gridCol w="2175579"/>
              </a:tblGrid>
              <a:tr h="320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9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Создание модельных муниципальных</a:t>
                      </a:r>
                      <a:r>
                        <a:rPr lang="ru-RU" sz="14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библиотек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4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1                    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10000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5589240"/>
            <a:ext cx="8208912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defRPr/>
            </a:pPr>
            <a:r>
              <a:rPr lang="ru-RU" sz="1100" dirty="0" smtClean="0"/>
              <a:t>Цель национального проекта: </a:t>
            </a: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создание благоприятных условий для развития отрасли культуры, повышение доступности и качества оказываемых услуг населению через организацию эффективной деятельности учреждений культуры. </a:t>
            </a:r>
            <a:r>
              <a:rPr lang="ru-RU" sz="1100" dirty="0" smtClean="0"/>
              <a:t>Охват населения библиотечным обслуживанием в 2020 году составил 58%.</a:t>
            </a:r>
            <a:r>
              <a:rPr lang="ru-RU" sz="1100" dirty="0" smtClean="0">
                <a:solidFill>
                  <a:schemeClr val="tx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</a:t>
            </a:r>
            <a:endParaRPr lang="ru-RU" sz="1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ru-RU" sz="1100" dirty="0" smtClean="0"/>
          </a:p>
        </p:txBody>
      </p:sp>
      <p:pic>
        <p:nvPicPr>
          <p:cNvPr id="9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582500"/>
            <a:ext cx="2963955" cy="1975969"/>
          </a:xfrm>
          <a:prstGeom prst="rect">
            <a:avLst/>
          </a:prstGeom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539552" y="2780928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национального проекта исполнение за 2020 год представлено в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11" name="Содержимое 3" descr="SHy5NEiFg5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88024" y="0"/>
            <a:ext cx="3240360" cy="2708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Муниципальная программа «Развитие системы образования РМО «Усть-Удинский район» на 2015-2023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0" cy="4219576"/>
        </p:xfrm>
        <a:graphic>
          <a:graphicData uri="http://schemas.openxmlformats.org/drawingml/2006/table">
            <a:tbl>
              <a:tblPr/>
              <a:tblGrid>
                <a:gridCol w="2628900"/>
                <a:gridCol w="1835150"/>
                <a:gridCol w="2160588"/>
                <a:gridCol w="160496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«Развитие  системы образования РМО «Усть-Удинский район»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460 776,1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460 601,4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405 384,9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системы общего образования»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285 848,0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290 557,4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259 195,4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системы дошкольного образования»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115 715,1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112 075,4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104 445,4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«Развитие системы дополнительного образования»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14 528,4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14 528,4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14 528,4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«Обеспечение безопасности в образовательных организациях Усть-Удинского района»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2 577,4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2 577,4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2 577,4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«Управление в сфере образования»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10 377,0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10 377,0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10 377,0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«Оснащение пищеблоков образовательных учреждений»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632,0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632,0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632,0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«Проведение реконструкций и капитального ремонта зданий и сооружений»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28 551,9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27 307,5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11 083,0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«Школьный автобус» на 2015-2023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2 546,3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2 546,3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2 546,3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6021288"/>
            <a:ext cx="8208912" cy="14465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 smtClean="0"/>
              <a:t>Данная программа является самой емкой  и в общих расходах занимает 63,2 %. Программа отражает расходы на содержание учреждений образования (28 учреждений), управления образования (аппарат, МБУ «РИМЦ Усть-Удинского района»), проведение мероприятий среди обучающихся (2162 чел.), проведение противопожарных мероприятий, мероприятий по обеспечению антитеррористической защищенности образовательных организаций, оснащение пищеблоков технологическим  оборудованием. Расходы  по подвозу обучающихся к месту обучения и обратно  отражаются в подпрограмме «Школьный автобус». На 2021 год запланированы расходы на разработку ПСД  и проведение  капитальных ремонтов за счет собственных средств в сумме 25 471,2 тыс.руб.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1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114291"/>
            <a:ext cx="8208912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2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2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4221088"/>
          <a:ext cx="8229600" cy="1584176"/>
        </p:xfrm>
        <a:graphic>
          <a:graphicData uri="http://schemas.openxmlformats.org/drawingml/2006/table">
            <a:tbl>
              <a:tblPr/>
              <a:tblGrid>
                <a:gridCol w="2628900"/>
                <a:gridCol w="1835150"/>
                <a:gridCol w="2160588"/>
                <a:gridCol w="1604962"/>
              </a:tblGrid>
              <a:tr h="517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0662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Субсидия местным бюджетам  на реализацию мероприятий по созданию в общеобразовательных организациях, расположенных в сельской местности, условий для занятия физической культурой и спортом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3406,3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6021288"/>
            <a:ext cx="8208912" cy="60016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Данный национальный проект отражает расходы на капитальный ремонт спортивного зала в МБОУ </a:t>
            </a:r>
            <a:r>
              <a:rPr lang="ru-RU" sz="1100" dirty="0" err="1" smtClean="0"/>
              <a:t>Молькинской</a:t>
            </a:r>
            <a:r>
              <a:rPr lang="ru-RU" sz="1100" dirty="0" smtClean="0"/>
              <a:t> СОШ, для обеспечения к 2022 году детей (204 учащихся) в возрасте от 5 до 18 лет доступных и качественных условий для занятий физической культурой и спортом. 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39552" y="3573016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национального проекта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представлено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в виде МБТ в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9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03648" y="0"/>
            <a:ext cx="576064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2910522"/>
          <a:ext cx="8229599" cy="3947478"/>
        </p:xfrm>
        <a:graphic>
          <a:graphicData uri="http://schemas.openxmlformats.org/drawingml/2006/table">
            <a:tbl>
              <a:tblPr/>
              <a:tblGrid>
                <a:gridCol w="1992429"/>
                <a:gridCol w="1391947"/>
                <a:gridCol w="1991333"/>
                <a:gridCol w="1637498"/>
                <a:gridCol w="1216392"/>
              </a:tblGrid>
              <a:tr h="4114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7908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Субвенция на осуществление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областных государственных полномочий  по обеспечению бесплатным двухразовым питанием  детей - инвалидов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23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432,1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432,1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432,1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9490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Организация обеспечения бесплатных двухразовым питанием обучающихся с ограниченными возможностями здоровья в муниципальных образовательных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организациях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87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1430,6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1430,6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1405,8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9490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Субсидия местным бюджетам на обеспечение бесплатным питьевым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молоком обучающихся с 1-4 класс муниципальных общеобразовательных организаций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935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1714,8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1714,8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1637,5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8470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Организация</a:t>
                      </a:r>
                      <a:r>
                        <a:rPr lang="ru-RU" sz="10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 бесплатным горячим питанием обучающихся получающих начальное общее образование в муниципальных образовательных организациях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935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12902,2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13375,4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13375,4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6858000"/>
            <a:ext cx="8208912" cy="430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Цель: обеспечить качественным здоровым  и полноценным горячим  питанием детей с 1 по 4 классы, детей инвалидов и детей с ограниченными возможностями здоровья </a:t>
            </a:r>
          </a:p>
        </p:txBody>
      </p:sp>
      <p:pic>
        <p:nvPicPr>
          <p:cNvPr id="9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55776" y="-459432"/>
            <a:ext cx="4104456" cy="3356992"/>
          </a:xfrm>
          <a:prstGeom prst="rect">
            <a:avLst/>
          </a:prstGeom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83568" y="2204864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представлено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в виде МБТ в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3645024"/>
          <a:ext cx="8229599" cy="1466818"/>
        </p:xfrm>
        <a:graphic>
          <a:graphicData uri="http://schemas.openxmlformats.org/drawingml/2006/table">
            <a:tbl>
              <a:tblPr/>
              <a:tblGrid>
                <a:gridCol w="1992429"/>
                <a:gridCol w="1992429"/>
                <a:gridCol w="1390851"/>
                <a:gridCol w="1637498"/>
                <a:gridCol w="1216392"/>
              </a:tblGrid>
              <a:tr h="3201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учащихся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8901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Приобретение вычислительной техники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0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   </a:t>
                      </a: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1</a:t>
                      </a:r>
                      <a:r>
                        <a:rPr lang="en-US" sz="1200" smtClean="0">
                          <a:latin typeface="Times New Roman"/>
                          <a:ea typeface="Times New Roman"/>
                          <a:cs typeface="Times New Roman"/>
                        </a:rPr>
                        <a:t>94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471,7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1415,1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6590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Приобретение мебели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                     305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2216,6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11560" y="5589240"/>
            <a:ext cx="8208912" cy="26161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Цель : Обеспечить повышение качества обучения, воспитания и развития детей. 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139952" y="971727"/>
            <a:ext cx="4536504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</a:t>
            </a:r>
            <a:r>
              <a:rPr lang="ru-RU" altLang="zh-TW" sz="1400" dirty="0" smtClean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обеспечение на приобретение средств обучения и воспитания для малокомплектных муниципальных образовательных организаций.                                                                                            </a:t>
            </a: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9" name="Содержимое 3" descr="SHy5NEiFg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0"/>
            <a:ext cx="2963955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1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Муниципальная программа «Поддержка и развитие малого и среднего предпринимательства в </a:t>
            </a:r>
            <a:r>
              <a:rPr lang="ru-RU" sz="1600" dirty="0" err="1" smtClean="0"/>
              <a:t>Усть-Удинском</a:t>
            </a:r>
            <a:r>
              <a:rPr lang="ru-RU" sz="1600" dirty="0" smtClean="0"/>
              <a:t> районе» на 2017-2023 годы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552" y="1846128"/>
          <a:ext cx="8229601" cy="213458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629139"/>
                <a:gridCol w="1835357"/>
                <a:gridCol w="1872208"/>
                <a:gridCol w="1892897"/>
              </a:tblGrid>
              <a:tr h="2443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Наименование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2021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2022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2023 </a:t>
                      </a:r>
                      <a:r>
                        <a:rPr lang="ru-RU" sz="1200" dirty="0"/>
                        <a:t>год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</a:tr>
              <a:tr h="79511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«Поддержка и развитие малого и среднего предпринимательства в Усть-Удинском районе» на 2017-2023 годы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4433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360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«Поддержка и развитие малого и среднего предпринимательства в Усть-Удинском районе» на 2017-2023 годы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53,0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67544" y="4797152"/>
            <a:ext cx="8208912" cy="138499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В данной программе отражены расходы  на предоставление грантов начинающим на создание собственного бизнеса</a:t>
            </a:r>
            <a:r>
              <a:rPr lang="ru-RU" sz="1400" dirty="0" smtClean="0"/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/>
              <a:t>На территории Усть-Удинского района по состоянию на 01.01.2021г. зарегистрировано 260 субъектов малого и среднего предпринимательства, из них 226 индивидуальных предпринимателей и 34 юридических лица.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083513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Муниципальная программа «Управление муниципальными финансами Усть-Удинского района»на 2017-2023 годы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0" cy="3000376"/>
        </p:xfrm>
        <a:graphic>
          <a:graphicData uri="http://schemas.openxmlformats.org/drawingml/2006/table">
            <a:tbl>
              <a:tblPr/>
              <a:tblGrid>
                <a:gridCol w="2628900"/>
                <a:gridCol w="1835150"/>
                <a:gridCol w="2160588"/>
                <a:gridCol w="160496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68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«Управление муниципальными финансами Усть-Удинского района» на 2017-2023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148 168,9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146 601,3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141 060,5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4CB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«Управление муниципальными финансами, организация составления и исполнения районного бюджета» на 2017-2023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35 446,4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35 445,2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35 443,0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«Повышение эффективности бюджетных расходов в Усть-Удинском районе» на 2017-2023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110 359,5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109 293,1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103 754,5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«Создание условий для эффективного и ответственного управления муниципальными финансами, повышение устойчивости бюджетов муниципальных образований Усть-Удинского района» на 2017-2023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2 363,0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1 863,0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1 863,0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797152"/>
            <a:ext cx="8208912" cy="212365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sz="1100" dirty="0" smtClean="0"/>
              <a:t>В подпрограмме «Управление муниципальными финансами, организация составления и исполнения районного бюджета» отражены расходы на содержание финансового управления администрации Усть-Удинского района 2021-2023г.-12 767,6 тыс. руб. ежегодно (из них за счет переданных полномочий по формированию, исполнению и контролю за исполнением бюджетов поселений – 1389,5 тыс. руб. ежегодно и переданных полномочий по осуществлению внутреннего муниципального финансового контроля по 336,1 тыс.руб. ежегодно) ; содержание централизованной бухгалтерии по 21869 тыс.руб. ежегодно;  резервный фонд администрации  по 800 тыс.руб. ежегодно ; обслуживание муниципального долга 2021 г. –9,8 тыс. руб., 2022 г. – 8,6 тыс. руб., 2023 г. – 6,4 тыс. руб. В подпрограмме «Повышение эффективности бюджетных расходов в </a:t>
            </a:r>
            <a:r>
              <a:rPr lang="ru-RU" sz="1100" dirty="0" err="1" smtClean="0"/>
              <a:t>Усть-Удинском</a:t>
            </a:r>
            <a:r>
              <a:rPr lang="ru-RU" sz="1100" dirty="0" smtClean="0"/>
              <a:t> районе» отражены расходы по дотации на выравнивание бюджетной обеспеченности поселений:</a:t>
            </a:r>
          </a:p>
          <a:p>
            <a:r>
              <a:rPr lang="ru-RU" sz="1100" dirty="0" smtClean="0"/>
              <a:t>2021 г. – 110 359,5 тыс. руб., в т.ч. за счет областной субсидии – 96 732,3 тыс. руб.</a:t>
            </a:r>
          </a:p>
          <a:p>
            <a:r>
              <a:rPr lang="ru-RU" sz="1100" dirty="0" smtClean="0"/>
              <a:t>2022 г. – 109 293,1 тыс. руб., в т.ч. за счет областной субсидии  - 95 009,5 тыс. руб.</a:t>
            </a:r>
          </a:p>
          <a:p>
            <a:r>
              <a:rPr lang="ru-RU" sz="1100" dirty="0" smtClean="0"/>
              <a:t>2023 г. -  103 754,5 тыс. руб., в т.ч. за счет областной субсидии  - 90 697,7 тыс. руб.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114291"/>
            <a:ext cx="8208912" cy="46166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2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2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89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400" dirty="0" smtClean="0"/>
              <a:t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собственностью»на 2017-2023 годы</a:t>
            </a:r>
            <a:endParaRPr lang="ru-RU" sz="1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0" cy="2238376"/>
        </p:xfrm>
        <a:graphic>
          <a:graphicData uri="http://schemas.openxmlformats.org/drawingml/2006/table">
            <a:tbl>
              <a:tblPr/>
              <a:tblGrid>
                <a:gridCol w="2628900"/>
                <a:gridCol w="1835150"/>
                <a:gridCol w="2160588"/>
                <a:gridCol w="160496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 год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10 939,8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5 348,0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5 348,0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2017-2023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10 939,8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Times New Roman"/>
                          <a:cs typeface="Times New Roman"/>
                        </a:rPr>
                        <a:t>5 348,0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5 348,0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257092"/>
            <a:ext cx="8208912" cy="12772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100" dirty="0" smtClean="0"/>
              <a:t>В данной программе отражены расходы  на регистрацию права муниципальной собственности на объекты недвижимости и земельные участки на 2021-2023 годы -  по 100 тыс.,  осуществление инвентаризации объектов муниципальной собственности по 10 тыс. руб. ежегодно;  расходы на осуществление перевода земельных участков из категорий земель сельскохозяйственного назначения в категорию земель населенных пунктов и т.д. на 2021-2023 годы по 20 тыс.ежегодно; проведение ремонтных работ на объектах муниципальной собственности  на 2021 год -5591,8 тыс. руб. (капитальный ремонт здания администрации);   содержание КУМИ на 2021 - 2023 годы –  по 4876 тыс. руб. ежегодно,  содержание объектов муниципальной собственности  2021-2023 г. г. – по 342 тыс. руб. (расходы за отопление) ежегодно. </a:t>
            </a:r>
            <a:endParaRPr lang="ru-RU" sz="11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083513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Муниципальная программа «Обеспечение комплексных мер по гражданской обороне» на 2021-2025 годы</a:t>
            </a: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0" cy="3122296"/>
        </p:xfrm>
        <a:graphic>
          <a:graphicData uri="http://schemas.openxmlformats.org/drawingml/2006/table">
            <a:tbl>
              <a:tblPr/>
              <a:tblGrid>
                <a:gridCol w="2628900"/>
                <a:gridCol w="1835150"/>
                <a:gridCol w="2160588"/>
                <a:gridCol w="160496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РМО «Усть-Удинский район»  «Обеспечение комплексных мер  по гражданской обороне»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5 462,0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5 462,0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5 462,0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5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«Выполнение профилактических мероприятий по гражданской обороне, защите населения и территорий от чрезвычайных ситуаций природного и техногенного характера, пожарной безопасности и профилактике терроризма»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Подпрограмма «Содержание муниципального казенного учреждения «Единая дежурно-диспетчерская служба» РМО «</a:t>
                      </a:r>
                      <a:r>
                        <a:rPr lang="ru-RU" sz="1050" dirty="0" err="1">
                          <a:latin typeface="Times New Roman"/>
                          <a:ea typeface="Times New Roman"/>
                          <a:cs typeface="Times New Roman"/>
                        </a:rPr>
                        <a:t>Усть-Удинский</a:t>
                      </a:r>
                      <a:r>
                        <a:rPr lang="ru-RU" sz="1050" dirty="0">
                          <a:latin typeface="Times New Roman"/>
                          <a:ea typeface="Times New Roman"/>
                          <a:cs typeface="Times New Roman"/>
                        </a:rPr>
                        <a:t> район» на 2021-2025 годы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5 362,0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5 362,0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5 362,0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5085184"/>
            <a:ext cx="8208912" cy="127727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Данная программа отражает расходы на  содержание муниципального казенного учреждения «Единая дежурно-диспетчерская служба» на 2021 - 2025 годы – по 5362 тыс.руб. ежегодно,  приобретение ГСМ для организации работы МКУ ЕДДС, патрульных групп, в том числе с использованием судна на воздушной подушке – по 50 тыс. руб. ежегодно; подготовка работников, включенных в состав органов управления единой государственной системы предупреждения и ликвидации чрезвычайных ситуаций по 40 тыс.руб. ежегодно;  приобретение наглядной агитации по противопожарной и антитеррористической агитации  по 10 тыс. руб. ежегодно. </a:t>
            </a:r>
          </a:p>
          <a:p>
            <a:pPr>
              <a:defRPr/>
            </a:pPr>
            <a:endParaRPr lang="ru-RU" sz="11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083513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3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dirty="0" smtClean="0"/>
              <a:t>Муниципальная программа «Комплексное развитие сельских территорий на период 2020-2025 годы»</a:t>
            </a:r>
            <a:br>
              <a:rPr lang="ru-RU" sz="1600" dirty="0" smtClean="0"/>
            </a:br>
            <a:r>
              <a:rPr lang="ru-RU" sz="1600" dirty="0" smtClean="0"/>
              <a:t> </a:t>
            </a:r>
            <a:br>
              <a:rPr lang="ru-RU" sz="1600" dirty="0" smtClean="0"/>
            </a:br>
            <a:endParaRPr lang="ru-RU" sz="16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39750" y="1700213"/>
          <a:ext cx="8229600" cy="1842136"/>
        </p:xfrm>
        <a:graphic>
          <a:graphicData uri="http://schemas.openxmlformats.org/drawingml/2006/table">
            <a:tbl>
              <a:tblPr/>
              <a:tblGrid>
                <a:gridCol w="2628900"/>
                <a:gridCol w="1835150"/>
                <a:gridCol w="2160588"/>
                <a:gridCol w="1604962"/>
              </a:tblGrid>
              <a:tr h="2809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год</a:t>
                      </a: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Муниципальная программа «Комплексное развитие сельских территорий на период 2020-2025 годы»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2 900,0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в том числе: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6F3EA"/>
                    </a:solidFill>
                  </a:tcPr>
                </a:tc>
              </a:tr>
              <a:tr h="28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Подпрограмма «Комплексное развитие сельских территорий на период 2020-2025 годы»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2 900,0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6D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552" y="4581129"/>
            <a:ext cx="8208912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1100" dirty="0" smtClean="0"/>
              <a:t>Данная программа отражает расходы на конкурс грантов на поддержку общественных инициатив граждан на 2021-2023 годы по 300 тыс.руб. ежегодно и расходы на разработку проектно-сметной документации с прохождением государственной экспертизы на строительство 8-ми квартирного двухэтажного жилого дома, предоставляемого по договору найма в сумме 2600 тыс.руб. на 2021 год.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67544" y="1083513"/>
            <a:ext cx="8208912" cy="5232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>
              <a:defRPr/>
            </a:pPr>
            <a:r>
              <a:rPr lang="ru-RU" altLang="zh-TW" sz="1400" dirty="0">
                <a:solidFill>
                  <a:schemeClr val="tx1"/>
                </a:solidFill>
                <a:ea typeface="Times New Roman" pitchFamily="18" charset="0"/>
                <a:cs typeface="Arial" pitchFamily="34" charset="0"/>
              </a:rPr>
              <a:t>Ресурсное обеспечение реализации муниципальной программы представлено в разрезе подпрограмм в таблице.                                                                                            (тыс.руб.)</a:t>
            </a:r>
            <a:endParaRPr lang="ru-RU" altLang="zh-TW" sz="1400" dirty="0">
              <a:solidFill>
                <a:schemeClr val="tx1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7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75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800" dirty="0" smtClean="0"/>
              <a:t>Непрограммные расходы на 2021 год и на плановый период 2022 и 2023 годы</a:t>
            </a:r>
            <a:endParaRPr lang="ru-RU" sz="1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556792"/>
          <a:ext cx="8229600" cy="40610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1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2" name="Рисунок 3" descr="Безымянный3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71450"/>
            <a:ext cx="92519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331640" y="620713"/>
            <a:ext cx="4680223" cy="4248150"/>
          </a:xfrm>
        </p:spPr>
        <p:txBody>
          <a:bodyPr>
            <a:normAutofit fontScale="92500" lnSpcReduction="10000"/>
          </a:bodyPr>
          <a:lstStyle/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en-US" sz="2000" i="1" dirty="0" smtClean="0"/>
          </a:p>
          <a:p>
            <a:pPr marL="548640" indent="-411480" algn="ctr" eaLnBrk="1" fontAlgn="auto" hangingPunct="1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sz="2000" i="1" dirty="0" smtClean="0"/>
              <a:t>В проекте бюджета отражены расходы в сумме 728865,1 тыс.руб. </a:t>
            </a:r>
          </a:p>
          <a:p>
            <a:r>
              <a:rPr lang="ru-RU" sz="2000" i="1" dirty="0" smtClean="0"/>
              <a:t> Заработная плата и начисления на нее включены на год (без увеличения окладов по муниципальным служащим, техническому и вспомогательному персоналу). Общий фонд оплаты труда с начислениями составляет 496 595,2 тыс. руб. и занимает в общих расходах районного бюджета 68,1 %.</a:t>
            </a:r>
          </a:p>
          <a:p>
            <a:pPr>
              <a:buNone/>
            </a:pPr>
            <a:r>
              <a:rPr lang="ru-RU" sz="2000" i="1" dirty="0" smtClean="0"/>
              <a:t> </a:t>
            </a:r>
            <a:endParaRPr lang="ru-RU" i="1" dirty="0"/>
          </a:p>
        </p:txBody>
      </p:sp>
      <p:pic>
        <p:nvPicPr>
          <p:cNvPr id="66564" name="Рисунок 6" descr="finance-16-128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924800" y="5638800"/>
            <a:ext cx="1219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Рисунок 4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Открытые государственные информационные ресурсы</a:t>
            </a:r>
            <a:endParaRPr lang="ru-RU" sz="1600" dirty="0"/>
          </a:p>
        </p:txBody>
      </p:sp>
      <p:pic>
        <p:nvPicPr>
          <p:cNvPr id="69635" name="Содержимое 3" descr="Безымянный9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700213"/>
            <a:ext cx="8207375" cy="4956175"/>
          </a:xfrm>
        </p:spPr>
      </p:pic>
      <p:sp>
        <p:nvSpPr>
          <p:cNvPr id="6" name="TextBox 5"/>
          <p:cNvSpPr txBox="1"/>
          <p:nvPr/>
        </p:nvSpPr>
        <p:spPr>
          <a:xfrm>
            <a:off x="467544" y="1412776"/>
            <a:ext cx="1008112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Ссылка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52320" y="1412776"/>
            <a:ext cx="1224137" cy="2769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/>
              <a:t>Информация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7" name="Рисунок 5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8" name="Содержимое 4" descr="Безымянный9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8313" y="1700213"/>
            <a:ext cx="8207375" cy="4897437"/>
          </a:xfrm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Открытые государственные информационные ресурсы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1412776"/>
            <a:ext cx="1008112" cy="30777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Ссылка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2320" y="1412776"/>
            <a:ext cx="1224137" cy="2616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/>
              <a:t>Информация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Рисунок 6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88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1600" dirty="0" smtClean="0"/>
              <a:t>Где найти информацию о бюджетах субъектов Российской Федерации и муниципальных образований</a:t>
            </a:r>
            <a:r>
              <a:rPr lang="ru-RU" sz="2400" dirty="0" smtClean="0"/>
              <a:t>?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340768"/>
          <a:ext cx="822960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67544" y="4797152"/>
            <a:ext cx="8280921" cy="16004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Так же можно посмотреть информацию: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/>
              <a:t>  специализированные сайты раскрытия информации о бюджете, например,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hlinkClick r:id="rId8"/>
              </a:rPr>
              <a:t>http://budget.gov.ru/</a:t>
            </a:r>
            <a:r>
              <a:rPr lang="ru-RU" sz="1400" dirty="0">
                <a:hlinkClick r:id="rId8"/>
              </a:rPr>
              <a:t>(федеральный)</a:t>
            </a:r>
            <a:r>
              <a:rPr lang="ru-RU" sz="1400" dirty="0"/>
              <a:t>,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/>
              <a:t>http://budget.mos.ru/ </a:t>
            </a:r>
            <a:r>
              <a:rPr lang="ru-RU" sz="1400" dirty="0"/>
              <a:t>(Москва),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hlinkClick r:id="rId9"/>
              </a:rPr>
              <a:t>http://gfu.ru/budget</a:t>
            </a:r>
            <a:r>
              <a:rPr lang="ru-RU" sz="1400" dirty="0"/>
              <a:t> (Иркутская область), 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en-US" sz="1400" dirty="0">
                <a:hlinkClick r:id="rId10"/>
              </a:rPr>
              <a:t>http://adminust-uda.ru</a:t>
            </a:r>
            <a:r>
              <a:rPr lang="ru-RU" sz="1400" dirty="0"/>
              <a:t> (Усть-Удинский район);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1400" dirty="0"/>
              <a:t> официальные печатные органы высших органов законодательной власти.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Рисунок 3" descr="uUm3oOuR__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440160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СПАСИБО ЗА ВНИМАНИЕ!</a:t>
            </a:r>
            <a:endParaRPr lang="ru-RU" sz="6000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pic>
        <p:nvPicPr>
          <p:cNvPr id="72707" name="Рисунок 5" descr="image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888" y="4005263"/>
            <a:ext cx="288448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Рисунок 3" descr="IMG_000000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518457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ПОДГОТОВЛЕНО ФИНАНСОВЫМ УПРАВЛЕНИЕМ АДМИНИСТРАЦИИ</a:t>
            </a:r>
            <a:br>
              <a:rPr lang="ru-RU" sz="2800" dirty="0" smtClean="0"/>
            </a:br>
            <a:r>
              <a:rPr lang="ru-RU" sz="2800" dirty="0" smtClean="0"/>
              <a:t>УСТЬ-УДИНСКОГО РАЙОНА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Усть-Удинский район п. Усть-Уда ул. Комсомольская 19.</a:t>
            </a:r>
            <a:br>
              <a:rPr lang="ru-RU" sz="28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/>
              <a:t>тел. 8 (39545) 31-3-18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39&quot;&gt;&lt;version val=&quot;21133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3&quot;&gt;&lt;elem m_fUsage=&quot;1.53899999999999990000E+000&quot;&gt;&lt;m_ppcolschidx val=&quot;0&quot;/&gt;&lt;m_rgb r=&quot;b6&quot; g=&quot;fc&quot; b=&quot;a9&quot;/&gt;&lt;/elem&gt;&lt;elem m_fUsage=&quot;1.00000000000000000000E+000&quot;&gt;&lt;m_ppcolschidx val=&quot;0&quot;/&gt;&lt;m_rgb r=&quot;fe&quot; g=&quot;d0&quot; b=&quot;c5&quot;/&gt;&lt;/elem&gt;&lt;elem m_fUsage=&quot;9.00000000000000020000E-001&quot;&gt;&lt;m_ppcolschidx val=&quot;0&quot;/&gt;&lt;m_rgb r=&quot;a&quot; g=&quot;c2&quot; b=&quot;38&quot;/&gt;&lt;/elem&gt;&lt;/m_vecMRU&gt;&lt;/m_mruColor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11"/>
</p:tagLst>
</file>

<file path=ppt/theme/theme1.xml><?xml version="1.0" encoding="utf-8"?>
<a:theme xmlns:a="http://schemas.openxmlformats.org/drawingml/2006/main" name="2_Воздушный поток">
  <a:themeElements>
    <a:clrScheme name="2_Воздушный поток 1">
      <a:dk1>
        <a:srgbClr val="000000"/>
      </a:dk1>
      <a:lt1>
        <a:srgbClr val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FFFFFF"/>
      </a:accent3>
      <a:accent4>
        <a:srgbClr val="000000"/>
      </a:accent4>
      <a:accent5>
        <a:srgbClr val="F6D3AA"/>
      </a:accent5>
      <a:accent6>
        <a:srgbClr val="56A4B9"/>
      </a:accent6>
      <a:hlink>
        <a:srgbClr val="168BBA"/>
      </a:hlink>
      <a:folHlink>
        <a:srgbClr val="680000"/>
      </a:folHlink>
    </a:clrScheme>
    <a:fontScheme name="2_Воздушный поток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Воздушный поток 1">
        <a:dk1>
          <a:srgbClr val="000000"/>
        </a:dk1>
        <a:lt1>
          <a:srgbClr val="FFFFFF"/>
        </a:lt1>
        <a:dk2>
          <a:srgbClr val="5A6378"/>
        </a:dk2>
        <a:lt2>
          <a:srgbClr val="D4D4D6"/>
        </a:lt2>
        <a:accent1>
          <a:srgbClr val="F0AD00"/>
        </a:accent1>
        <a:accent2>
          <a:srgbClr val="60B5CC"/>
        </a:accent2>
        <a:accent3>
          <a:srgbClr val="FFFFFF"/>
        </a:accent3>
        <a:accent4>
          <a:srgbClr val="000000"/>
        </a:accent4>
        <a:accent5>
          <a:srgbClr val="F6D3AA"/>
        </a:accent5>
        <a:accent6>
          <a:srgbClr val="56A4B9"/>
        </a:accent6>
        <a:hlink>
          <a:srgbClr val="168BBA"/>
        </a:hlink>
        <a:folHlink>
          <a:srgbClr val="68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17226</TotalTime>
  <Words>5971</Words>
  <Application>Microsoft Office PowerPoint</Application>
  <PresentationFormat>Экран (4:3)</PresentationFormat>
  <Paragraphs>925</Paragraphs>
  <Slides>51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51</vt:i4>
      </vt:variant>
    </vt:vector>
  </HeadingPairs>
  <TitlesOfParts>
    <vt:vector size="54" baseType="lpstr">
      <vt:lpstr>2_Воздушный поток</vt:lpstr>
      <vt:lpstr>Worksheet</vt:lpstr>
      <vt:lpstr>Лист</vt:lpstr>
      <vt:lpstr>Слайд 1</vt:lpstr>
      <vt:lpstr>УСТЬ-УДИНСКИЙ РАЙОН</vt:lpstr>
      <vt:lpstr>Прогноз социально-экономического развития                                                                                                                                                          районного муниципального образования "Усть-Удинский район" на 2021-2023 гг. </vt:lpstr>
      <vt:lpstr>Выручка от реализации продукции, работ, услуг (в действующих ценах) по полному кругу организаций, по видам экономической деятельности(млн.руб.): </vt:lpstr>
      <vt:lpstr>Бюджетный процесс в районном муниципальном образовании «Усть-Удинский район»*</vt:lpstr>
      <vt:lpstr>На чем основано составление районного бюджета?</vt:lpstr>
      <vt:lpstr>Основные направления налоговой политики на 2021 – 2023 годы</vt:lpstr>
      <vt:lpstr>Основные направления бюджетной политики Усть-Удинского района на 2021 - 2023 годы</vt:lpstr>
      <vt:lpstr>Основные направления бюджетной политики Усть-Удинского района на 2021 - 2023 годы</vt:lpstr>
      <vt:lpstr>Слайд 10</vt:lpstr>
      <vt:lpstr>Слайд 11</vt:lpstr>
      <vt:lpstr>Слайд 12</vt:lpstr>
      <vt:lpstr>Слайд 13</vt:lpstr>
      <vt:lpstr>Основные параметры районного бюджета на 2021год и плановый период 2022 и 2023 годов </vt:lpstr>
      <vt:lpstr>Слайд 15</vt:lpstr>
      <vt:lpstr>Доходы бюджета Усть-Удинского муниципального района  на 2020-2023 годы</vt:lpstr>
      <vt:lpstr>Слайд 17</vt:lpstr>
      <vt:lpstr>Прогноз налоговых поступлений в районный бюджет на 2021 год и плановый период 2022 и 2023 годы (тыс.руб.)</vt:lpstr>
      <vt:lpstr>НЕНАЛОГОВЫЕ ДОХОДЫ</vt:lpstr>
      <vt:lpstr>РАСХОДЫ БЮДЖЕТА</vt:lpstr>
      <vt:lpstr>Слайд 21</vt:lpstr>
      <vt:lpstr>Слайд 22</vt:lpstr>
      <vt:lpstr>Слайд 23</vt:lpstr>
      <vt:lpstr>Слайд 24</vt:lpstr>
      <vt:lpstr>Муниципальная программа «Обеспечение деятельности мэра Усть-Удинского района и администрации «Усть-Удинского района» на 2017-2023 годы </vt:lpstr>
      <vt:lpstr>Муниципальная программа «Организация летнего отдыха, занятости и другие социальные направления» на 2020-2024 годы</vt:lpstr>
      <vt:lpstr>Муниципальная программа «Профилактика правонарушений и безопасности дорожного движения на территории Усть-Удинского района» на 2020-2024 годы </vt:lpstr>
      <vt:lpstr>Муниципальная программа «Социальная поддержка отдельных категорий граждан на территории Усть-Удинского района» на 2020-2024 годы </vt:lpstr>
      <vt:lpstr>Муниципальная программа «Создание благоприятных условий для обеспечения жизнедеятельности населения Усть-Удинского района» на 2021-2025 годы</vt:lpstr>
      <vt:lpstr>Муниципальная программа «Молодежная политика на 2020-2024 годы» </vt:lpstr>
      <vt:lpstr>Муниципальная программа «Комплексные меры профилактики злоупотребления наркотическими средствами, токсическими и психотропными веществами, профилактики распространения ВИЧ-инфекции и других социально-негативных явлений» на 2020-2024 годы   </vt:lpstr>
      <vt:lpstr>Муниципальная программа «Развитие физической культуры и спорта в РМО «Усть-Удинский район» на 2015-2023 годы</vt:lpstr>
      <vt:lpstr>Слайд 33</vt:lpstr>
      <vt:lpstr>Муниципальная программа «Развитие культуры районного муниципального образования «Усть-Удинский район» на 2015-2023 годы</vt:lpstr>
      <vt:lpstr>Слайд 35</vt:lpstr>
      <vt:lpstr>Муниципальная программа «Развитие системы образования РМО «Усть-Удинский район» на 2015-2023 годы</vt:lpstr>
      <vt:lpstr>Слайд 37</vt:lpstr>
      <vt:lpstr>Слайд 38</vt:lpstr>
      <vt:lpstr>Слайд 39</vt:lpstr>
      <vt:lpstr>Муниципальная программа «Поддержка и развитие малого и среднего предпринимательства в Усть-Удинском районе» на 2017-2023 годы</vt:lpstr>
      <vt:lpstr>Муниципальная программа «Управление муниципальными финансами Усть-Удинского района»на 2017-2023 годы</vt:lpstr>
      <vt:lpstr>Муниципальная программа «Повышение эффективности проводимой муниципальной политики в области земельно-имущественных отношений и управления муниципальной собственностью»на 2017-2023 годы</vt:lpstr>
      <vt:lpstr>Муниципальная программа «Обеспечение комплексных мер по гражданской обороне» на 2021-2025 годы</vt:lpstr>
      <vt:lpstr>Муниципальная программа «Комплексное развитие сельских территорий на период 2020-2025 годы»   </vt:lpstr>
      <vt:lpstr>Непрограммные расходы на 2021 год и на плановый период 2022 и 2023 годы</vt:lpstr>
      <vt:lpstr>Слайд 46</vt:lpstr>
      <vt:lpstr>Открытые государственные информационные ресурсы</vt:lpstr>
      <vt:lpstr>Открытые государственные информационные ресурсы</vt:lpstr>
      <vt:lpstr>Где найти информацию о бюджетах субъектов Российской Федерации и муниципальных образований?</vt:lpstr>
      <vt:lpstr>СПАСИБО ЗА ВНИМАНИЕ!</vt:lpstr>
      <vt:lpstr>ПОДГОТОВЛЕНО ФИНАНСОВЫМ УПРАВЛЕНИЕМ АДМИНИСТРАЦИИ УСТЬ-УДИНСКОГО РАЙОНА  Усть-Удинский район п. Усть-Уда ул. Комсомольская 19.  тел. 8 (39545) 31-3-18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Каневский А.Б.</dc:creator>
  <cp:lastModifiedBy>Пользователь Windows</cp:lastModifiedBy>
  <cp:revision>1315</cp:revision>
  <cp:lastPrinted>2020-12-22T09:02:50Z</cp:lastPrinted>
  <dcterms:modified xsi:type="dcterms:W3CDTF">2021-05-21T02:04:03Z</dcterms:modified>
</cp:coreProperties>
</file>