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handoutMasterIdLst>
    <p:handoutMasterId r:id="rId28"/>
  </p:handoutMasterIdLst>
  <p:sldIdLst>
    <p:sldId id="262" r:id="rId2"/>
    <p:sldId id="274" r:id="rId3"/>
    <p:sldId id="275" r:id="rId4"/>
    <p:sldId id="271" r:id="rId5"/>
    <p:sldId id="277" r:id="rId6"/>
    <p:sldId id="280" r:id="rId7"/>
    <p:sldId id="278" r:id="rId8"/>
    <p:sldId id="279" r:id="rId9"/>
    <p:sldId id="282" r:id="rId10"/>
    <p:sldId id="283" r:id="rId11"/>
    <p:sldId id="284" r:id="rId12"/>
    <p:sldId id="285" r:id="rId13"/>
    <p:sldId id="286" r:id="rId14"/>
    <p:sldId id="287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261" r:id="rId23"/>
    <p:sldId id="272" r:id="rId24"/>
    <p:sldId id="276" r:id="rId25"/>
    <p:sldId id="273" r:id="rId2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88136" autoAdjust="0"/>
  </p:normalViewPr>
  <p:slideViewPr>
    <p:cSldViewPr>
      <p:cViewPr varScale="1">
        <p:scale>
          <a:sx n="102" d="100"/>
          <a:sy n="102" d="100"/>
        </p:scale>
        <p:origin x="-188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FIN\Desktop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solidFill>
                  <a:schemeClr val="dk1"/>
                </a:solidFill>
                <a:latin typeface="+mn-lt"/>
                <a:ea typeface="+mn-ea"/>
                <a:cs typeface="+mn-cs"/>
              </a:rPr>
              <a:t>Динамика поступлений доходов районного бюджета. тыс.руб.</a:t>
            </a:r>
            <a:endParaRPr lang="ru-RU"/>
          </a:p>
        </c:rich>
      </c:tx>
      <c:layout>
        <c:manualLayout>
          <c:xMode val="edge"/>
          <c:yMode val="edge"/>
          <c:x val="0.34132983377077958"/>
          <c:y val="0"/>
        </c:manualLayout>
      </c:layout>
      <c:spPr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title>
    <c:plotArea>
      <c:layout/>
      <c:barChart>
        <c:barDir val="col"/>
        <c:grouping val="stacked"/>
        <c:ser>
          <c:idx val="0"/>
          <c:order val="0"/>
          <c:tx>
            <c:strRef>
              <c:f>Лист2!$A$4</c:f>
              <c:strCache>
                <c:ptCount val="1"/>
                <c:pt idx="0">
                  <c:v>Налоговые доходы</c:v>
                </c:pt>
              </c:strCache>
            </c:strRef>
          </c:tx>
          <c:cat>
            <c:strRef>
              <c:f>Лист2!$B$3:$D$3</c:f>
              <c:strCache>
                <c:ptCount val="3"/>
                <c:pt idx="0">
                  <c:v>Факт 2020 г.</c:v>
                </c:pt>
                <c:pt idx="1">
                  <c:v>Факт 2021 г.</c:v>
                </c:pt>
                <c:pt idx="2">
                  <c:v>Факт 2022 г.</c:v>
                </c:pt>
              </c:strCache>
            </c:strRef>
          </c:cat>
          <c:val>
            <c:numRef>
              <c:f>Лист2!$B$4:$D$4</c:f>
              <c:numCache>
                <c:formatCode>#,##0.00</c:formatCode>
                <c:ptCount val="3"/>
                <c:pt idx="0">
                  <c:v>71226.2</c:v>
                </c:pt>
                <c:pt idx="1">
                  <c:v>77682.399999999994</c:v>
                </c:pt>
                <c:pt idx="2" formatCode="General">
                  <c:v>79304.600000000006</c:v>
                </c:pt>
              </c:numCache>
            </c:numRef>
          </c:val>
        </c:ser>
        <c:ser>
          <c:idx val="1"/>
          <c:order val="1"/>
          <c:tx>
            <c:strRef>
              <c:f>Лист2!$A$5</c:f>
              <c:strCache>
                <c:ptCount val="1"/>
                <c:pt idx="0">
                  <c:v>Неналоговые доходы</c:v>
                </c:pt>
              </c:strCache>
            </c:strRef>
          </c:tx>
          <c:cat>
            <c:strRef>
              <c:f>Лист2!$B$3:$D$3</c:f>
              <c:strCache>
                <c:ptCount val="3"/>
                <c:pt idx="0">
                  <c:v>Факт 2020 г.</c:v>
                </c:pt>
                <c:pt idx="1">
                  <c:v>Факт 2021 г.</c:v>
                </c:pt>
                <c:pt idx="2">
                  <c:v>Факт 2022 г.</c:v>
                </c:pt>
              </c:strCache>
            </c:strRef>
          </c:cat>
          <c:val>
            <c:numRef>
              <c:f>Лист2!$B$5:$D$5</c:f>
              <c:numCache>
                <c:formatCode>#,##0.00</c:formatCode>
                <c:ptCount val="3"/>
                <c:pt idx="0">
                  <c:v>14247.4</c:v>
                </c:pt>
                <c:pt idx="1">
                  <c:v>13042.7</c:v>
                </c:pt>
                <c:pt idx="2" formatCode="General">
                  <c:v>14927.3</c:v>
                </c:pt>
              </c:numCache>
            </c:numRef>
          </c:val>
        </c:ser>
        <c:ser>
          <c:idx val="2"/>
          <c:order val="2"/>
          <c:tx>
            <c:strRef>
              <c:f>Лист2!$A$6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cat>
            <c:strRef>
              <c:f>Лист2!$B$3:$D$3</c:f>
              <c:strCache>
                <c:ptCount val="3"/>
                <c:pt idx="0">
                  <c:v>Факт 2020 г.</c:v>
                </c:pt>
                <c:pt idx="1">
                  <c:v>Факт 2021 г.</c:v>
                </c:pt>
                <c:pt idx="2">
                  <c:v>Факт 2022 г.</c:v>
                </c:pt>
              </c:strCache>
            </c:strRef>
          </c:cat>
          <c:val>
            <c:numRef>
              <c:f>Лист2!$B$6:$D$6</c:f>
              <c:numCache>
                <c:formatCode>#,##0.00</c:formatCode>
                <c:ptCount val="3"/>
                <c:pt idx="0">
                  <c:v>882597.9</c:v>
                </c:pt>
                <c:pt idx="1">
                  <c:v>845157.6</c:v>
                </c:pt>
                <c:pt idx="2" formatCode="General">
                  <c:v>1054739.4000000004</c:v>
                </c:pt>
              </c:numCache>
            </c:numRef>
          </c:val>
        </c:ser>
        <c:gapWidth val="95"/>
        <c:overlap val="100"/>
        <c:axId val="20468864"/>
        <c:axId val="20470400"/>
      </c:barChart>
      <c:catAx>
        <c:axId val="20468864"/>
        <c:scaling>
          <c:orientation val="minMax"/>
        </c:scaling>
        <c:axPos val="b"/>
        <c:majorTickMark val="none"/>
        <c:tickLblPos val="nextTo"/>
        <c:crossAx val="20470400"/>
        <c:crosses val="autoZero"/>
        <c:auto val="1"/>
        <c:lblAlgn val="ctr"/>
        <c:lblOffset val="100"/>
      </c:catAx>
      <c:valAx>
        <c:axId val="20470400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20468864"/>
        <c:crosses val="autoZero"/>
        <c:crossBetween val="between"/>
        <c:dispUnits>
          <c:builtInUnit val="thousands"/>
          <c:dispUnitsLbl>
            <c:layout/>
          </c:dispUnitsLbl>
        </c:dispUnits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="1"/>
            </a:pPr>
            <a:endParaRPr lang="ru-RU"/>
          </a:p>
        </c:txPr>
      </c:dTable>
    </c:plotArea>
    <c:plotVisOnly val="1"/>
  </c:chart>
  <c:txPr>
    <a:bodyPr/>
    <a:lstStyle/>
    <a:p>
      <a:pPr>
        <a:defRPr sz="14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2731006782406512E-2"/>
          <c:y val="9.2714238424297643E-2"/>
          <c:w val="0.5557134612311917"/>
          <c:h val="0.800398666021235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2"/>
          <c:dLbls>
            <c:dLbl>
              <c:idx val="1"/>
              <c:layout>
                <c:manualLayout>
                  <c:x val="-3.9359720990198237E-2"/>
                  <c:y val="5.6893320097050164E-3"/>
                </c:manualLayout>
              </c:layout>
              <c:showPercent val="1"/>
            </c:dLbl>
            <c:showPercent val="1"/>
            <c:showLeaderLines val="1"/>
          </c:dLbls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1141754.8</c:v>
                </c:pt>
                <c:pt idx="1">
                  <c:v>6572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692879850577872"/>
          <c:y val="0.33487038109819339"/>
          <c:w val="0.39683138750075864"/>
          <c:h val="0.33025923780361682"/>
        </c:manualLayout>
      </c:layout>
    </c:legend>
    <c:plotVisOnly val="1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b="1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12804253690279671"/>
          <c:y val="4.8402341606195498E-2"/>
        </c:manualLayout>
      </c:layout>
      <c:txPr>
        <a:bodyPr/>
        <a:lstStyle/>
        <a:p>
          <a:pPr>
            <a:defRPr sz="1400"/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0.16832978460409739"/>
          <c:y val="0.1712086102811147"/>
          <c:w val="0.37712923754156796"/>
          <c:h val="0.720941444600283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Источники средств районного бюджета (тыс.руб.)</c:v>
                </c:pt>
              </c:strCache>
            </c:strRef>
          </c:tx>
          <c:explosion val="6"/>
          <c:dLbls>
            <c:showPercent val="1"/>
            <c:showLeaderLines val="1"/>
          </c:dLbls>
          <c:cat>
            <c:strRef>
              <c:f>Лист1!$A$2:$A$4</c:f>
              <c:strCache>
                <c:ptCount val="3"/>
                <c:pt idx="0">
                  <c:v>Федеральный бюджет - 73275,4</c:v>
                </c:pt>
                <c:pt idx="1">
                  <c:v>Региональный бюджет - 782626,1</c:v>
                </c:pt>
                <c:pt idx="2">
                  <c:v>Средства местного бюджета - 292425,3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73275.399999999994</c:v>
                </c:pt>
                <c:pt idx="1">
                  <c:v>782626.1</c:v>
                </c:pt>
                <c:pt idx="2">
                  <c:v>292425.3</c:v>
                </c:pt>
              </c:numCache>
            </c:numRef>
          </c:val>
        </c:ser>
        <c:dLbls>
          <c:showPercent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1757418439037604"/>
          <c:y val="0.27636288798097608"/>
          <c:w val="0.3571062306115777"/>
          <c:h val="0.50579227391914161"/>
        </c:manualLayout>
      </c:layout>
    </c:legend>
    <c:plotVisOnly val="1"/>
  </c:chart>
  <c:spPr>
    <a:gradFill rotWithShape="1">
      <a:gsLst>
        <a:gs pos="0">
          <a:schemeClr val="accent1">
            <a:tint val="50000"/>
            <a:satMod val="300000"/>
          </a:schemeClr>
        </a:gs>
        <a:gs pos="35000">
          <a:schemeClr val="accent1">
            <a:tint val="37000"/>
            <a:satMod val="300000"/>
          </a:schemeClr>
        </a:gs>
        <a:gs pos="100000">
          <a:schemeClr val="accent1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b="1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Лист5!$A$2</c:f>
              <c:strCache>
                <c:ptCount val="1"/>
                <c:pt idx="0">
                  <c:v>Подпрограмма «Развитие системы дошкольного, общего, дополнительного  образования»</c:v>
                </c:pt>
              </c:strCache>
            </c:strRef>
          </c:tx>
          <c:cat>
            <c:strRef>
              <c:f>Лист5!$B$1:$D$1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Лист5!$B$2:$D$2</c:f>
              <c:numCache>
                <c:formatCode>General</c:formatCode>
                <c:ptCount val="3"/>
                <c:pt idx="0">
                  <c:v>483723.7</c:v>
                </c:pt>
                <c:pt idx="1">
                  <c:v>556106</c:v>
                </c:pt>
                <c:pt idx="2">
                  <c:v>628284.6</c:v>
                </c:pt>
              </c:numCache>
            </c:numRef>
          </c:val>
        </c:ser>
        <c:ser>
          <c:idx val="1"/>
          <c:order val="1"/>
          <c:tx>
            <c:strRef>
              <c:f>Лист5!$A$3</c:f>
              <c:strCache>
                <c:ptCount val="1"/>
                <c:pt idx="0">
                  <c:v>Подпрограмма «Проведение строительства, реконструкций, текущего и капитального ремонта зданий и сооружений»</c:v>
                </c:pt>
              </c:strCache>
            </c:strRef>
          </c:tx>
          <c:cat>
            <c:strRef>
              <c:f>Лист5!$B$1:$D$1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Лист5!$B$3:$D$3</c:f>
              <c:numCache>
                <c:formatCode>General</c:formatCode>
                <c:ptCount val="3"/>
                <c:pt idx="0">
                  <c:v>87394.2</c:v>
                </c:pt>
                <c:pt idx="1">
                  <c:v>35200</c:v>
                </c:pt>
                <c:pt idx="2">
                  <c:v>97770</c:v>
                </c:pt>
              </c:numCache>
            </c:numRef>
          </c:val>
        </c:ser>
        <c:ser>
          <c:idx val="2"/>
          <c:order val="2"/>
          <c:tx>
            <c:strRef>
              <c:f>Лист5!$A$4</c:f>
              <c:strCache>
                <c:ptCount val="1"/>
                <c:pt idx="0">
                  <c:v>Подпрограмма «Управление в сфере образования»</c:v>
                </c:pt>
              </c:strCache>
            </c:strRef>
          </c:tx>
          <c:cat>
            <c:strRef>
              <c:f>Лист5!$B$1:$D$1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Лист5!$B$4:$D$4</c:f>
              <c:numCache>
                <c:formatCode>General</c:formatCode>
                <c:ptCount val="3"/>
                <c:pt idx="0">
                  <c:v>10543.7</c:v>
                </c:pt>
                <c:pt idx="1">
                  <c:v>11578.3</c:v>
                </c:pt>
                <c:pt idx="2">
                  <c:v>15097.9</c:v>
                </c:pt>
              </c:numCache>
            </c:numRef>
          </c:val>
        </c:ser>
        <c:ser>
          <c:idx val="3"/>
          <c:order val="3"/>
          <c:tx>
            <c:strRef>
              <c:f>Лист5!$A$5</c:f>
              <c:strCache>
                <c:ptCount val="1"/>
                <c:pt idx="0">
                  <c:v>Подпрограмма «Обеспечение безопасности в образовательных организациях Усть-Удинского района»</c:v>
                </c:pt>
              </c:strCache>
            </c:strRef>
          </c:tx>
          <c:cat>
            <c:strRef>
              <c:f>Лист5!$B$1:$D$1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Лист5!$B$5:$D$5</c:f>
              <c:numCache>
                <c:formatCode>General</c:formatCode>
                <c:ptCount val="3"/>
                <c:pt idx="0">
                  <c:v>5922.7</c:v>
                </c:pt>
                <c:pt idx="1">
                  <c:v>5449.7</c:v>
                </c:pt>
                <c:pt idx="2">
                  <c:v>6938.8</c:v>
                </c:pt>
              </c:numCache>
            </c:numRef>
          </c:val>
        </c:ser>
        <c:ser>
          <c:idx val="4"/>
          <c:order val="4"/>
          <c:tx>
            <c:strRef>
              <c:f>Лист5!$A$6</c:f>
              <c:strCache>
                <c:ptCount val="1"/>
                <c:pt idx="0">
                  <c:v>Подпрограмма «Оснащение пищеблоков образовательных учреждений»</c:v>
                </c:pt>
              </c:strCache>
            </c:strRef>
          </c:tx>
          <c:cat>
            <c:strRef>
              <c:f>Лист5!$B$1:$D$1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Лист5!$B$6:$D$6</c:f>
              <c:numCache>
                <c:formatCode>#,##0.00</c:formatCode>
                <c:ptCount val="3"/>
                <c:pt idx="0">
                  <c:v>944.1</c:v>
                </c:pt>
                <c:pt idx="1">
                  <c:v>840.2</c:v>
                </c:pt>
                <c:pt idx="2" formatCode="General">
                  <c:v>1706.2</c:v>
                </c:pt>
              </c:numCache>
            </c:numRef>
          </c:val>
        </c:ser>
        <c:ser>
          <c:idx val="5"/>
          <c:order val="5"/>
          <c:tx>
            <c:strRef>
              <c:f>Лист5!$A$7</c:f>
              <c:strCache>
                <c:ptCount val="1"/>
                <c:pt idx="0">
                  <c:v>Подпрограмма "Школьный автобус"</c:v>
                </c:pt>
              </c:strCache>
            </c:strRef>
          </c:tx>
          <c:cat>
            <c:strRef>
              <c:f>Лист5!$B$1:$D$1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Лист5!$B$7:$D$7</c:f>
              <c:numCache>
                <c:formatCode>General</c:formatCode>
                <c:ptCount val="3"/>
                <c:pt idx="0">
                  <c:v>4534.1000000000004</c:v>
                </c:pt>
                <c:pt idx="1">
                  <c:v>3932.7</c:v>
                </c:pt>
                <c:pt idx="2">
                  <c:v>0</c:v>
                </c:pt>
              </c:numCache>
            </c:numRef>
          </c:val>
        </c:ser>
        <c:gapWidth val="95"/>
        <c:overlap val="100"/>
        <c:axId val="109873792"/>
        <c:axId val="109900160"/>
      </c:barChart>
      <c:catAx>
        <c:axId val="109873792"/>
        <c:scaling>
          <c:orientation val="minMax"/>
        </c:scaling>
        <c:axPos val="b"/>
        <c:majorTickMark val="none"/>
        <c:tickLblPos val="nextTo"/>
        <c:crossAx val="109900160"/>
        <c:crosses val="autoZero"/>
        <c:auto val="1"/>
        <c:lblAlgn val="ctr"/>
        <c:lblOffset val="100"/>
      </c:catAx>
      <c:valAx>
        <c:axId val="109900160"/>
        <c:scaling>
          <c:orientation val="minMax"/>
        </c:scaling>
        <c:axPos val="l"/>
        <c:majorGridlines/>
        <c:numFmt formatCode="General" sourceLinked="1"/>
        <c:majorTickMark val="none"/>
        <c:minorTickMark val="in"/>
        <c:tickLblPos val="nextTo"/>
        <c:crossAx val="109873792"/>
        <c:crosses val="autoZero"/>
        <c:crossBetween val="between"/>
        <c:dispUnits>
          <c:builtInUnit val="thousands"/>
          <c:dispUnitsLbl>
            <c:layout/>
          </c:dispUnitsLbl>
        </c:dispUnits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100" b="1"/>
            </a:pPr>
            <a:endParaRPr lang="ru-RU"/>
          </a:p>
        </c:txPr>
      </c:dTable>
      <c:spPr>
        <a:scene3d>
          <a:camera prst="orthographicFront"/>
          <a:lightRig rig="threePt" dir="t"/>
        </a:scene3d>
        <a:sp3d/>
      </c:spPr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«Сохранение и развитие доп образования в сфере искусства в РМО «Усть-Удинский район» на 2022-2026 годы</c:v>
                </c:pt>
                <c:pt idx="1">
                  <c:v>«Развитие культурно-досуговой деятельности и самодеятельного народного творчества» на 2022-2026 годы</c:v>
                </c:pt>
                <c:pt idx="2">
                  <c:v>«Развитие  библиотечного дела РМО «Усть-Удинский район» на 2022-2026 годы</c:v>
                </c:pt>
                <c:pt idx="3">
                  <c:v>«Проведение строительства, реконструкций, капитального, текущего ремонта зданий и сооружений учреждений культуры»</c:v>
                </c:pt>
                <c:pt idx="4">
                  <c:v>«Управление культурой и финансовое обеспечение» на 2022-2026 годы</c:v>
                </c:pt>
                <c:pt idx="5">
                  <c:v>«Развитие музейного дела в Усть-Удинском районе на 2022-2026 годы»</c:v>
                </c:pt>
                <c:pt idx="6">
                  <c:v>«Обеспечение безопасности учреждений культуры на 2022-2026 годы»</c:v>
                </c:pt>
              </c:strCache>
            </c:strRef>
          </c:cat>
          <c:val>
            <c:numRef>
              <c:f>Лист1!$B$2:$B$8</c:f>
              <c:numCache>
                <c:formatCode>#,##0.00</c:formatCode>
                <c:ptCount val="7"/>
                <c:pt idx="0">
                  <c:v>11398.3</c:v>
                </c:pt>
                <c:pt idx="1">
                  <c:v>10988.7</c:v>
                </c:pt>
                <c:pt idx="2">
                  <c:v>18637.8</c:v>
                </c:pt>
                <c:pt idx="3">
                  <c:v>17697.400000000001</c:v>
                </c:pt>
                <c:pt idx="4">
                  <c:v>2549.3000000000002</c:v>
                </c:pt>
                <c:pt idx="5">
                  <c:v>1175.7</c:v>
                </c:pt>
                <c:pt idx="6">
                  <c:v>286.3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«Сохранение и развитие доп образования в сфере искусства в РМО «Усть-Удинский район» на 2022-2026 годы</c:v>
                </c:pt>
                <c:pt idx="1">
                  <c:v>«Развитие культурно-досуговой деятельности и самодеятельного народного творчества» на 2022-2026 годы</c:v>
                </c:pt>
                <c:pt idx="2">
                  <c:v>«Развитие  библиотечного дела РМО «Усть-Удинский район» на 2022-2026 годы</c:v>
                </c:pt>
                <c:pt idx="3">
                  <c:v>«Проведение строительства, реконструкций, капитального, текущего ремонта зданий и сооружений учреждений культуры»</c:v>
                </c:pt>
                <c:pt idx="4">
                  <c:v>«Управление культурой и финансовое обеспечение» на 2022-2026 годы</c:v>
                </c:pt>
                <c:pt idx="5">
                  <c:v>«Развитие музейного дела в Усть-Удинском районе на 2022-2026 годы»</c:v>
                </c:pt>
                <c:pt idx="6">
                  <c:v>«Обеспечение безопасности учреждений культуры на 2022-2026 годы»</c:v>
                </c:pt>
              </c:strCache>
            </c:strRef>
          </c:cat>
          <c:val>
            <c:numRef>
              <c:f>Лист1!$C$2:$C$8</c:f>
              <c:numCache>
                <c:formatCode>#,##0.00</c:formatCode>
                <c:ptCount val="7"/>
                <c:pt idx="0">
                  <c:v>11854.6</c:v>
                </c:pt>
                <c:pt idx="1">
                  <c:v>11021.4</c:v>
                </c:pt>
                <c:pt idx="2">
                  <c:v>9541.9</c:v>
                </c:pt>
                <c:pt idx="3">
                  <c:v>6270</c:v>
                </c:pt>
                <c:pt idx="4">
                  <c:v>3010</c:v>
                </c:pt>
                <c:pt idx="5">
                  <c:v>2041.6</c:v>
                </c:pt>
                <c:pt idx="6">
                  <c:v>237.2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«Сохранение и развитие доп образования в сфере искусства в РМО «Усть-Удинский район» на 2022-2026 годы</c:v>
                </c:pt>
                <c:pt idx="1">
                  <c:v>«Развитие культурно-досуговой деятельности и самодеятельного народного творчества» на 2022-2026 годы</c:v>
                </c:pt>
                <c:pt idx="2">
                  <c:v>«Развитие  библиотечного дела РМО «Усть-Удинский район» на 2022-2026 годы</c:v>
                </c:pt>
                <c:pt idx="3">
                  <c:v>«Проведение строительства, реконструкций, капитального, текущего ремонта зданий и сооружений учреждений культуры»</c:v>
                </c:pt>
                <c:pt idx="4">
                  <c:v>«Управление культурой и финансовое обеспечение» на 2022-2026 годы</c:v>
                </c:pt>
                <c:pt idx="5">
                  <c:v>«Развитие музейного дела в Усть-Удинском районе на 2022-2026 годы»</c:v>
                </c:pt>
                <c:pt idx="6">
                  <c:v>«Обеспечение безопасности учреждений культуры на 2022-2026 годы»</c:v>
                </c:pt>
              </c:strCache>
            </c:strRef>
          </c:cat>
          <c:val>
            <c:numRef>
              <c:f>Лист1!$D$2:$D$8</c:f>
              <c:numCache>
                <c:formatCode>#,##0.00</c:formatCode>
                <c:ptCount val="7"/>
                <c:pt idx="0">
                  <c:v>18607.2</c:v>
                </c:pt>
                <c:pt idx="1">
                  <c:v>18441.099999999951</c:v>
                </c:pt>
                <c:pt idx="2">
                  <c:v>10365.6</c:v>
                </c:pt>
                <c:pt idx="3">
                  <c:v>7928.4</c:v>
                </c:pt>
                <c:pt idx="4">
                  <c:v>3208.8</c:v>
                </c:pt>
                <c:pt idx="5">
                  <c:v>2381.1999999999998</c:v>
                </c:pt>
                <c:pt idx="6">
                  <c:v>150.69999999999999</c:v>
                </c:pt>
              </c:numCache>
            </c:numRef>
          </c:val>
        </c:ser>
        <c:shape val="box"/>
        <c:axId val="110128512"/>
        <c:axId val="185029760"/>
        <c:axId val="110151424"/>
      </c:bar3DChart>
      <c:catAx>
        <c:axId val="110128512"/>
        <c:scaling>
          <c:orientation val="minMax"/>
        </c:scaling>
        <c:delete val="1"/>
        <c:axPos val="b"/>
        <c:majorTickMark val="none"/>
        <c:tickLblPos val="none"/>
        <c:crossAx val="185029760"/>
        <c:crosses val="autoZero"/>
        <c:auto val="1"/>
        <c:lblAlgn val="ctr"/>
        <c:lblOffset val="100"/>
      </c:catAx>
      <c:valAx>
        <c:axId val="185029760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110128512"/>
        <c:crosses val="autoZero"/>
        <c:crossBetween val="between"/>
        <c:dispUnits>
          <c:builtInUnit val="thousands"/>
          <c:dispUnitsLbl>
            <c:layout/>
          </c:dispUnitsLbl>
        </c:dispUnits>
      </c:valAx>
      <c:serAx>
        <c:axId val="110151424"/>
        <c:scaling>
          <c:orientation val="minMax"/>
        </c:scaling>
        <c:axPos val="b"/>
        <c:majorTickMark val="none"/>
        <c:tickLblPos val="nextTo"/>
        <c:crossAx val="185029760"/>
        <c:crosses val="autoZero"/>
      </c:serAx>
      <c:dTable>
        <c:showHorzBorder val="1"/>
        <c:showVertBorder val="1"/>
        <c:showOutline val="1"/>
        <c:showKeys val="1"/>
      </c:dTable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6076924602724532"/>
          <c:y val="1.253451535774444E-2"/>
          <c:w val="0.83923075397275448"/>
          <c:h val="0.92152702019060106"/>
        </c:manualLayout>
      </c:layout>
      <c:bar3DChart>
        <c:barDir val="col"/>
        <c:grouping val="stacked"/>
        <c:ser>
          <c:idx val="0"/>
          <c:order val="0"/>
          <c:tx>
            <c:strRef>
              <c:f>Лист1!$B$6</c:f>
              <c:strCache>
                <c:ptCount val="1"/>
                <c:pt idx="0">
                  <c:v>Бюджетные кредиты</c:v>
                </c:pt>
              </c:strCache>
            </c:strRef>
          </c:tx>
          <c:cat>
            <c:strRef>
              <c:f>Лист1!$C$5:$G$5</c:f>
              <c:strCache>
                <c:ptCount val="5"/>
                <c:pt idx="0">
                  <c:v>2018 г.</c:v>
                </c:pt>
                <c:pt idx="1">
                  <c:v>2019 г.</c:v>
                </c:pt>
                <c:pt idx="2">
                  <c:v>2020 г.</c:v>
                </c:pt>
                <c:pt idx="3">
                  <c:v>2021 г.</c:v>
                </c:pt>
                <c:pt idx="4">
                  <c:v>2022г.</c:v>
                </c:pt>
              </c:strCache>
            </c:strRef>
          </c:cat>
          <c:val>
            <c:numRef>
              <c:f>Лист1!$C$6:$G$6</c:f>
              <c:numCache>
                <c:formatCode>General</c:formatCode>
                <c:ptCount val="5"/>
                <c:pt idx="0">
                  <c:v>10399</c:v>
                </c:pt>
                <c:pt idx="1">
                  <c:v>9852</c:v>
                </c:pt>
                <c:pt idx="2">
                  <c:v>9852</c:v>
                </c:pt>
                <c:pt idx="3">
                  <c:v>7389</c:v>
                </c:pt>
                <c:pt idx="4">
                  <c:v>7389</c:v>
                </c:pt>
              </c:numCache>
            </c:numRef>
          </c:val>
        </c:ser>
        <c:gapDepth val="34"/>
        <c:shape val="box"/>
        <c:axId val="197729280"/>
        <c:axId val="198018176"/>
        <c:axId val="0"/>
      </c:bar3DChart>
      <c:catAx>
        <c:axId val="197729280"/>
        <c:scaling>
          <c:orientation val="minMax"/>
        </c:scaling>
        <c:axPos val="b"/>
        <c:majorTickMark val="none"/>
        <c:tickLblPos val="nextTo"/>
        <c:crossAx val="198018176"/>
        <c:crosses val="autoZero"/>
        <c:auto val="1"/>
        <c:lblAlgn val="ctr"/>
        <c:lblOffset val="100"/>
      </c:catAx>
      <c:valAx>
        <c:axId val="19801817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9772928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gradFill flip="none" rotWithShape="1">
          <a:gsLst>
            <a:gs pos="0">
              <a:srgbClr val="FFEFD1"/>
            </a:gs>
            <a:gs pos="8000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>
          <a:innerShdw blurRad="63500" dist="50800" dir="8100000">
            <a:prstClr val="black">
              <a:alpha val="50000"/>
            </a:prstClr>
          </a:innerShdw>
        </a:effectLst>
      </c:spPr>
    </c:plotArea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"/>
  <c:chart>
    <c:title>
      <c:tx>
        <c:rich>
          <a:bodyPr/>
          <a:lstStyle/>
          <a:p>
            <a:pPr>
              <a:defRPr sz="1400"/>
            </a:pPr>
            <a:r>
              <a:rPr lang="ru-RU" sz="1200" dirty="0" smtClean="0"/>
              <a:t>Темп роста основных параметров бюджета</a:t>
            </a:r>
            <a:endParaRPr lang="ru-RU" sz="1200" dirty="0"/>
          </a:p>
        </c:rich>
      </c:tx>
      <c:layout>
        <c:manualLayout>
          <c:xMode val="edge"/>
          <c:yMode val="edge"/>
          <c:x val="0.2476659339438475"/>
          <c:y val="2.6372447064061454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2021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935.9</c:v>
                </c:pt>
                <c:pt idx="1">
                  <c:v>946.2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2022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1149</c:v>
                </c:pt>
                <c:pt idx="1">
                  <c:v>1148.3</c:v>
                </c:pt>
              </c:numCache>
            </c:numRef>
          </c:val>
        </c:ser>
        <c:axId val="198242304"/>
        <c:axId val="198243840"/>
      </c:barChart>
      <c:catAx>
        <c:axId val="198242304"/>
        <c:scaling>
          <c:orientation val="minMax"/>
        </c:scaling>
        <c:axPos val="b"/>
        <c:majorTickMark val="none"/>
        <c:tickLblPos val="nextTo"/>
        <c:crossAx val="198243840"/>
        <c:crosses val="autoZero"/>
        <c:auto val="1"/>
        <c:lblAlgn val="ctr"/>
        <c:lblOffset val="100"/>
      </c:catAx>
      <c:valAx>
        <c:axId val="198243840"/>
        <c:scaling>
          <c:orientation val="minMax"/>
        </c:scaling>
        <c:axPos val="l"/>
        <c:majorGridlines/>
        <c:numFmt formatCode="#,##0.00" sourceLinked="1"/>
        <c:majorTickMark val="none"/>
        <c:tickLblPos val="nextTo"/>
        <c:crossAx val="198242304"/>
        <c:crosses val="autoZero"/>
        <c:crossBetween val="between"/>
        <c:dispUnits>
          <c:builtInUnit val="millions"/>
          <c:dispUnitsLbl>
            <c:layout/>
          </c:dispUnitsLbl>
        </c:dispUnits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800"/>
            </a:pPr>
            <a:endParaRPr lang="ru-RU"/>
          </a:p>
        </c:txPr>
      </c:dTable>
    </c:plotArea>
    <c:plotVisOnly val="1"/>
  </c:chart>
  <c:spPr>
    <a:gradFill rotWithShape="1">
      <a:gsLst>
        <a:gs pos="0">
          <a:schemeClr val="accent4">
            <a:tint val="50000"/>
            <a:satMod val="300000"/>
          </a:schemeClr>
        </a:gs>
        <a:gs pos="35000">
          <a:schemeClr val="accent4">
            <a:tint val="37000"/>
            <a:satMod val="300000"/>
          </a:schemeClr>
        </a:gs>
        <a:gs pos="100000">
          <a:schemeClr val="accent4">
            <a:tint val="15000"/>
            <a:satMod val="350000"/>
          </a:schemeClr>
        </a:gs>
      </a:gsLst>
      <a:lin ang="16200000" scaled="1"/>
    </a:gradFill>
    <a:ln w="9525" cap="flat" cmpd="sng" algn="ctr">
      <a:solidFill>
        <a:schemeClr val="accent4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jpe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0.01176</cdr:x>
      <cdr:y>0.01701</cdr:y>
    </cdr:from>
    <cdr:to>
      <cdr:x>0.11488</cdr:x>
      <cdr:y>0.19151</cdr:y>
    </cdr:to>
    <cdr:pic>
      <cdr:nvPicPr>
        <cdr:cNvPr id="2" name="Содержимое 3" descr="ГЕРБ НОВЫЙ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/>
        <a:stretch xmlns:a="http://schemas.openxmlformats.org/drawingml/2006/main">
          <a:fillRect/>
        </a:stretch>
      </cdr:blipFill>
      <cdr:spPr>
        <a:xfrm xmlns:a="http://schemas.openxmlformats.org/drawingml/2006/main">
          <a:off x="107504" y="116632"/>
          <a:ext cx="942943" cy="1196752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0.47638</cdr:x>
      <cdr:y>0.3425</cdr:y>
    </cdr:from>
    <cdr:to>
      <cdr:x>0.57875</cdr:x>
      <cdr:y>0.4055</cdr:y>
    </cdr:to>
    <cdr:sp macro="" textlink="">
      <cdr:nvSpPr>
        <cdr:cNvPr id="4" name="Скругленная соединительная линия 3"/>
        <cdr:cNvSpPr/>
      </cdr:nvSpPr>
      <cdr:spPr>
        <a:xfrm xmlns:a="http://schemas.openxmlformats.org/drawingml/2006/main">
          <a:off x="4355976" y="2348880"/>
          <a:ext cx="936104" cy="432048"/>
        </a:xfrm>
        <a:prstGeom xmlns:a="http://schemas.openxmlformats.org/drawingml/2006/main" prst="curvedConnector3">
          <a:avLst>
            <a:gd name="adj1" fmla="val 50000"/>
          </a:avLst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0.70475</cdr:x>
      <cdr:y>0.2585</cdr:y>
    </cdr:from>
    <cdr:to>
      <cdr:x>0.79925</cdr:x>
      <cdr:y>0.4055</cdr:y>
    </cdr:to>
    <cdr:sp macro="" textlink="">
      <cdr:nvSpPr>
        <cdr:cNvPr id="6" name="Скругленная соединительная линия 5"/>
        <cdr:cNvSpPr/>
      </cdr:nvSpPr>
      <cdr:spPr>
        <a:xfrm xmlns:a="http://schemas.openxmlformats.org/drawingml/2006/main" rot="5400000" flipH="1" flipV="1">
          <a:off x="6372200" y="1844824"/>
          <a:ext cx="1008112" cy="864096"/>
        </a:xfrm>
        <a:prstGeom xmlns:a="http://schemas.openxmlformats.org/drawingml/2006/main" prst="curvedConnector3">
          <a:avLst>
            <a:gd name="adj1" fmla="val 50000"/>
          </a:avLst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0.52362</cdr:x>
      <cdr:y>0.20351</cdr:y>
    </cdr:from>
    <cdr:to>
      <cdr:x>0.60237</cdr:x>
      <cdr:y>0.30527</cdr:y>
    </cdr:to>
    <cdr:sp macro="" textlink="">
      <cdr:nvSpPr>
        <cdr:cNvPr id="4" name="Скругленная соединительная линия 3"/>
        <cdr:cNvSpPr/>
      </cdr:nvSpPr>
      <cdr:spPr>
        <a:xfrm xmlns:a="http://schemas.openxmlformats.org/drawingml/2006/main" flipV="1">
          <a:off x="4788024" y="1152128"/>
          <a:ext cx="720080" cy="576064"/>
        </a:xfrm>
        <a:prstGeom xmlns:a="http://schemas.openxmlformats.org/drawingml/2006/main" prst="curvedConnector3">
          <a:avLst>
            <a:gd name="adj1" fmla="val 50000"/>
          </a:avLst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0.72837</cdr:x>
      <cdr:y>0.12719</cdr:y>
    </cdr:from>
    <cdr:to>
      <cdr:x>0.815</cdr:x>
      <cdr:y>0.21623</cdr:y>
    </cdr:to>
    <cdr:sp macro="" textlink="">
      <cdr:nvSpPr>
        <cdr:cNvPr id="6" name="Скругленная соединительная линия 5"/>
        <cdr:cNvSpPr/>
      </cdr:nvSpPr>
      <cdr:spPr>
        <a:xfrm xmlns:a="http://schemas.openxmlformats.org/drawingml/2006/main" flipV="1">
          <a:off x="6660232" y="720080"/>
          <a:ext cx="792088" cy="504056"/>
        </a:xfrm>
        <a:prstGeom xmlns:a="http://schemas.openxmlformats.org/drawingml/2006/main" prst="curvedConnector3">
          <a:avLst>
            <a:gd name="adj1" fmla="val 50000"/>
          </a:avLst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0.689</cdr:x>
      <cdr:y>0.03967</cdr:y>
    </cdr:from>
    <cdr:to>
      <cdr:x>0.93312</cdr:x>
      <cdr:y>0.23803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00192" y="216024"/>
          <a:ext cx="2232248" cy="108012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>
            <a:spcBef>
              <a:spcPts val="600"/>
            </a:spcBef>
            <a:spcAft>
              <a:spcPts val="600"/>
            </a:spcAft>
          </a:pPr>
          <a:r>
            <a:rPr lang="ru-RU" sz="1400" dirty="0" smtClean="0"/>
            <a:t>2020 год – 62 733,5 тыс.руб.</a:t>
          </a:r>
        </a:p>
        <a:p xmlns:a="http://schemas.openxmlformats.org/drawingml/2006/main">
          <a:pPr>
            <a:spcBef>
              <a:spcPts val="600"/>
            </a:spcBef>
            <a:spcAft>
              <a:spcPts val="600"/>
            </a:spcAft>
          </a:pPr>
          <a:r>
            <a:rPr lang="ru-RU" sz="1400" dirty="0" smtClean="0"/>
            <a:t>2021 год – 43 976,7 тыс.руб.</a:t>
          </a:r>
        </a:p>
        <a:p xmlns:a="http://schemas.openxmlformats.org/drawingml/2006/main">
          <a:pPr>
            <a:spcBef>
              <a:spcPts val="600"/>
            </a:spcBef>
            <a:spcAft>
              <a:spcPts val="600"/>
            </a:spcAft>
          </a:pPr>
          <a:r>
            <a:rPr lang="ru-RU" sz="1400" dirty="0" smtClean="0"/>
            <a:t>2022 год – 61 083,0 тыс.руб.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0.13776</cdr:x>
      <cdr:y>0.14546</cdr:y>
    </cdr:from>
    <cdr:to>
      <cdr:x>0.20863</cdr:x>
      <cdr:y>0.17191</cdr:y>
    </cdr:to>
    <cdr:sp macro="" textlink="">
      <cdr:nvSpPr>
        <cdr:cNvPr id="4" name="Скругленная соединительная линия 3"/>
        <cdr:cNvSpPr/>
      </cdr:nvSpPr>
      <cdr:spPr>
        <a:xfrm xmlns:a="http://schemas.openxmlformats.org/drawingml/2006/main">
          <a:off x="1259632" y="792088"/>
          <a:ext cx="648072" cy="144016"/>
        </a:xfrm>
        <a:prstGeom xmlns:a="http://schemas.openxmlformats.org/drawingml/2006/main" prst="curvedConnector3">
          <a:avLst>
            <a:gd name="adj1" fmla="val 50000"/>
          </a:avLst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2CC3D-365B-436B-AF03-300594353A0E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87E35-A06A-4DAC-9228-3ABE3CA561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C91FB5-58E6-4B1B-9D9A-C8E60331C270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2CC36-A67A-4E85-BE40-014ED36DAA3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9088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832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51878-E22D-48B0-B15F-A8FBD02C0495}" type="datetimeFigureOut">
              <a:rPr lang="ru-RU" smtClean="0"/>
              <a:pPr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CF0C1-C0FC-43A8-861B-7D6925B636D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5" Type="http://schemas.openxmlformats.org/officeDocument/2006/relationships/image" Target="../media/image4.png"/><Relationship Id="rId4" Type="http://schemas.openxmlformats.org/officeDocument/2006/relationships/oleObject" Target="../embeddings/_____Microsoft_Office_Excel_97-20031.xls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otoram.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Прямоугольник 4"/>
          <p:cNvSpPr/>
          <p:nvPr/>
        </p:nvSpPr>
        <p:spPr>
          <a:xfrm>
            <a:off x="395536" y="1628800"/>
            <a:ext cx="2952328" cy="206210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ИТОГИ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ИСПОЛНЕНИЯ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РАЙОННОГО БЮДЖЕТА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0"/>
            <a:ext cx="3312368" cy="1862048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2022</a:t>
            </a:r>
            <a:endParaRPr lang="ru-RU" sz="115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РМО «Усть-Удинский район»</a:t>
            </a:r>
            <a:endParaRPr lang="ru-RU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" name="Рисунок 8" descr="Герб Усть-Уда новы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5733256"/>
            <a:ext cx="784583" cy="9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22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3744416"/>
          </a:xfrm>
          <a:prstGeom prst="rect">
            <a:avLst/>
          </a:prstGeom>
        </p:spPr>
      </p:pic>
      <p:pic>
        <p:nvPicPr>
          <p:cNvPr id="4" name="Содержимое 3" descr="ГЕРБ НОВЫЙ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7504" y="116632"/>
            <a:ext cx="1152128" cy="1462270"/>
          </a:xfrm>
        </p:spPr>
      </p:pic>
      <p:sp>
        <p:nvSpPr>
          <p:cNvPr id="6" name="TextBox 5"/>
          <p:cNvSpPr txBox="1"/>
          <p:nvPr/>
        </p:nvSpPr>
        <p:spPr>
          <a:xfrm>
            <a:off x="1547664" y="116632"/>
            <a:ext cx="7416824" cy="830997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ИСПОЛНЕНИЕ БЮДЖЕТА РМО «УСТЬ-УДИНСКИЙ РАЙОН </a:t>
            </a:r>
          </a:p>
          <a:p>
            <a:pPr algn="ctr"/>
            <a:r>
              <a:rPr lang="ru-RU" sz="2400" dirty="0" smtClean="0"/>
              <a:t>В 2022 ГОДУ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2132856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Утверждено 1159,6 млн.руб.</a:t>
            </a:r>
          </a:p>
          <a:p>
            <a:pPr algn="ctr"/>
            <a:r>
              <a:rPr lang="ru-RU" dirty="0" smtClean="0"/>
              <a:t>Исполнено 1149,0 млн.руб. (98,5%)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148064" y="2348880"/>
            <a:ext cx="33843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Утверждено 1167,0 млн. руб. </a:t>
            </a:r>
          </a:p>
          <a:p>
            <a:pPr algn="ctr"/>
            <a:r>
              <a:rPr lang="ru-RU" dirty="0" smtClean="0"/>
              <a:t>Исполнено 1148,3 млн. руб. (98,4%)</a:t>
            </a:r>
            <a:endParaRPr lang="ru-RU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067944" y="3501008"/>
            <a:ext cx="433744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итогам года ПРОФИЦИТ районного бюджета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составил 0,7% (в сумме 644,5 тыс. руб.),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 на 12,0 </a:t>
            </a: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процентных пункта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ниже показателей 2021 года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21129180"/>
              </p:ext>
            </p:extLst>
          </p:nvPr>
        </p:nvGraphicFramePr>
        <p:xfrm>
          <a:off x="611560" y="4509120"/>
          <a:ext cx="7920881" cy="220978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3921989"/>
                <a:gridCol w="999723"/>
                <a:gridCol w="999723"/>
                <a:gridCol w="1076625"/>
                <a:gridCol w="922821"/>
              </a:tblGrid>
              <a:tr h="2880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600">
                          <a:effectLst/>
                        </a:rPr>
                        <a:t> 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МЛН.РУБ.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%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5963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2020 год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2021 год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2022 год</a:t>
                      </a:r>
                      <a:endParaRPr lang="ru-RU" sz="1600" b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Темп </a:t>
                      </a:r>
                      <a:r>
                        <a:rPr lang="ru-RU" sz="1600" dirty="0" smtClean="0">
                          <a:effectLst/>
                        </a:rPr>
                        <a:t>роста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9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x-none" sz="1600">
                          <a:effectLst/>
                        </a:rPr>
                        <a:t>Доходы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968,1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935,9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1 149,0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22,8</a:t>
                      </a:r>
                      <a:endParaRPr lang="ru-RU" sz="16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765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т</a:t>
                      </a:r>
                      <a:r>
                        <a:rPr lang="ru-RU" sz="1600" dirty="0" smtClean="0">
                          <a:effectLst/>
                        </a:rPr>
                        <a:t>. ч</a:t>
                      </a:r>
                      <a:r>
                        <a:rPr lang="ru-RU" sz="1600" dirty="0">
                          <a:effectLst/>
                        </a:rPr>
                        <a:t>. налоговые и неналоговые доходы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85,5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90,7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94,2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3,9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9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Безвозмездные поступления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882,6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845,2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1 054,7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24,8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29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Расходы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957,6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946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en-US" sz="1600" dirty="0">
                          <a:effectLst/>
                        </a:rPr>
                        <a:t>1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1 148,3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21,8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596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</a:rPr>
                        <a:t>Профицит</a:t>
                      </a:r>
                      <a:r>
                        <a:rPr lang="en-US" sz="1600" dirty="0" smtClean="0">
                          <a:effectLst/>
                        </a:rPr>
                        <a:t> (+)</a:t>
                      </a:r>
                      <a:r>
                        <a:rPr lang="ru-RU" sz="1600" dirty="0" smtClean="0">
                          <a:effectLst/>
                        </a:rPr>
                        <a:t> /Дефицит</a:t>
                      </a:r>
                      <a:r>
                        <a:rPr lang="en-US" sz="1600" dirty="0" smtClean="0">
                          <a:effectLst/>
                        </a:rPr>
                        <a:t> (-)</a:t>
                      </a:r>
                      <a:endParaRPr lang="ru-RU" sz="16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+10,5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-10,2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+0,6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x-none" sz="160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-</a:t>
                      </a:r>
                      <a:endParaRPr lang="ru-RU" sz="1600" b="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23528" y="3789040"/>
            <a:ext cx="4104456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Районный бюджет на 2022 год принят решением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районной Думы от 23.12.2021 № 34/2-РД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 районном бюджете на 2022 год и плановый период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2023 и 2024 годов»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течении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года в районный бюджет </a:t>
            </a:r>
          </a:p>
          <a:p>
            <a:pPr marL="0"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 раз вносились изменения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xn--80afdo5aakdn.xn--p1ai/wp-content/uploads/2021/10/budget-sca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Рисунок 7" descr="н.png"/>
          <p:cNvPicPr>
            <a:picLocks noChangeAspect="1"/>
          </p:cNvPicPr>
          <p:nvPr/>
        </p:nvPicPr>
        <p:blipFill>
          <a:blip r:embed="rId3" cstate="print"/>
          <a:srcRect l="6712" t="5518" r="7706" b="6201"/>
          <a:stretch>
            <a:fillRect/>
          </a:stretch>
        </p:blipFill>
        <p:spPr>
          <a:xfrm>
            <a:off x="1547664" y="908720"/>
            <a:ext cx="7344816" cy="57606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0"/>
            <a:ext cx="7308304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ru-RU" sz="2000" b="1" dirty="0" smtClean="0"/>
              <a:t>ПОСТУПЛЕНИЕ ДОХОДОВ </a:t>
            </a:r>
          </a:p>
          <a:p>
            <a:pPr algn="r"/>
            <a:r>
              <a:rPr lang="ru-RU" sz="2000" b="1" dirty="0" smtClean="0"/>
              <a:t>ПО ВИДАМ (тыс.руб.)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" y="0"/>
            <a:ext cx="1835695" cy="707886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ИСПОЛНЕНИЕ </a:t>
            </a:r>
          </a:p>
          <a:p>
            <a:pPr algn="ctr"/>
            <a:r>
              <a:rPr lang="ru-RU" sz="2000" b="1" dirty="0" smtClean="0"/>
              <a:t>ДОХОДОВ</a:t>
            </a:r>
            <a:endParaRPr lang="ru-RU" sz="2000" b="1" dirty="0"/>
          </a:p>
        </p:txBody>
      </p:sp>
      <p:pic>
        <p:nvPicPr>
          <p:cNvPr id="5" name="Содержимое 3" descr="ГЕРБ НОВЫЙ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764704"/>
            <a:ext cx="648072" cy="8056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7" name="Picture 29" descr="https://image.freepik.com/free-vector/abstract-light-blue-wide-background-with-radial-blue-gradients-coming-from-the-lower-left-edge_480270-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71594" cy="6858000"/>
          </a:xfrm>
          <a:prstGeom prst="rect">
            <a:avLst/>
          </a:prstGeom>
          <a:noFill/>
        </p:spPr>
      </p:pic>
      <p:graphicFrame>
        <p:nvGraphicFramePr>
          <p:cNvPr id="4" name="Объект 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961519913"/>
              </p:ext>
            </p:extLst>
          </p:nvPr>
        </p:nvGraphicFramePr>
        <p:xfrm>
          <a:off x="107504" y="404664"/>
          <a:ext cx="8928992" cy="6212830"/>
        </p:xfrm>
        <a:graphic>
          <a:graphicData uri="http://schemas.openxmlformats.org/presentationml/2006/ole">
            <p:oleObj spid="_x0000_s2065" name="Лист" r:id="rId4" imgW="9906142" imgH="6103479" progId="Excel.Sheet.8">
              <p:embed/>
            </p:oleObj>
          </a:graphicData>
        </a:graphic>
      </p:graphicFrame>
      <p:pic>
        <p:nvPicPr>
          <p:cNvPr id="3" name="Содержимое 3" descr="ГЕРБ НОВЫ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116632"/>
            <a:ext cx="1008112" cy="1279486"/>
          </a:xfrm>
          <a:prstGeom prst="rect">
            <a:avLst/>
          </a:prstGeom>
        </p:spPr>
      </p:pic>
      <p:sp>
        <p:nvSpPr>
          <p:cNvPr id="2067" name="AutoShape 19" descr="https://top-fon.com/uploads/posts/2023-01/1674928435_top-fon-com-p-fon-slaida-dlya-prezentatsii-po-fizike-11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1" name="Picture 23" descr="https://catherineasquithgallery.com/uploads/posts/2021-02/1614374190_5-p-fon-tekhnologii-svetlii-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006048" y="-41720015"/>
            <a:ext cx="25929318" cy="3384375"/>
          </a:xfrm>
          <a:prstGeom prst="rect">
            <a:avLst/>
          </a:prstGeom>
          <a:noFill/>
        </p:spPr>
      </p:pic>
      <p:sp>
        <p:nvSpPr>
          <p:cNvPr id="2073" name="AutoShape 25" descr="https://top-fon.com/uploads/posts/2023-02/1675287337_top-fon-com-p-zalivka-dlya-fona-prezentatsii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75" name="AutoShape 27" descr="https://top-fon.com/uploads/posts/2023-02/1675287337_top-fon-com-p-zalivka-dlya-fona-prezentatsii-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250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99792" y="404664"/>
            <a:ext cx="6336704" cy="892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00" dirty="0" smtClean="0"/>
              <a:t>Исполнение доходов в 2022 году увеличилось в сравнении с 2021 годом </a:t>
            </a:r>
          </a:p>
          <a:p>
            <a:pPr algn="ctr">
              <a:buFontTx/>
              <a:buChar char="-"/>
            </a:pPr>
            <a:r>
              <a:rPr lang="ru-RU" sz="1300" dirty="0" smtClean="0"/>
              <a:t>по безвозмездным поступлениям на 24,8%, </a:t>
            </a:r>
          </a:p>
          <a:p>
            <a:pPr algn="ctr">
              <a:buFontTx/>
              <a:buChar char="-"/>
            </a:pPr>
            <a:r>
              <a:rPr lang="ru-RU" sz="1300" dirty="0" smtClean="0"/>
              <a:t>по налоговым доходам на 2,1%. </a:t>
            </a:r>
          </a:p>
          <a:p>
            <a:pPr algn="ctr">
              <a:buFontTx/>
              <a:buChar char="-"/>
            </a:pPr>
            <a:r>
              <a:rPr lang="ru-RU" sz="1300" dirty="0" smtClean="0"/>
              <a:t> по неналоговым доходам на 14,4%.</a:t>
            </a:r>
            <a:endParaRPr lang="ru-RU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20210515_1948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4864" y="0"/>
            <a:ext cx="7139136" cy="15841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dirty="0" smtClean="0"/>
              <a:t>Расходы за 2022 год сложились в сумме 1 148 326,8 тыс. руб. (98,4 % от плана). Увеличение расходов районного бюджета по сравнению  с 2021 годом на </a:t>
            </a:r>
            <a:br>
              <a:rPr lang="ru-RU" sz="1600" dirty="0" smtClean="0"/>
            </a:br>
            <a:r>
              <a:rPr lang="ru-RU" sz="1600" dirty="0" smtClean="0"/>
              <a:t>202 169,3 тыс. руб. позволило обеспечить выполнение контрактных обязательств бюджетополучателей, своевременную выплату заработной платы в муниципальной бюджетной сфере, выполнение публичных обязательств муниципального образования и задач муниципальных программ. 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916832"/>
            <a:ext cx="5616624" cy="187220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x-none" sz="1600" smtClean="0"/>
              <a:t>Исполнение районного бюджета осуществлялось посредством муниципальных программ и непрограммных расходов</a:t>
            </a:r>
            <a:r>
              <a:rPr lang="ru-RU" sz="1600" dirty="0" smtClean="0"/>
              <a:t>.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ru-RU" sz="1600" dirty="0" smtClean="0"/>
              <a:t>На финансирование 16 муниципальных программ направлено</a:t>
            </a:r>
            <a:br>
              <a:rPr lang="ru-RU" sz="1600" dirty="0" smtClean="0"/>
            </a:br>
            <a:r>
              <a:rPr lang="ru-RU" sz="1600" dirty="0" smtClean="0"/>
              <a:t> 1 148 326,8 тыс. руб., что составляет 99% общих расходов бюджета. </a:t>
            </a:r>
            <a:r>
              <a:rPr lang="ru-RU" sz="1600" dirty="0" err="1" smtClean="0"/>
              <a:t>Непрограммные</a:t>
            </a:r>
            <a:r>
              <a:rPr lang="ru-RU" sz="1600" dirty="0" smtClean="0"/>
              <a:t> расходы составили  6,6 млн. руб. это 1% от районного бюджета. </a:t>
            </a:r>
          </a:p>
        </p:txBody>
      </p:sp>
      <p:pic>
        <p:nvPicPr>
          <p:cNvPr id="4" name="Содержимое 3" descr="ГЕРБ НОВ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764704"/>
            <a:ext cx="648072" cy="805646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/>
        </p:nvGraphicFramePr>
        <p:xfrm>
          <a:off x="251520" y="1772816"/>
          <a:ext cx="2903984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251520" y="3933056"/>
          <a:ext cx="5159896" cy="26958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580112" y="3933056"/>
            <a:ext cx="3419872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  <a:buNone/>
            </a:pPr>
            <a:r>
              <a:rPr lang="x-none" smtClean="0"/>
              <a:t>В целом, районный бюджет сохраняет свою социальную направленность. В общем объеме фактических затрат, удельный вес финансирования социальной сферы составил 7</a:t>
            </a:r>
            <a:r>
              <a:rPr lang="ru-RU" dirty="0" smtClean="0"/>
              <a:t>5,1% </a:t>
            </a:r>
            <a:r>
              <a:rPr lang="x-none" smtClean="0"/>
              <a:t> или </a:t>
            </a:r>
            <a:r>
              <a:rPr lang="ru-RU" dirty="0" smtClean="0"/>
              <a:t>863 371,7</a:t>
            </a:r>
            <a:r>
              <a:rPr lang="x-none" smtClean="0"/>
              <a:t> тыс.руб.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" y="0"/>
            <a:ext cx="1835695" cy="707886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ИСПОЛНЕНИЕ </a:t>
            </a:r>
          </a:p>
          <a:p>
            <a:pPr algn="ctr"/>
            <a:r>
              <a:rPr lang="ru-RU" sz="2000" b="1" dirty="0" smtClean="0"/>
              <a:t>РАСХОДОВ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2060848"/>
          <a:ext cx="8856986" cy="1772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20481"/>
                <a:gridCol w="1152128"/>
                <a:gridCol w="1224136"/>
                <a:gridCol w="936104"/>
                <a:gridCol w="122413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Национальные</a:t>
                      </a:r>
                      <a:r>
                        <a:rPr lang="ru-RU" baseline="0" dirty="0" smtClean="0"/>
                        <a:t> проекты в 2022 году: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МБ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Национальный проект «Культура» Федеральный проект «Культурная среда»</a:t>
                      </a:r>
                      <a:endParaRPr lang="ru-RU" sz="1600" b="0" i="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5868,3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5351,9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223,0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293,4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kern="1200" dirty="0" smtClean="0"/>
                        <a:t>Национальный проект «Образование» </a:t>
                      </a:r>
                    </a:p>
                    <a:p>
                      <a:r>
                        <a:rPr lang="ru-RU" sz="1600" kern="1200" dirty="0" smtClean="0"/>
                        <a:t>Федеральный </a:t>
                      </a:r>
                      <a:r>
                        <a:rPr lang="ru-RU" sz="1600" dirty="0" smtClean="0"/>
                        <a:t>проект «Патриотическое </a:t>
                      </a:r>
                    </a:p>
                    <a:p>
                      <a:r>
                        <a:rPr lang="ru-RU" sz="1600" dirty="0" smtClean="0"/>
                        <a:t>воспитание граждан Российской Федерации» </a:t>
                      </a:r>
                      <a:endParaRPr lang="ru-RU" sz="16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927,9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Содержимое 6" descr="2023-05-11_13-48-0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39952" y="0"/>
            <a:ext cx="4803075" cy="1988840"/>
          </a:xfrm>
        </p:spPr>
      </p:pic>
      <p:pic>
        <p:nvPicPr>
          <p:cNvPr id="26626" name="Picture 2" descr="https://s0.slide-share.ru/s_slide/ac8600988ed579e2c4703c935a5bb6e6/fa7c7774-9119-43ce-9a1c-fe33dd8bb868.jpeg"/>
          <p:cNvPicPr>
            <a:picLocks noChangeAspect="1" noChangeArrowheads="1"/>
          </p:cNvPicPr>
          <p:nvPr/>
        </p:nvPicPr>
        <p:blipFill>
          <a:blip r:embed="rId3" cstate="print"/>
          <a:srcRect l="1974" t="27300" r="40938" b="16001"/>
          <a:stretch>
            <a:fillRect/>
          </a:stretch>
        </p:blipFill>
        <p:spPr bwMode="auto">
          <a:xfrm>
            <a:off x="539553" y="3987421"/>
            <a:ext cx="3600400" cy="2681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https://i.mycdn.me/i?r=AyH4iRPQ2q0otWIFepML2LxRmtCVYIiacOzB15Fh40UoZ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4005064"/>
            <a:ext cx="4032448" cy="268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Содержимое 3" descr="ГЕРБ НОВЫ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504" y="116633"/>
            <a:ext cx="936104" cy="1152128"/>
          </a:xfrm>
          <a:prstGeom prst="rect">
            <a:avLst/>
          </a:prstGeom>
        </p:spPr>
      </p:pic>
      <p:pic>
        <p:nvPicPr>
          <p:cNvPr id="44034" name="Picture 2" descr="https://i.mycdn.me/i?r=AyH4iRPQ2q0otWIFepML2LxRBzYAdObk7DaztFy-4WoMoQ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0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2" y="-5"/>
          <a:ext cx="9144002" cy="6879238"/>
        </p:xfrm>
        <a:graphic>
          <a:graphicData uri="http://schemas.openxmlformats.org/drawingml/2006/table">
            <a:tbl>
              <a:tblPr/>
              <a:tblGrid>
                <a:gridCol w="6804251"/>
                <a:gridCol w="720080"/>
                <a:gridCol w="792088"/>
                <a:gridCol w="827583"/>
              </a:tblGrid>
              <a:tr h="3326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МУНИЦИПАЛЬНОЙ ПРОГРАММЫ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Тыс.руб.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7245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Управление муниципальными финансами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Усть-Удинского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района» на 2017-2022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167688,1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188985,5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212380,0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7054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2017-2022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7535,4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14152,9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16296,0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510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комплексных мер по гражданской обороне» на 2021-2025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6263,3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6795,1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7076,0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147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мэра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Усть-Удинского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 и администрации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Усть-Удинского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района» на 2017-2023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39303,1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39951,8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43308,0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47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Профилактика правонарушений и безопасности дорожного движения на территории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Усть-Удинского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района» на 2020-2024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210,3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230,6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91,3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147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поддержка отдельных категорий граждан на территории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Усть-Удинского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района» на 2020-2024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4798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5334,3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5147,2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61983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2020-2024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46,8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6097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Организация летнего отдыха и занятости детей в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Усть-Удинском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районе на 2020-2024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517,3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1962,4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2340,0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147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Создание благоприятных условий для обеспечения жизнедеятельности населения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Усть-Удинского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района» на 2015-2023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2645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13026,7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1759,2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1948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 на 2020-2023 годы»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512,7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250,0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572,0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9203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физической культуры и спорта в РМО «Усть-Удинский район» на 2015-2023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65050,9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11589,3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41499,6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1478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культуры районного муниципального образования «Усть-Удинский район» на 2015-2023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62733,5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43976,8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61083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8599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Комплексное развитие сельских территорий на период 2020-2025 годы»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550,0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365,0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587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Развитие системы образования РМО «Усть-Удинский район» на 2015-2023 годы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593062,5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613106,9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749797,5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8394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Поддержка и развитие малого и среднего предпринимательства в </a:t>
                      </a:r>
                      <a:r>
                        <a:rPr lang="ru-RU" sz="130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 районе» на 2017-2022 годы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24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latin typeface="Times New Roman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300" dirty="0">
                          <a:latin typeface="Times New Roman"/>
                          <a:ea typeface="Times New Roman"/>
                          <a:cs typeface="Times New Roman"/>
                        </a:rPr>
                        <a:t>Защита прав потребителей в РМО «Усть-Удинский район» на 2022-2026 годы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6243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lang="ru-RU" sz="13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Непрограммные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расходы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6813,8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6145,2</a:t>
                      </a: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6572,0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4787">
                <a:tc>
                  <a:txBody>
                    <a:bodyPr/>
                    <a:lstStyle/>
                    <a:p>
                      <a:pPr algn="just" fontAlgn="t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just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ИТОГО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957580,7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946157,5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3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3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1148326,8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882" marR="4882" marT="488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274638"/>
            <a:ext cx="6923112" cy="9221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x-none" sz="2000" b="1" smtClean="0"/>
              <a:t>Муниципальная программа 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x-none" sz="2000" b="1" smtClean="0"/>
              <a:t>«Развитие системы образования РМО «Усть-Удинский район» на 20</a:t>
            </a:r>
            <a:r>
              <a:rPr lang="ru-RU" sz="2000" b="1" dirty="0" smtClean="0"/>
              <a:t>22</a:t>
            </a:r>
            <a:r>
              <a:rPr lang="x-none" sz="2000" b="1" smtClean="0"/>
              <a:t>-202</a:t>
            </a:r>
            <a:r>
              <a:rPr lang="ru-RU" sz="2000" b="1" dirty="0" smtClean="0"/>
              <a:t>6</a:t>
            </a:r>
            <a:r>
              <a:rPr lang="x-none" sz="2000" b="1" smtClean="0"/>
              <a:t> годы»</a:t>
            </a:r>
            <a:endParaRPr lang="ru-RU" sz="2000" dirty="0"/>
          </a:p>
        </p:txBody>
      </p:sp>
      <p:pic>
        <p:nvPicPr>
          <p:cNvPr id="33794" name="Picture 2" descr="C:\Program Files (x86)\Microsoft Office\MEDIA\CAGCAT10\j021769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1152128" cy="1116557"/>
          </a:xfrm>
          <a:prstGeom prst="rect">
            <a:avLst/>
          </a:prstGeom>
          <a:noFill/>
        </p:spPr>
      </p:pic>
      <p:graphicFrame>
        <p:nvGraphicFramePr>
          <p:cNvPr id="5" name="Диаграмма 4"/>
          <p:cNvGraphicFramePr/>
          <p:nvPr/>
        </p:nvGraphicFramePr>
        <p:xfrm>
          <a:off x="0" y="1196752"/>
          <a:ext cx="9144000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Рисунок 5" descr="0977959d4555668b9a344bb287ab90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406" y="1196752"/>
            <a:ext cx="1622396" cy="1080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2060848"/>
            <a:ext cx="1728192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6" name="Picture 4" descr="https://i.mycdn.me/i?r=AyH4iRPQ2q0otWIFepML2LxRgpuz5L4QAwOk5V7Flyqve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3140968"/>
            <a:ext cx="2187090" cy="10081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275856" y="1628800"/>
            <a:ext cx="1831271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В сумме: 593 062,5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1556792"/>
            <a:ext cx="1831271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600" dirty="0" smtClean="0"/>
              <a:t>В сумме: 613 106,9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7092280" y="1124744"/>
            <a:ext cx="1872208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сумме: 749 797,5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0466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x-none" sz="1600" b="1" smtClean="0"/>
              <a:t>ДАННАЯ  МУНИЦИПАЛЬНАЯ ПРОГРАММА САМАЯ ЕМКАЯ И В ОБЩИХ РАСХОДАХ ЗАНИМАЕТ </a:t>
            </a:r>
            <a:r>
              <a:rPr lang="ru-RU" sz="1600" b="1" dirty="0" smtClean="0"/>
              <a:t> 66,6</a:t>
            </a:r>
            <a:r>
              <a:rPr lang="x-none" sz="1600" b="1" smtClean="0"/>
              <a:t> %.  </a:t>
            </a:r>
            <a:endParaRPr lang="ru-RU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76672"/>
            <a:ext cx="9144000" cy="24519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sz="1300" b="1" dirty="0" smtClean="0"/>
              <a:t>МЕРОПРИЯТИЯ ПЕРЕЧНЯ ПРОЕКТОВ НАРОДНЫХ ИНИЦИАТИВ: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о</a:t>
            </a:r>
            <a:r>
              <a:rPr lang="x-none" sz="1300" smtClean="0"/>
              <a:t>рганизация оснащения мягким инвентарем, мебелью, игровым, спортивным, технологическим </a:t>
            </a:r>
            <a:r>
              <a:rPr lang="ru-RU" sz="1300" dirty="0" smtClean="0"/>
              <a:t> </a:t>
            </a:r>
            <a:r>
              <a:rPr lang="x-none" sz="1300" smtClean="0"/>
              <a:t>оборудованием дошкольных образовательных организаций (МКДОУ Игжейский детский сад, </a:t>
            </a:r>
            <a:r>
              <a:rPr lang="ru-RU" sz="1300" dirty="0" smtClean="0"/>
              <a:t> </a:t>
            </a:r>
            <a:r>
              <a:rPr lang="x-none" sz="1300" smtClean="0"/>
              <a:t>МКДОУ Светлолобовский детский сад, МКДОУ Юголукский детский сад "Солнышко") </a:t>
            </a:r>
            <a:r>
              <a:rPr lang="ru-RU" sz="1300" dirty="0" smtClean="0"/>
              <a:t>в сумме 2 483,9 тыс.руб.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 о</a:t>
            </a:r>
            <a:r>
              <a:rPr lang="x-none" sz="1300" smtClean="0"/>
              <a:t>рганизация оснащения компьютерной техникой дошкольного образования</a:t>
            </a:r>
            <a:r>
              <a:rPr lang="ru-RU" sz="1300" dirty="0" smtClean="0"/>
              <a:t> в сумме 660 тыс. руб.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о</a:t>
            </a:r>
            <a:r>
              <a:rPr lang="x-none" sz="1300" smtClean="0"/>
              <a:t>рганизация оснащения звуковым оборудованием МБОУ средняя общеобразовательная школа п. Усть-Уда</a:t>
            </a:r>
            <a:r>
              <a:rPr lang="ru-RU" sz="1300" dirty="0" smtClean="0"/>
              <a:t> 161,6 тыс. руб.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о</a:t>
            </a:r>
            <a:r>
              <a:rPr lang="x-none" sz="1300" smtClean="0"/>
              <a:t>рганизация оснащения искусственным покрытием спортивной площадки МБОУ «Усть -Удинская средняя</a:t>
            </a:r>
            <a:endParaRPr lang="ru-RU" sz="1300" dirty="0" smtClean="0"/>
          </a:p>
          <a:p>
            <a:pPr lvl="0">
              <a:spcBef>
                <a:spcPts val="200"/>
              </a:spcBef>
              <a:spcAft>
                <a:spcPts val="200"/>
              </a:spcAft>
            </a:pPr>
            <a:r>
              <a:rPr lang="x-none" sz="1300" smtClean="0"/>
              <a:t> общеобразовательная школа № 2» (укладка</a:t>
            </a:r>
            <a:r>
              <a:rPr lang="ru-RU" sz="1300" dirty="0" smtClean="0"/>
              <a:t> покрытия</a:t>
            </a:r>
            <a:r>
              <a:rPr lang="x-none" sz="1300" smtClean="0"/>
              <a:t> собственными силами)</a:t>
            </a:r>
            <a:r>
              <a:rPr lang="ru-RU" sz="1300" dirty="0" smtClean="0"/>
              <a:t> 390 тыс. руб.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о</a:t>
            </a:r>
            <a:r>
              <a:rPr lang="x-none" sz="1300" smtClean="0"/>
              <a:t>рганизация оснащения МБУ ДО Дом детского творчества оборудованием для работы обучающихся в </a:t>
            </a:r>
            <a:r>
              <a:rPr lang="ru-RU" sz="1300" dirty="0" smtClean="0"/>
              <a:t>т</a:t>
            </a:r>
            <a:r>
              <a:rPr lang="x-none" sz="1300" smtClean="0"/>
              <a:t>ворческой мастерской</a:t>
            </a:r>
            <a:r>
              <a:rPr lang="ru-RU" sz="1300" dirty="0" smtClean="0"/>
              <a:t> в сумме 300 тыс. руб..</a:t>
            </a:r>
            <a:endParaRPr lang="ru-RU" sz="13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996952"/>
            <a:ext cx="6012160" cy="17491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ru-RU" sz="1300" b="1" dirty="0" smtClean="0"/>
              <a:t>К</a:t>
            </a:r>
            <a:r>
              <a:rPr lang="x-none" sz="1300" b="1" smtClean="0"/>
              <a:t>АПИТАЛЬН</a:t>
            </a:r>
            <a:r>
              <a:rPr lang="ru-RU" sz="1300" b="1" dirty="0" smtClean="0"/>
              <a:t>ЫЙ И ТЕКУЩИЙ</a:t>
            </a:r>
            <a:r>
              <a:rPr lang="x-none" sz="1300" b="1" smtClean="0"/>
              <a:t> РЕМОНТ ЗДАНИЙ</a:t>
            </a:r>
            <a:r>
              <a:rPr lang="ru-RU" sz="1300" b="1" dirty="0" smtClean="0"/>
              <a:t> И ОБОРУДОВАНИЯ: 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ru-RU" sz="1300" b="1" dirty="0" smtClean="0"/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x-none" sz="1300" smtClean="0"/>
              <a:t>МК</a:t>
            </a:r>
            <a:r>
              <a:rPr lang="ru-RU" sz="1300" dirty="0" smtClean="0"/>
              <a:t>Д</a:t>
            </a:r>
            <a:r>
              <a:rPr lang="x-none" sz="1300" smtClean="0"/>
              <a:t>ОУ </a:t>
            </a:r>
            <a:r>
              <a:rPr lang="ru-RU" sz="1300" dirty="0" err="1" smtClean="0"/>
              <a:t>Юголукский</a:t>
            </a:r>
            <a:r>
              <a:rPr lang="ru-RU" sz="1300" dirty="0" smtClean="0"/>
              <a:t> детский сад «Солнышко»</a:t>
            </a:r>
            <a:r>
              <a:rPr lang="x-none" sz="1300" smtClean="0"/>
              <a:t> в сумме </a:t>
            </a:r>
            <a:r>
              <a:rPr lang="ru-RU" sz="1300" dirty="0" smtClean="0"/>
              <a:t>14 618,7</a:t>
            </a:r>
            <a:r>
              <a:rPr lang="x-none" sz="1300" smtClean="0"/>
              <a:t> тыс.руб</a:t>
            </a:r>
            <a:r>
              <a:rPr lang="ru-RU" sz="1300" dirty="0" smtClean="0"/>
              <a:t>.,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МКОУ </a:t>
            </a:r>
            <a:r>
              <a:rPr lang="ru-RU" sz="1300" dirty="0" err="1" smtClean="0"/>
              <a:t>Светлолобовская</a:t>
            </a:r>
            <a:r>
              <a:rPr lang="ru-RU" sz="1300" dirty="0" smtClean="0"/>
              <a:t> СОШ  – 23 626,7 тыс.руб.,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x-none" sz="1300" smtClean="0"/>
              <a:t>МКОУ Кижинская НОШ</a:t>
            </a:r>
            <a:r>
              <a:rPr lang="ru-RU" sz="1300" dirty="0" smtClean="0"/>
              <a:t> и МБОУ </a:t>
            </a:r>
            <a:r>
              <a:rPr lang="ru-RU" sz="1300" dirty="0" err="1" smtClean="0"/>
              <a:t>Молькинская</a:t>
            </a:r>
            <a:r>
              <a:rPr lang="ru-RU" sz="1300" dirty="0" smtClean="0"/>
              <a:t> СОШ в сумме 46 070,4 тыс.руб.,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x-none" sz="1300" smtClean="0"/>
              <a:t>проведение текущих ремонтов учреждений образования в сумме </a:t>
            </a:r>
            <a:r>
              <a:rPr lang="ru-RU" sz="1300" dirty="0" smtClean="0"/>
              <a:t>1866,5</a:t>
            </a:r>
            <a:r>
              <a:rPr lang="x-none" sz="1300" smtClean="0"/>
              <a:t> тыс.руб.</a:t>
            </a:r>
            <a:endParaRPr lang="ru-RU" sz="13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4725145"/>
            <a:ext cx="9144000" cy="205184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x-none" sz="1300" smtClean="0"/>
              <a:t>котла отопления МКОУ Аносовская СОШ</a:t>
            </a:r>
            <a:r>
              <a:rPr lang="ru-RU" sz="1300" dirty="0" smtClean="0"/>
              <a:t> 821,6 тыс.руб.;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Э</a:t>
            </a:r>
            <a:r>
              <a:rPr lang="x-none" sz="1300" smtClean="0"/>
              <a:t>лектропроводк</a:t>
            </a:r>
            <a:r>
              <a:rPr lang="ru-RU" sz="1300" dirty="0" smtClean="0"/>
              <a:t>и и</a:t>
            </a:r>
            <a:r>
              <a:rPr lang="x-none" sz="1300" smtClean="0"/>
              <a:t> установка бойлера МБДОУ «Светлячок»</a:t>
            </a:r>
            <a:r>
              <a:rPr lang="ru-RU" sz="1300" dirty="0" smtClean="0"/>
              <a:t> в сумме 120,2 тыс. руб.;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x-none" sz="1300" smtClean="0"/>
              <a:t>системы отопления МКОУ Малышевская СОШ</a:t>
            </a:r>
            <a:r>
              <a:rPr lang="ru-RU" sz="1300" dirty="0" smtClean="0"/>
              <a:t> 3369,6 тыс.руб.;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x-none" sz="1300" smtClean="0"/>
              <a:t>здани</a:t>
            </a:r>
            <a:r>
              <a:rPr lang="ru-RU" sz="1300" dirty="0" smtClean="0"/>
              <a:t>я</a:t>
            </a:r>
            <a:r>
              <a:rPr lang="x-none" sz="1300" smtClean="0"/>
              <a:t> и сооружени</a:t>
            </a:r>
            <a:r>
              <a:rPr lang="ru-RU" sz="1300" dirty="0" smtClean="0"/>
              <a:t>я</a:t>
            </a:r>
            <a:r>
              <a:rPr lang="x-none" sz="1300" smtClean="0"/>
              <a:t> в сумме </a:t>
            </a:r>
            <a:r>
              <a:rPr lang="ru-RU" sz="1300" dirty="0" smtClean="0"/>
              <a:t>1 543,8</a:t>
            </a:r>
            <a:r>
              <a:rPr lang="x-none" sz="1300" smtClean="0"/>
              <a:t> тыс.руб.(МКДОУ </a:t>
            </a:r>
            <a:r>
              <a:rPr lang="ru-RU" sz="1300" dirty="0" err="1" smtClean="0"/>
              <a:t>Игжейский</a:t>
            </a:r>
            <a:r>
              <a:rPr lang="ru-RU" sz="1300" dirty="0" smtClean="0"/>
              <a:t> </a:t>
            </a:r>
            <a:r>
              <a:rPr lang="x-none" sz="1300" smtClean="0"/>
              <a:t> д/с, </a:t>
            </a:r>
            <a:r>
              <a:rPr lang="ru-RU" sz="1300" dirty="0" smtClean="0"/>
              <a:t>МКДОУ </a:t>
            </a:r>
            <a:r>
              <a:rPr lang="ru-RU" sz="1300" dirty="0" err="1" smtClean="0"/>
              <a:t>Юголукский</a:t>
            </a:r>
            <a:r>
              <a:rPr lang="ru-RU" sz="1300" dirty="0" smtClean="0"/>
              <a:t> детский сад "Солнышко",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МКОУ </a:t>
            </a:r>
            <a:r>
              <a:rPr lang="ru-RU" sz="1300" dirty="0" err="1" smtClean="0"/>
              <a:t>Светлолобовская</a:t>
            </a:r>
            <a:r>
              <a:rPr lang="ru-RU" sz="1300" dirty="0" smtClean="0"/>
              <a:t> СОШ).;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разработка ПСД, прохождению экспертизы 940,8 тыс.руб. (МКОУ Малышевская СОШ, МКОУ </a:t>
            </a:r>
            <a:r>
              <a:rPr lang="ru-RU" sz="1300" dirty="0" err="1" smtClean="0"/>
              <a:t>Светлолобовская</a:t>
            </a:r>
            <a:r>
              <a:rPr lang="ru-RU" sz="1300" dirty="0" smtClean="0"/>
              <a:t> СОШ, 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МКОУ Средне - </a:t>
            </a:r>
            <a:r>
              <a:rPr lang="ru-RU" sz="1300" dirty="0" err="1" smtClean="0"/>
              <a:t>Муйская</a:t>
            </a:r>
            <a:r>
              <a:rPr lang="ru-RU" sz="1300" dirty="0" smtClean="0"/>
              <a:t> СОШ, МБОУ </a:t>
            </a:r>
            <a:r>
              <a:rPr lang="ru-RU" sz="1300" dirty="0" err="1" smtClean="0"/>
              <a:t>Молькинская</a:t>
            </a:r>
            <a:r>
              <a:rPr lang="ru-RU" sz="1300" dirty="0" smtClean="0"/>
              <a:t> СОШ);</a:t>
            </a:r>
          </a:p>
          <a:p>
            <a:pPr lvl="0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ru-RU" sz="1300" dirty="0" smtClean="0"/>
              <a:t>устройство наружного водопровода – 440,5 тыс.руб. (МКОУ </a:t>
            </a:r>
            <a:r>
              <a:rPr lang="ru-RU" sz="1300" dirty="0" err="1" smtClean="0"/>
              <a:t>Кижинская</a:t>
            </a:r>
            <a:r>
              <a:rPr lang="ru-RU" sz="1300" dirty="0" smtClean="0"/>
              <a:t> НОШ).</a:t>
            </a:r>
            <a:endParaRPr lang="ru-RU" sz="1300" dirty="0"/>
          </a:p>
        </p:txBody>
      </p:sp>
      <p:sp>
        <p:nvSpPr>
          <p:cNvPr id="11" name="TextBox 10"/>
          <p:cNvSpPr txBox="1"/>
          <p:nvPr/>
        </p:nvSpPr>
        <p:spPr>
          <a:xfrm>
            <a:off x="6156176" y="3356992"/>
            <a:ext cx="2868414" cy="6924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/>
            <a:r>
              <a:rPr lang="ru-RU" sz="1300" dirty="0" smtClean="0"/>
              <a:t>приобретение мебели для </a:t>
            </a:r>
          </a:p>
          <a:p>
            <a:pPr lvl="0"/>
            <a:r>
              <a:rPr lang="ru-RU" sz="1300" dirty="0" smtClean="0"/>
              <a:t>малокомплектных образовательных </a:t>
            </a:r>
          </a:p>
          <a:p>
            <a:pPr lvl="0"/>
            <a:r>
              <a:rPr lang="ru-RU" sz="1300" dirty="0" smtClean="0"/>
              <a:t>организаций в сумме 1635,1 тыс.руб. </a:t>
            </a:r>
            <a:endParaRPr lang="ru-RU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700546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x-none" sz="2000" b="1" smtClean="0"/>
              <a:t>Муниципальная программа «Развитие культуры районного муниципального образования «Усть-Удинский район» на 20</a:t>
            </a:r>
            <a:r>
              <a:rPr lang="ru-RU" sz="2000" b="1" dirty="0" smtClean="0"/>
              <a:t>22</a:t>
            </a:r>
            <a:r>
              <a:rPr lang="x-none" sz="2000" b="1" smtClean="0"/>
              <a:t>-202</a:t>
            </a:r>
            <a:r>
              <a:rPr lang="ru-RU" sz="2000" b="1" dirty="0" smtClean="0"/>
              <a:t>6</a:t>
            </a:r>
            <a:r>
              <a:rPr lang="x-none" sz="2000" b="1" smtClean="0"/>
              <a:t> годы</a:t>
            </a:r>
            <a:endParaRPr lang="ru-RU" sz="2000" dirty="0"/>
          </a:p>
        </p:txBody>
      </p:sp>
      <p:pic>
        <p:nvPicPr>
          <p:cNvPr id="33794" name="Picture 2" descr="C:\Program Files (x86)\Microsoft Office\MEDIA\CAGCAT10\j0216516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1218432" cy="1410406"/>
          </a:xfrm>
          <a:prstGeom prst="rect">
            <a:avLst/>
          </a:prstGeom>
          <a:noFill/>
        </p:spPr>
      </p:pic>
      <p:graphicFrame>
        <p:nvGraphicFramePr>
          <p:cNvPr id="6" name="Диаграмма 5"/>
          <p:cNvGraphicFramePr/>
          <p:nvPr/>
        </p:nvGraphicFramePr>
        <p:xfrm>
          <a:off x="0" y="1412776"/>
          <a:ext cx="9144000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 flipV="1">
            <a:off x="1475656" y="3933056"/>
            <a:ext cx="216024" cy="7200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2555776" y="4005064"/>
            <a:ext cx="0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3563888" y="4149080"/>
            <a:ext cx="72008" cy="5040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4355976" y="4221088"/>
            <a:ext cx="288032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5364088" y="4365104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6516216" y="4509120"/>
            <a:ext cx="432048" cy="1440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7668344" y="4437112"/>
            <a:ext cx="576064" cy="2160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Скругленная соединительная линия 23"/>
          <p:cNvCxnSpPr/>
          <p:nvPr/>
        </p:nvCxnSpPr>
        <p:spPr>
          <a:xfrm rot="5400000" flipH="1" flipV="1">
            <a:off x="1979712" y="1916832"/>
            <a:ext cx="432048" cy="288032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322637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dirty="0" smtClean="0"/>
              <a:t>По данной муниципальной программе профинансировано: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приобретение музыкальных инструментов, оборудования и материалов для детских школ искусств в сумме 5868,3 тыс. руб., в том числе за счет федеральных и областных средств 5574,8 тыс. руб. 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укрепление материально-технической базы районного дома культуры в сумме 7 000 тыс.руб., в т.ч. за счет федеральных и областных средств – 6650,0 тыс.руб. За счет данных средств был приобретен автомобиль Мерседес для подвоза танцевальных коллективов и хора к местам проведения мероприятий и для участия в областных фестивалях.</a:t>
            </a:r>
            <a:r>
              <a:rPr lang="x-none" sz="1600" smtClean="0"/>
              <a:t>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- с</a:t>
            </a:r>
            <a:r>
              <a:rPr lang="x-none" sz="1600" smtClean="0"/>
              <a:t>троительство читального зала на территории МБУК "МЦБ Усть-Удинского района им. В.Г.Распутина"</a:t>
            </a:r>
            <a:r>
              <a:rPr lang="ru-RU" sz="1600" dirty="0" smtClean="0"/>
              <a:t> в сумме 7928,4 тыс.руб. </a:t>
            </a:r>
            <a:endParaRPr lang="ru-RU" sz="1600" dirty="0"/>
          </a:p>
        </p:txBody>
      </p:sp>
      <p:pic>
        <p:nvPicPr>
          <p:cNvPr id="45058" name="Picture 2" descr="https://cdn.culture.ru/images/82292109-9efb-5b42-9dfc-36f1b4ccb2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363589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-8dcac4632aed3a1bb75d86d85d72bcb3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3573016"/>
            <a:ext cx="2627784" cy="1970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20230512_084458.jpg"/>
          <p:cNvPicPr>
            <a:picLocks noChangeAspect="1"/>
          </p:cNvPicPr>
          <p:nvPr/>
        </p:nvPicPr>
        <p:blipFill>
          <a:blip r:embed="rId4" cstate="print"/>
          <a:srcRect r="32184"/>
          <a:stretch>
            <a:fillRect/>
          </a:stretch>
        </p:blipFill>
        <p:spPr>
          <a:xfrm>
            <a:off x="6228184" y="3573016"/>
            <a:ext cx="2805933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-2c2d85737d11026864feb1ef3c4256f5-V.jpg"/>
          <p:cNvPicPr>
            <a:picLocks noChangeAspect="1"/>
          </p:cNvPicPr>
          <p:nvPr/>
        </p:nvPicPr>
        <p:blipFill>
          <a:blip r:embed="rId5" cstate="print"/>
          <a:srcRect t="24800" b="27950"/>
          <a:stretch>
            <a:fillRect/>
          </a:stretch>
        </p:blipFill>
        <p:spPr>
          <a:xfrm>
            <a:off x="2483768" y="5201816"/>
            <a:ext cx="2628900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7211144" cy="77809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x-none" sz="2000" b="1" smtClean="0"/>
              <a:t>Муниципальная программа «Развитие физической культуры и спорта в РМО «Усть-Удинский район» на 2015-202</a:t>
            </a:r>
            <a:r>
              <a:rPr lang="ru-RU" sz="2000" b="1" dirty="0" smtClean="0"/>
              <a:t>4</a:t>
            </a:r>
            <a:r>
              <a:rPr lang="x-none" sz="2000" b="1" smtClean="0"/>
              <a:t> годы</a:t>
            </a: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1268760"/>
          <a:ext cx="9144000" cy="18246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51564"/>
                <a:gridCol w="2105890"/>
                <a:gridCol w="1634836"/>
                <a:gridCol w="1551710"/>
              </a:tblGrid>
              <a:tr h="1981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Подпрограмма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2960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u="none" strike="noStrike" dirty="0"/>
                        <a:t>«Развитие физической культуры и массового спорта на 2015-2024 годы»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3284,4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8338,5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11150,7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79208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u="none" strike="noStrike" dirty="0"/>
                        <a:t>«Развитие спортивной инфраструктуры и материально-технической базы в </a:t>
                      </a:r>
                      <a:r>
                        <a:rPr lang="ru-RU" sz="1600" u="none" strike="noStrike" dirty="0" err="1"/>
                        <a:t>Усть-Удинском</a:t>
                      </a:r>
                      <a:r>
                        <a:rPr lang="ru-RU" sz="1600" u="none" strike="noStrike" dirty="0"/>
                        <a:t> районе на 2015-2024 годы»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61226,5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3250,8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30348,9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64510,9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11589,3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41499,6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44033" name="Picture 1" descr="C:\Program Files (x86)\Microsoft Office\MEDIA\CAGCAT10\j0299763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1152128" cy="94809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504" y="3212976"/>
            <a:ext cx="8881686" cy="18158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 подпрограмме «Развитие спортивной инфраструктуры и материально-технической базы в </a:t>
            </a:r>
            <a:r>
              <a:rPr lang="ru-RU" sz="1400" dirty="0" err="1" smtClean="0"/>
              <a:t>Усть-Удинском</a:t>
            </a:r>
            <a:r>
              <a:rPr lang="ru-RU" sz="1400" dirty="0" smtClean="0"/>
              <a:t> районе на 2015-2024» годы отражены расходы на приобретение спортивного инвентаря и оборудования </a:t>
            </a:r>
          </a:p>
          <a:p>
            <a:r>
              <a:rPr lang="ru-RU" sz="1400" dirty="0" smtClean="0"/>
              <a:t>в сумме 2 869,2 тыс.руб., создание плоскостных спортивных сооружений – 4 858,6 тыс. руб.,  разработка </a:t>
            </a:r>
          </a:p>
          <a:p>
            <a:r>
              <a:rPr lang="ru-RU" sz="1400" dirty="0" smtClean="0"/>
              <a:t>проектно-сметной документации для капитального ремонта стадиона с прохождением государственной </a:t>
            </a:r>
          </a:p>
          <a:p>
            <a:r>
              <a:rPr lang="ru-RU" sz="1400" dirty="0" smtClean="0"/>
              <a:t>экспертизы – 500,0 тыс.руб., поставка и монтаж </a:t>
            </a:r>
            <a:r>
              <a:rPr lang="ru-RU" sz="1400" dirty="0" err="1" smtClean="0"/>
              <a:t>монтаж</a:t>
            </a:r>
            <a:r>
              <a:rPr lang="ru-RU" sz="1400" dirty="0" smtClean="0"/>
              <a:t> модульного спортивного зала для единоборств </a:t>
            </a:r>
          </a:p>
          <a:p>
            <a:r>
              <a:rPr lang="ru-RU" sz="1400" dirty="0" smtClean="0"/>
              <a:t>с подключением тепло и водоснабжения, </a:t>
            </a:r>
            <a:r>
              <a:rPr lang="ru-RU" sz="1400" dirty="0" err="1" smtClean="0"/>
              <a:t>эл</a:t>
            </a:r>
            <a:r>
              <a:rPr lang="ru-RU" sz="1400" dirty="0" smtClean="0"/>
              <a:t>/энергии – 21825,6 тыс. руб., изготовление и монтаж объемных </a:t>
            </a:r>
          </a:p>
          <a:p>
            <a:r>
              <a:rPr lang="ru-RU" sz="1400" dirty="0" smtClean="0"/>
              <a:t>световых букв и фигур фрезерованных на здании модульного спортивного зала единоборств  - 251,1 тыс.руб., </a:t>
            </a:r>
          </a:p>
          <a:p>
            <a:r>
              <a:rPr lang="ru-RU" sz="1400" dirty="0" smtClean="0"/>
              <a:t>расходы на оказание услуг по техническому обслуживанию системы видеонаблюдения в сумме 44,4 тыс.руб.</a:t>
            </a:r>
            <a:endParaRPr lang="ru-RU" sz="1400" dirty="0"/>
          </a:p>
        </p:txBody>
      </p:sp>
      <p:pic>
        <p:nvPicPr>
          <p:cNvPr id="9" name="Рисунок 8" descr="IRtXV8_T0C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5120626"/>
            <a:ext cx="2292618" cy="173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1UC2TTCmTo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5120346"/>
            <a:ext cx="2316872" cy="1737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t3DYtvgvBW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00192" y="5056733"/>
            <a:ext cx="2699792" cy="1801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1034048" cy="864096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2000" b="1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Муниципальная программа «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Молодежная политика</a:t>
            </a:r>
            <a:r>
              <a:rPr kumimoji="0" lang="x-none" sz="2000" b="1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 на 20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</a:t>
            </a:r>
            <a:r>
              <a:rPr kumimoji="0" lang="x-none" sz="2000" b="1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-202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r>
              <a:rPr kumimoji="0" lang="x-none" sz="2000" b="1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годы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4" cy="206763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120680"/>
                <a:gridCol w="864096"/>
                <a:gridCol w="864096"/>
                <a:gridCol w="936102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77725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u="none" strike="noStrike"/>
                        <a:t>Подпрограмма «Качественное развитие потенциала и воспитание молодежи Усть-Удинского района в возрасте от 14 до 30 лет»  на 2020-2024 годы»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245,6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52,3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89,3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77149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u="none" strike="noStrike" dirty="0"/>
                        <a:t>Подпрограмма «Патриотическое воспитание детей и молодежи районного муниципального образования «</a:t>
                      </a:r>
                      <a:r>
                        <a:rPr lang="ru-RU" sz="1600" u="none" strike="noStrike" dirty="0" err="1"/>
                        <a:t>Усть-Удинский</a:t>
                      </a:r>
                      <a:r>
                        <a:rPr lang="ru-RU" sz="1600" u="none" strike="noStrike" dirty="0"/>
                        <a:t> район» в возрасте от 14 до 30 лет»  на 2020-2024 годы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267,1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197,7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482,7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/>
                        <a:t>Итого по программе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512,7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250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/>
                        <a:t>572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3501008"/>
            <a:ext cx="7211144" cy="15121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b="1" dirty="0" smtClean="0"/>
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 инфекции и других социально-негативных явлений» на 2020-2024 годы</a:t>
            </a:r>
            <a:endParaRPr lang="ru-RU" sz="2000" dirty="0"/>
          </a:p>
        </p:txBody>
      </p:sp>
      <p:pic>
        <p:nvPicPr>
          <p:cNvPr id="43009" name="Picture 1" descr="C:\Program Files (x86)\Microsoft Office\MEDIA\CAGCAT10\j029755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429000"/>
            <a:ext cx="1035772" cy="1512168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5157192"/>
          <a:ext cx="8784974" cy="150187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120680"/>
                <a:gridCol w="864096"/>
                <a:gridCol w="864096"/>
                <a:gridCol w="936102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77725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 инфекции и других социально-негативных явлений» на 2020-2024 годы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46,8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46,8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ru-RU" sz="2000" b="1" dirty="0" smtClean="0"/>
              <a:t>Муниципальная программа «Профилактика правонарушений и безопасности дорожного движения на территории </a:t>
            </a:r>
            <a:r>
              <a:rPr lang="ru-RU" sz="2000" b="1" dirty="0" err="1" smtClean="0"/>
              <a:t>Усть-Удинского</a:t>
            </a:r>
            <a:r>
              <a:rPr lang="ru-RU" sz="2000" b="1" dirty="0" smtClean="0"/>
              <a:t> района» на 2020-2024 годы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4" cy="156357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120680"/>
                <a:gridCol w="864096"/>
                <a:gridCol w="864096"/>
                <a:gridCol w="936102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40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j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Профилактика правонарушений  на территории </a:t>
                      </a:r>
                      <a:r>
                        <a:rPr lang="ru-RU" sz="1600" dirty="0" err="1">
                          <a:latin typeface="+mj-lt"/>
                          <a:ea typeface="Times New Roman"/>
                          <a:cs typeface="Times New Roman"/>
                        </a:rPr>
                        <a:t>Усть-Удинского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 района» на 2020-2024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77,5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78,0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j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Профилактика безопасности дорожного движения на территории </a:t>
                      </a:r>
                      <a:r>
                        <a:rPr lang="ru-RU" sz="1600" dirty="0" err="1">
                          <a:latin typeface="+mj-lt"/>
                          <a:ea typeface="Times New Roman"/>
                          <a:cs typeface="Times New Roman"/>
                        </a:rPr>
                        <a:t>Усть-Удинского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 района» на 2020-2024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132,8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152,6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76,3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/>
                        <a:t>Итого по программе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210,3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230,6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91,3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996952"/>
            <a:ext cx="7211144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r>
              <a:rPr lang="x-none" sz="2000" b="1" smtClean="0"/>
              <a:t>Муниципальная программа «Организация летнего отдыха</a:t>
            </a:r>
            <a:r>
              <a:rPr lang="ru-RU" sz="2000" b="1" dirty="0" smtClean="0"/>
              <a:t> и</a:t>
            </a:r>
            <a:r>
              <a:rPr lang="x-none" sz="2000" b="1" smtClean="0"/>
              <a:t> занятости</a:t>
            </a:r>
            <a:r>
              <a:rPr lang="ru-RU" sz="2000" b="1" dirty="0" smtClean="0"/>
              <a:t> детей в </a:t>
            </a:r>
            <a:r>
              <a:rPr lang="ru-RU" sz="2000" b="1" dirty="0" err="1" smtClean="0"/>
              <a:t>Усть-Удинском</a:t>
            </a:r>
            <a:r>
              <a:rPr lang="ru-RU" sz="2000" b="1" dirty="0" smtClean="0"/>
              <a:t> районе»</a:t>
            </a:r>
            <a:r>
              <a:rPr lang="x-none" sz="2000" b="1" smtClean="0"/>
              <a:t> на 20</a:t>
            </a:r>
            <a:r>
              <a:rPr lang="ru-RU" sz="2000" b="1" dirty="0" smtClean="0"/>
              <a:t>20</a:t>
            </a:r>
            <a:r>
              <a:rPr lang="x-none" sz="2000" b="1" smtClean="0"/>
              <a:t>-202</a:t>
            </a:r>
            <a:r>
              <a:rPr lang="ru-RU" sz="2000" b="1" dirty="0" smtClean="0"/>
              <a:t>4</a:t>
            </a:r>
            <a:r>
              <a:rPr lang="x-none" sz="2000" b="1" smtClean="0"/>
              <a:t> годы</a:t>
            </a: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4005064"/>
          <a:ext cx="8712968" cy="113153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660249"/>
                <a:gridCol w="1017573"/>
                <a:gridCol w="1017573"/>
                <a:gridCol w="1017573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2020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61263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«Организация летнего отдыха и занятости детей в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Усть-Удинском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 на 2020-2024 годы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517,3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1962,4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2340,0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517,3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1962,4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2340,0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46082" name="Picture 2" descr="C:\Program Files (x86)\Microsoft Office\MEDIA\CAGCAT10\j0212957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1368152" cy="859025"/>
          </a:xfrm>
          <a:prstGeom prst="rect">
            <a:avLst/>
          </a:prstGeom>
          <a:noFill/>
        </p:spPr>
      </p:pic>
      <p:pic>
        <p:nvPicPr>
          <p:cNvPr id="46083" name="Picture 3" descr="C:\Program Files (x86)\Microsoft Office\MEDIA\CAGCAT10\j0090386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1152128" cy="98597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51520" y="5373216"/>
            <a:ext cx="5904656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В данной программе отражены расходы на организацию </a:t>
            </a:r>
          </a:p>
          <a:p>
            <a:r>
              <a:rPr lang="ru-RU" sz="1600" dirty="0" smtClean="0"/>
              <a:t>отдыха и проведение лагерей с дневным пребыванием детей,  </a:t>
            </a:r>
          </a:p>
          <a:p>
            <a:r>
              <a:rPr lang="ru-RU" sz="1600" dirty="0" smtClean="0"/>
              <a:t>организацию временного трудоустройства несовершеннолетних </a:t>
            </a:r>
          </a:p>
          <a:p>
            <a:r>
              <a:rPr lang="ru-RU" sz="1600" dirty="0" smtClean="0"/>
              <a:t>детей в возрасте от 14 до 18 лет, проведение конкурса летних </a:t>
            </a:r>
          </a:p>
          <a:p>
            <a:r>
              <a:rPr lang="ru-RU" sz="1600" dirty="0" smtClean="0"/>
              <a:t>программ для детей и подростков.</a:t>
            </a:r>
            <a:endParaRPr lang="ru-RU" sz="1600" dirty="0"/>
          </a:p>
        </p:txBody>
      </p:sp>
      <p:pic>
        <p:nvPicPr>
          <p:cNvPr id="46085" name="Picture 5" descr="http://in.prihod.ru/users/30/730/1b20d888fc6c13e07c87b3df84be89d3_IMG_1815_1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5157192"/>
            <a:ext cx="2271331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/>
              <a:t>Муниципальная программа «Социальная поддержка отдельных категорий граждан на территории </a:t>
            </a:r>
            <a:r>
              <a:rPr lang="ru-RU" sz="2000" b="1" dirty="0" err="1" smtClean="0"/>
              <a:t>Усть-Удинского</a:t>
            </a:r>
            <a:r>
              <a:rPr lang="ru-RU" sz="2000" b="1" dirty="0" smtClean="0"/>
              <a:t> района» на 2020-2024 годы</a:t>
            </a: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4" cy="206763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120680"/>
                <a:gridCol w="864096"/>
                <a:gridCol w="864096"/>
                <a:gridCol w="936102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406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j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Дополнительные меры по поддержке граждан, оказавшихся в сложной жизненной ситуации» на 2020-2024 годы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j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Социальная поддержка отдельных категорий граждан» на 2020-2024 годы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4608,0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5194,3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4807,2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7620" marR="7620" marT="762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j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Поддержка специалистов, прибывших для работы в социальной сфере </a:t>
                      </a:r>
                      <a:r>
                        <a:rPr lang="ru-RU" sz="1600" dirty="0" err="1">
                          <a:latin typeface="+mj-lt"/>
                          <a:ea typeface="Times New Roman"/>
                          <a:cs typeface="Times New Roman"/>
                        </a:rPr>
                        <a:t>Усть-Удинского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 района» на 2020-2024 годы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300,0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4798,0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5334,3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5147,2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4293096"/>
            <a:ext cx="7211144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/>
              <a:t>Муниципальная программа «Комплексное развитие сельских территорий на период 2020-2025 годы»</a:t>
            </a: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5157192"/>
          <a:ext cx="8784975" cy="101419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359274"/>
                <a:gridCol w="786714"/>
                <a:gridCol w="786714"/>
                <a:gridCol w="852273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32460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 на период 2020-2025 годы»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550,0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365,0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550,0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365,0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47106" name="Picture 2" descr="C:\Program Files (x86)\Microsoft Office\MEDIA\CAGCAT10\j021672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936104" cy="112474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07504" y="3429000"/>
            <a:ext cx="8928992" cy="7386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/>
              <a:t>В программе отражены расходы на адресную помощь гражданам, оказавшимся в сложной жизненной ситуации, </a:t>
            </a:r>
          </a:p>
          <a:p>
            <a:r>
              <a:rPr lang="x-none" sz="1400" smtClean="0"/>
              <a:t>расходы  на выплату пенсии за выслугу лет гражданам, замещавшим должности муниципальной службы</a:t>
            </a:r>
            <a:r>
              <a:rPr lang="ru-RU" sz="1400" dirty="0" smtClean="0"/>
              <a:t>, </a:t>
            </a:r>
            <a:r>
              <a:rPr lang="x-none" sz="1400" smtClean="0"/>
              <a:t>расходы </a:t>
            </a:r>
            <a:endParaRPr lang="ru-RU" sz="1400" dirty="0" smtClean="0"/>
          </a:p>
          <a:p>
            <a:r>
              <a:rPr lang="x-none" sz="1400" smtClean="0"/>
              <a:t> по предоставлению единоразовой выплаты специалистам, прибывшим для работы в социальной сфере. </a:t>
            </a:r>
            <a:endParaRPr lang="ru-RU" sz="1100" dirty="0"/>
          </a:p>
        </p:txBody>
      </p:sp>
      <p:pic>
        <p:nvPicPr>
          <p:cNvPr id="47107" name="Picture 3" descr="C:\Program Files (x86)\Microsoft Office\MEDIA\CAGCAT10\j0149887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28217"/>
            <a:ext cx="1080120" cy="86435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В программе отражены расходы на проведение конкурса грантов на поддержку общественных инициатив граждан  в сумме 300 тыс.руб. и прохождение экспертизы ПСД индивидуального жилого дома в сумме 65 тыс. р. </a:t>
            </a:r>
            <a:endParaRPr lang="ru-RU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x-none" sz="2000" b="1" smtClean="0"/>
              <a:t>Муниципальная программа «Создание благоприятных условий для обеспечения жизнедеятельности населения Усть-Удинского района» на 2015-202</a:t>
            </a:r>
            <a:r>
              <a:rPr lang="ru-RU" sz="2000" b="1" dirty="0" smtClean="0"/>
              <a:t>4 </a:t>
            </a:r>
            <a:r>
              <a:rPr lang="x-none" sz="2000" b="1" smtClean="0"/>
              <a:t>годы</a:t>
            </a: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4" cy="51889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456384"/>
                <a:gridCol w="2088232"/>
                <a:gridCol w="1656184"/>
                <a:gridCol w="1584174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2020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Всего по программе: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2645,0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13026,7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1759,2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763688" y="2996952"/>
            <a:ext cx="7211144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x-none" sz="2000" b="1" smtClean="0"/>
              <a:t>Муниципальная программа «Обеспечение комплексных мер </a:t>
            </a:r>
            <a:r>
              <a:rPr lang="ru-RU" sz="2000" b="1" dirty="0" smtClean="0"/>
              <a:t>по гражданской обороне» на </a:t>
            </a:r>
            <a:r>
              <a:rPr lang="x-none" sz="2000" b="1" smtClean="0"/>
              <a:t> 20</a:t>
            </a:r>
            <a:r>
              <a:rPr lang="ru-RU" sz="2000" b="1" dirty="0" smtClean="0"/>
              <a:t>21</a:t>
            </a:r>
            <a:r>
              <a:rPr lang="x-none" sz="2000" b="1" smtClean="0"/>
              <a:t>-202</a:t>
            </a:r>
            <a:r>
              <a:rPr lang="ru-RU" sz="2000" b="1" dirty="0" smtClean="0"/>
              <a:t>5</a:t>
            </a:r>
            <a:r>
              <a:rPr lang="x-none" sz="2000" b="1" smtClean="0"/>
              <a:t> годы</a:t>
            </a: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4005064"/>
          <a:ext cx="8712968" cy="252027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660249"/>
                <a:gridCol w="1017573"/>
                <a:gridCol w="1017573"/>
                <a:gridCol w="1017573"/>
              </a:tblGrid>
              <a:tr h="269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11947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Выполнение профилактических мероприятий по гражданской обороне, защите населения и территорий от чрезвычайных ситуаций природного и техногенного характера, пожарной безопасности и профилактике терроризма» на 2021-2025 годы</a:t>
                      </a:r>
                      <a:endParaRPr lang="ru-RU" sz="2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117,5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217,0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281,2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770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Содержание МКУ «Единая дежурно-диспетчерская служба РМО «</a:t>
                      </a:r>
                      <a:r>
                        <a:rPr lang="ru-RU" sz="1600" dirty="0" err="1">
                          <a:latin typeface="+mn-lt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 район» на 2021-2025 годы</a:t>
                      </a:r>
                      <a:endParaRPr lang="ru-RU" sz="2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6145,8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6578,1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6794,8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86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6263,3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6795,1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7076,0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48131" name="Picture 3" descr="C:\Program Files (x86)\Microsoft Office\MEDIA\CAGCAT10\j029718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1321092" cy="105273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79512" y="1916832"/>
            <a:ext cx="8784976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1400" smtClean="0"/>
              <a:t>В программе для предоставления транспортных услуг населению Усть-Удинского района» на 2015-202</a:t>
            </a:r>
            <a:r>
              <a:rPr lang="ru-RU" sz="1400" dirty="0" smtClean="0"/>
              <a:t>3</a:t>
            </a:r>
            <a:r>
              <a:rPr lang="x-none" sz="1400" smtClean="0"/>
              <a:t> годы </a:t>
            </a:r>
            <a:endParaRPr lang="ru-RU" sz="1400" dirty="0" smtClean="0"/>
          </a:p>
          <a:p>
            <a:pPr algn="ctr"/>
            <a:r>
              <a:rPr lang="ru-RU" sz="1400" dirty="0" smtClean="0"/>
              <a:t>приобретен автомобиль УАЗ для повышения транспортной доступности </a:t>
            </a:r>
            <a:r>
              <a:rPr lang="ru-RU" sz="1400" dirty="0" err="1" smtClean="0"/>
              <a:t>Подволоченскому</a:t>
            </a:r>
            <a:r>
              <a:rPr lang="ru-RU" sz="1400" dirty="0" smtClean="0"/>
              <a:t> МО </a:t>
            </a:r>
          </a:p>
          <a:p>
            <a:pPr algn="ctr"/>
            <a:r>
              <a:rPr lang="ru-RU" sz="1400" dirty="0" smtClean="0"/>
              <a:t>в сумме 1270 тыс. руб. и </a:t>
            </a:r>
            <a:r>
              <a:rPr lang="x-none" sz="1400" smtClean="0"/>
              <a:t>отражены расходы по </a:t>
            </a:r>
            <a:r>
              <a:rPr lang="ru-RU" sz="1400" dirty="0" smtClean="0"/>
              <a:t> обеспечению ГСМ, запасными частями, оборудованием судов </a:t>
            </a:r>
          </a:p>
          <a:p>
            <a:pPr algn="ctr"/>
            <a:r>
              <a:rPr lang="ru-RU" sz="1400" dirty="0" smtClean="0"/>
              <a:t>для повышения транспортной доступности. </a:t>
            </a:r>
            <a:endParaRPr lang="ru-RU" sz="1100" dirty="0"/>
          </a:p>
        </p:txBody>
      </p:sp>
      <p:pic>
        <p:nvPicPr>
          <p:cNvPr id="33794" name="Picture 2" descr="https://sun6-22.userapi.com/s/v1/ig2/zQn24_bZpbFCHKnMycsDOTOqWFd7TigFSeDVjkuBlFd7iDrGkG6n8H3nUYWbF4jzo7HO8JYjqDcBSWEW9hKcTzgm.jpg?size=1100x1100&amp;quality=95&amp;crop=90,0,1100,1100&amp;ava=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1296144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12241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x-none" sz="2000" b="1" smtClean="0"/>
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</a:t>
            </a:r>
            <a:r>
              <a:rPr lang="ru-RU" sz="2000" b="1" dirty="0" smtClean="0"/>
              <a:t>4</a:t>
            </a:r>
            <a:r>
              <a:rPr lang="x-none" sz="2000" b="1" smtClean="0"/>
              <a:t> годы</a:t>
            </a: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700808"/>
          <a:ext cx="8784974" cy="125041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120680"/>
                <a:gridCol w="864096"/>
                <a:gridCol w="864096"/>
                <a:gridCol w="936102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406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2017-2024 годы</a:t>
                      </a:r>
                      <a:endParaRPr lang="ru-RU" sz="14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7535,4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14152,9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16296,0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7535,4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14152,9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16296,0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0" y="5805264"/>
            <a:ext cx="91440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x-none" sz="1600" smtClean="0"/>
              <a:t>В программе отражены расходы по осуществлению регистрации права муниципальной собственности </a:t>
            </a:r>
            <a:endParaRPr lang="ru-RU" sz="1600" dirty="0" smtClean="0"/>
          </a:p>
          <a:p>
            <a:r>
              <a:rPr lang="x-none" sz="1600" smtClean="0"/>
              <a:t>на объекты недвижимости и земельные участки, </a:t>
            </a:r>
            <a:r>
              <a:rPr lang="ru-RU" sz="1600" dirty="0" smtClean="0"/>
              <a:t>проведение благоустройства территории вокруг здания администрации,</a:t>
            </a:r>
            <a:r>
              <a:rPr lang="x-none" sz="1600" smtClean="0"/>
              <a:t> обеспечение деятельности Комитета по управлению муниципальным имуществом, содержание объектов муниципальной собственности. </a:t>
            </a:r>
            <a:endParaRPr lang="ru-RU" sz="1600" dirty="0"/>
          </a:p>
        </p:txBody>
      </p:sp>
      <p:pic>
        <p:nvPicPr>
          <p:cNvPr id="49157" name="Picture 5" descr="C:\Program Files (x86)\Microsoft Office\MEDIA\CAGCAT10\j018560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152128" cy="1153269"/>
          </a:xfrm>
          <a:prstGeom prst="rect">
            <a:avLst/>
          </a:prstGeom>
          <a:noFill/>
        </p:spPr>
      </p:pic>
      <p:pic>
        <p:nvPicPr>
          <p:cNvPr id="22530" name="Picture 2" descr="C:\Users\FIN\Downloads\20230512_134326.jpg"/>
          <p:cNvPicPr>
            <a:picLocks noChangeAspect="1" noChangeArrowheads="1"/>
          </p:cNvPicPr>
          <p:nvPr/>
        </p:nvPicPr>
        <p:blipFill>
          <a:blip r:embed="rId3" cstate="print"/>
          <a:srcRect l="37688" r="25271"/>
          <a:stretch>
            <a:fillRect/>
          </a:stretch>
        </p:blipFill>
        <p:spPr bwMode="auto">
          <a:xfrm rot="5400000">
            <a:off x="3060144" y="1556480"/>
            <a:ext cx="2811258" cy="5692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x-none" sz="2000" b="1" smtClean="0"/>
              <a:t>Муниципальная программа «Управление муниципальными финансами Усть-Удинского района» на 2017-202</a:t>
            </a:r>
            <a:r>
              <a:rPr lang="en-US" sz="2000" b="1" dirty="0" smtClean="0"/>
              <a:t>4</a:t>
            </a:r>
            <a:r>
              <a:rPr lang="x-none" sz="2000" b="1" smtClean="0"/>
              <a:t> годы</a:t>
            </a:r>
            <a:endParaRPr lang="ru-RU" sz="20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484784"/>
          <a:ext cx="8784974" cy="2538938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6120680"/>
                <a:gridCol w="864096"/>
                <a:gridCol w="864096"/>
                <a:gridCol w="936102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Наименование подпрограммы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2021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4062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Управление муниципальными финансами, организация составления и исполнения районного бюджета» на 2017-2024 годы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38263,3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41106,4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44184,8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Повышение эффективности бюджетных расходов в </a:t>
                      </a:r>
                      <a:r>
                        <a:rPr lang="ru-RU" sz="1600" dirty="0" err="1">
                          <a:latin typeface="+mn-lt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 районе» на 2017-2024 годы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127064,5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145689,4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166072,2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Создание условий для эффективного и ответственного управления муниципальными финансами, повышение устойчивости бюджетов муниципальных образований </a:t>
                      </a:r>
                      <a:r>
                        <a:rPr lang="ru-RU" sz="1600" dirty="0" err="1">
                          <a:latin typeface="+mn-lt"/>
                          <a:ea typeface="Times New Roman"/>
                          <a:cs typeface="Times New Roman"/>
                        </a:rPr>
                        <a:t>Усть-Удинского</a:t>
                      </a:r>
                      <a:r>
                        <a:rPr lang="ru-RU" sz="1600" dirty="0">
                          <a:latin typeface="+mn-lt"/>
                          <a:ea typeface="Times New Roman"/>
                          <a:cs typeface="Times New Roman"/>
                        </a:rPr>
                        <a:t> района» на 2017-2024 годы</a:t>
                      </a:r>
                      <a:endParaRPr lang="ru-RU" sz="18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2360,3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2189,8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2123,0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/>
                        <a:t>Итого по программе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167688,1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188985,6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212380,0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4293096"/>
            <a:ext cx="9144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2000" smtClean="0"/>
              <a:t>В программе отражены расходы на содержание финансового органа, МКУ «ЦБУ Усть-Удинского района», расходы на исполнение судебных актов по обращению взыскания на средства районного бюджета, расходы за счет резервного фонда</a:t>
            </a:r>
            <a:r>
              <a:rPr lang="ru-RU" sz="2000" dirty="0" smtClean="0"/>
              <a:t>, </a:t>
            </a:r>
            <a:r>
              <a:rPr lang="ru-RU" sz="2000" dirty="0" err="1" smtClean="0"/>
              <a:t>р</a:t>
            </a:r>
            <a:r>
              <a:rPr lang="x-none" sz="2000" smtClean="0"/>
              <a:t>асходы  по финансированию  поселений </a:t>
            </a:r>
            <a:r>
              <a:rPr lang="ru-RU" sz="2000" dirty="0" smtClean="0"/>
              <a:t> на выравнивание бюджетной обеспеченности </a:t>
            </a:r>
            <a:r>
              <a:rPr lang="ru-RU" sz="2000" dirty="0" err="1" smtClean="0"/>
              <a:t>п</a:t>
            </a:r>
            <a:r>
              <a:rPr lang="x-none" sz="2000" smtClean="0"/>
              <a:t>оселений как за счет средств районного бюджета, так и за счет областной </a:t>
            </a:r>
            <a:r>
              <a:rPr lang="ru-RU" sz="2000" dirty="0" smtClean="0"/>
              <a:t>субвенции </a:t>
            </a:r>
            <a:r>
              <a:rPr lang="x-none" sz="2000" smtClean="0"/>
              <a:t>на </a:t>
            </a:r>
            <a:r>
              <a:rPr lang="ru-RU" sz="2000" dirty="0" smtClean="0"/>
              <a:t>выравнивание бюджетной обеспеченности поселений.</a:t>
            </a:r>
            <a:endParaRPr lang="ru-RU" sz="2000" dirty="0"/>
          </a:p>
        </p:txBody>
      </p:sp>
      <p:pic>
        <p:nvPicPr>
          <p:cNvPr id="50178" name="Picture 2" descr="C:\Program Files (x86)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1128569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88640"/>
            <a:ext cx="7211144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x-none" sz="2000" b="1" smtClean="0"/>
              <a:t>Муниципальная программа «Обеспечение деятельности мэра Усть-Удинского района и администрации Усть-Удинского района» на 2017-202</a:t>
            </a:r>
            <a:r>
              <a:rPr lang="ru-RU" sz="2000" b="1" dirty="0" smtClean="0"/>
              <a:t>4</a:t>
            </a:r>
            <a:r>
              <a:rPr lang="x-none" sz="2000" b="1" smtClean="0"/>
              <a:t> годы</a:t>
            </a: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512" y="1268760"/>
          <a:ext cx="8784974" cy="51889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456384"/>
                <a:gridCol w="2088232"/>
                <a:gridCol w="1656184"/>
                <a:gridCol w="1584174"/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2020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674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 smtClean="0"/>
                        <a:t>Всего по программе: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39303,1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39951,8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43308,0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1691680" y="3068960"/>
            <a:ext cx="7211144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/>
              <a:t>НЕПРОГРАММНЫЕ РАСХОДЫ</a:t>
            </a: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4005064"/>
          <a:ext cx="8712968" cy="1654274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660249"/>
                <a:gridCol w="1017573"/>
                <a:gridCol w="1017573"/>
                <a:gridCol w="1017573"/>
              </a:tblGrid>
              <a:tr h="2690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Направление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/>
                        <a:t>2021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/>
                        <a:t>2022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23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Обеспечение деятельности районной Думы районного муниципального образования «</a:t>
                      </a:r>
                      <a:r>
                        <a:rPr lang="ru-RU" sz="1600" dirty="0" err="1">
                          <a:latin typeface="+mj-lt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 район»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3039,0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3117,5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3482,0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Контрольно-счетный орган районного муниципального образования «</a:t>
                      </a:r>
                      <a:r>
                        <a:rPr lang="ru-RU" sz="1600" dirty="0" err="1">
                          <a:latin typeface="+mj-lt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600" dirty="0">
                          <a:latin typeface="+mj-lt"/>
                          <a:ea typeface="Times New Roman"/>
                          <a:cs typeface="Times New Roman"/>
                        </a:rPr>
                        <a:t> район»</a:t>
                      </a:r>
                      <a:endParaRPr lang="ru-RU" sz="180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3774,8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3027,7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/>
                        <a:t>3144,0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620" marR="7620" marT="7620" marB="0"/>
                </a:tc>
              </a:tr>
              <a:tr h="286122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u="none" strike="noStrike" dirty="0"/>
                        <a:t>Итого по программе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6813,8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chemeClr val="dk1"/>
                          </a:solidFill>
                          <a:latin typeface="+mn-lt"/>
                        </a:rPr>
                        <a:t>6145,5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/>
                        <a:t>6572,0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9512" y="1916832"/>
            <a:ext cx="8784976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x-none" sz="1400" smtClean="0"/>
              <a:t>В программе отражены расходы на содержание мэра, администрации Усть-Удинского района, расходы на членские взносы в Ассоциацию муниципальных образований Иркутской области и грамоты Мэра Усть-Удинского района</a:t>
            </a:r>
            <a:r>
              <a:rPr lang="ru-RU" sz="1400" dirty="0" smtClean="0"/>
              <a:t>, представительские расходы для обеспечения реализации полномочий администрации, </a:t>
            </a:r>
            <a:r>
              <a:rPr lang="x-none" sz="1400" smtClean="0"/>
              <a:t>содержание бюджетного учреждения «Редакция газеты Усть-Удинские вести»</a:t>
            </a:r>
            <a:r>
              <a:rPr lang="ru-RU" sz="1400" dirty="0" smtClean="0"/>
              <a:t> - 1 755,6 </a:t>
            </a:r>
            <a:r>
              <a:rPr lang="ru-RU" sz="1400" dirty="0" err="1" smtClean="0"/>
              <a:t>тыс.руб</a:t>
            </a:r>
            <a:r>
              <a:rPr lang="x-none" sz="1400" smtClean="0"/>
              <a:t>.</a:t>
            </a:r>
            <a:endParaRPr lang="ru-RU" sz="1400" dirty="0"/>
          </a:p>
        </p:txBody>
      </p:sp>
      <p:pic>
        <p:nvPicPr>
          <p:cNvPr id="51202" name="Picture 2" descr="C:\Program Files (x86)\Microsoft Office\MEDIA\CAGCAT10\j023301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1107220" cy="1124744"/>
          </a:xfrm>
          <a:prstGeom prst="rect">
            <a:avLst/>
          </a:prstGeom>
          <a:noFill/>
        </p:spPr>
      </p:pic>
      <p:pic>
        <p:nvPicPr>
          <p:cNvPr id="51203" name="Picture 3" descr="C:\Program Files (x86)\Microsoft Office\MEDIA\CAGCAT10\j0149481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992054" cy="100811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79512" y="5805264"/>
            <a:ext cx="8784976" cy="7386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 err="1" smtClean="0"/>
              <a:t>Непрограммные</a:t>
            </a:r>
            <a:r>
              <a:rPr lang="ru-RU" sz="1400" dirty="0" smtClean="0"/>
              <a:t> расходы исполнены в полном объеме. В общих расходах занимают 0,6%. Обеспечение деятельности Контрольно-счетного органа осуществлялось и за счет средств, переданных  поселениями   на осуществление полномочий по внешнему муниципальному финансовому контролю в сумме 944,0 тыс.руб.</a:t>
            </a:r>
            <a:endParaRPr lang="ru-RU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Резервный фонд районного бюджета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>
              <a:spcAft>
                <a:spcPts val="300"/>
              </a:spcAft>
              <a:buNone/>
            </a:pPr>
            <a:r>
              <a:rPr lang="ru-RU" b="1" dirty="0" smtClean="0"/>
              <a:t>       РЕЗЕРВНЫЙ ФОНД РАЙОННОГО БЮДЖЕТА ИСПОЛНЕН В СУММЕ 872,7 ТЫС.РУБЛЕЙ. РАСХОДЫ БЫЛИ НАПРАВЛЕНЫ НА: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н</a:t>
            </a:r>
            <a:r>
              <a:rPr lang="x-none" smtClean="0"/>
              <a:t>а приобретение материалов для ремонта котла МКОУ Аносовская СОШ</a:t>
            </a:r>
            <a:r>
              <a:rPr lang="ru-RU" dirty="0" smtClean="0"/>
              <a:t> в сумме 636,1 тыс.руб.;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п</a:t>
            </a:r>
            <a:r>
              <a:rPr lang="x-none" smtClean="0"/>
              <a:t>риобретение материалов и оплаты работ аварийного участка теплотрассы МБОУ Молькинская СОШ</a:t>
            </a:r>
            <a:r>
              <a:rPr lang="ru-RU" dirty="0" smtClean="0"/>
              <a:t>  150 тыс.руб.;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н</a:t>
            </a:r>
            <a:r>
              <a:rPr lang="x-none" smtClean="0"/>
              <a:t>а приобретение электродвигателя для дымососа блочно-модульной котельной МКОУ Малышевская СОШ</a:t>
            </a:r>
            <a:r>
              <a:rPr lang="ru-RU" dirty="0" smtClean="0"/>
              <a:t> 19,9 тыс.руб.;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н</a:t>
            </a:r>
            <a:r>
              <a:rPr lang="x-none" smtClean="0"/>
              <a:t>а приобретение ГСМ для обеспечения заправки резервного источника электроснабжения</a:t>
            </a:r>
            <a:r>
              <a:rPr lang="ru-RU" dirty="0" smtClean="0"/>
              <a:t> здания Администрации 6,1 тыс.руб.;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н</a:t>
            </a:r>
            <a:r>
              <a:rPr lang="x-none" smtClean="0"/>
              <a:t>а приобретение насосов подпитки системы отопления котельных  КОУ Подволоченская ООШ</a:t>
            </a:r>
            <a:r>
              <a:rPr lang="ru-RU" dirty="0" smtClean="0"/>
              <a:t> в сумме 11,4 тыс.руб.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н</a:t>
            </a:r>
            <a:r>
              <a:rPr lang="x-none" smtClean="0"/>
              <a:t>а приобретение насосов подпитки системы отопления котельных  МКДОУ Светлолобовский детский сад</a:t>
            </a:r>
            <a:r>
              <a:rPr lang="ru-RU" dirty="0" smtClean="0"/>
              <a:t> 11,4 тыс.руб.;</a:t>
            </a:r>
          </a:p>
          <a:p>
            <a:pPr>
              <a:spcAft>
                <a:spcPts val="500"/>
              </a:spcAft>
            </a:pPr>
            <a:r>
              <a:rPr lang="ru-RU" dirty="0" smtClean="0"/>
              <a:t>- </a:t>
            </a:r>
            <a:r>
              <a:rPr lang="ru-RU" dirty="0" err="1" smtClean="0"/>
              <a:t>н</a:t>
            </a:r>
            <a:r>
              <a:rPr lang="x-none" smtClean="0"/>
              <a:t>а приобретение силовых реле управления, ТЭНов, автоматического выключателя для электробойлерной МБУК «МЦБ Усть-Удинского района им. В.Г. Распутина»</a:t>
            </a:r>
            <a:r>
              <a:rPr lang="ru-RU" dirty="0" smtClean="0"/>
              <a:t> в сумме 37,7 тыс.руб.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15516" y="5944327"/>
            <a:ext cx="9000493" cy="9087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рубль затраченных средств из местного бюджета привлечено средств областного бюджета в сумме 19 320 рублей, 2021 г. –</a:t>
            </a:r>
            <a:r>
              <a:rPr lang="en-US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5 758 </a:t>
            </a:r>
            <a:r>
              <a:rPr lang="ru-RU" sz="18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2020 </a:t>
            </a:r>
            <a:r>
              <a:rPr lang="ru-RU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– 30 542</a:t>
            </a:r>
            <a:r>
              <a:rPr lang="en-US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 </a:t>
            </a:r>
            <a:endParaRPr lang="ru-RU" sz="32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25673631"/>
              </p:ext>
            </p:extLst>
          </p:nvPr>
        </p:nvGraphicFramePr>
        <p:xfrm>
          <a:off x="11880" y="1124744"/>
          <a:ext cx="9144002" cy="489654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96024"/>
                <a:gridCol w="1440160"/>
                <a:gridCol w="1224136"/>
                <a:gridCol w="1224136"/>
                <a:gridCol w="1559546"/>
              </a:tblGrid>
              <a:tr h="8880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роста, %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5406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зданий и сооружений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83 947,7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26 610,7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101 490,2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</a:t>
                      </a:r>
                      <a:endParaRPr lang="ru-RU" sz="20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 раза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5406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вложения (инвестиции)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76 902,0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21 581,8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38 613,7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1,8 раза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9003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160 849,7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48 192,5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140 103,9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2,9 раза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расходы районного муниципального образования «Усть-Удинский район» за 2022 год, тыс. руб.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68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6632"/>
            <a:ext cx="9143999" cy="914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ru-RU" altLang="ru-RU" sz="2100" b="1" dirty="0" smtClean="0">
                <a:latin typeface="Times New Roman" pitchFamily="18" charset="0"/>
              </a:rPr>
              <a:t>Долговые обязательства районного муниципального образования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«Усть-Удинский район», тыс. руб.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4323037"/>
              </p:ext>
            </p:extLst>
          </p:nvPr>
        </p:nvGraphicFramePr>
        <p:xfrm>
          <a:off x="1" y="1196752"/>
          <a:ext cx="9143999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479585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езымянПЕный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9161" r="8387" b="14286"/>
          <a:stretch>
            <a:fillRect/>
          </a:stretch>
        </p:blipFill>
        <p:spPr>
          <a:xfrm>
            <a:off x="251520" y="1340768"/>
            <a:ext cx="3888432" cy="25922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560840" cy="129614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 smtClean="0"/>
              <a:t>Итоги исполнения районного бюджета в 2022 году сложились следующим образом:</a:t>
            </a:r>
            <a:endParaRPr lang="ru-RU" sz="2400" dirty="0"/>
          </a:p>
        </p:txBody>
      </p:sp>
      <p:pic>
        <p:nvPicPr>
          <p:cNvPr id="4" name="Содержимое 3" descr="ГЕРБ НОВЫЙ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116632"/>
            <a:ext cx="1152128" cy="14622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5976" y="1628800"/>
            <a:ext cx="4608512" cy="3323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75000"/>
              </a:lnSpc>
            </a:pPr>
            <a:r>
              <a:rPr lang="ru-RU" sz="1200" b="1" dirty="0" smtClean="0"/>
              <a:t>РАСХОДЫ 1 148,3 МЛН. РУБ.: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Общегосударственные вопросы 107,6 </a:t>
            </a:r>
            <a:r>
              <a:rPr lang="ru-RU" sz="1200" b="1" dirty="0" smtClean="0"/>
              <a:t>– 9,4%;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Национальная безопасность и правоохранительная деятельность 7.1 </a:t>
            </a:r>
            <a:r>
              <a:rPr lang="ru-RU" sz="1200" b="1" dirty="0" smtClean="0"/>
              <a:t>– 0,6%;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Образование 765,3 </a:t>
            </a:r>
            <a:r>
              <a:rPr lang="ru-RU" sz="1200" b="1" dirty="0" smtClean="0"/>
              <a:t>– 66,6%;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Культура 42,5 </a:t>
            </a:r>
            <a:r>
              <a:rPr lang="ru-RU" sz="1200" b="1" dirty="0" smtClean="0"/>
              <a:t>– 3,7%;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Социальная политика 14,0 </a:t>
            </a:r>
            <a:r>
              <a:rPr lang="ru-RU" sz="1200" b="1" dirty="0" smtClean="0"/>
              <a:t>– 1,2%;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Физическая культура и спорт 41,5 </a:t>
            </a:r>
            <a:r>
              <a:rPr lang="ru-RU" sz="1200" b="1" dirty="0" smtClean="0"/>
              <a:t>– 3,6%;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МБТ муниципальным образованиям района 167,7 – </a:t>
            </a:r>
            <a:r>
              <a:rPr lang="ru-RU" sz="1200" b="1" dirty="0" smtClean="0"/>
              <a:t>14,6%;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Другие отрасли 2,6</a:t>
            </a:r>
            <a:r>
              <a:rPr lang="ru-RU" sz="1200" b="1" dirty="0" smtClean="0"/>
              <a:t> – 0,2%.</a:t>
            </a:r>
            <a:endParaRPr lang="ru-RU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355976" y="5157192"/>
            <a:ext cx="4608512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75000"/>
              </a:lnSpc>
            </a:pPr>
            <a:r>
              <a:rPr lang="ru-RU" sz="1200" b="1" dirty="0" smtClean="0"/>
              <a:t>ДОХОДЫ 1 149,0 МЛН. РУБ.: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Налоговые и неналоговые доходы 94,2 </a:t>
            </a:r>
            <a:r>
              <a:rPr lang="ru-RU" sz="1200" b="1" dirty="0" smtClean="0"/>
              <a:t>– 8,2%;</a:t>
            </a:r>
          </a:p>
          <a:p>
            <a:pPr>
              <a:lnSpc>
                <a:spcPct val="175000"/>
              </a:lnSpc>
              <a:buFont typeface="Wingdings" pitchFamily="2" charset="2"/>
              <a:buChar char="q"/>
            </a:pPr>
            <a:r>
              <a:rPr lang="ru-RU" sz="1200" dirty="0" smtClean="0"/>
              <a:t>  Безвозмездные поступления 1 054,8 </a:t>
            </a:r>
            <a:r>
              <a:rPr lang="ru-RU" sz="1200" b="1" dirty="0" smtClean="0"/>
              <a:t>– 91,8% </a:t>
            </a:r>
          </a:p>
          <a:p>
            <a:pPr>
              <a:lnSpc>
                <a:spcPct val="175000"/>
              </a:lnSpc>
            </a:pPr>
            <a:r>
              <a:rPr lang="ru-RU" sz="1200" b="1" dirty="0" smtClean="0"/>
              <a:t>(Район является </a:t>
            </a:r>
            <a:r>
              <a:rPr lang="ru-RU" sz="1200" b="1" dirty="0" err="1" smtClean="0"/>
              <a:t>высокодотационным</a:t>
            </a:r>
            <a:r>
              <a:rPr lang="ru-RU" sz="1200" b="1" dirty="0" smtClean="0"/>
              <a:t>).</a:t>
            </a:r>
            <a:endParaRPr lang="ru-RU" sz="1200" b="1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179512" y="4293096"/>
          <a:ext cx="4032448" cy="2407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89556" y="3789040"/>
            <a:ext cx="386349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ПРОФИЦИТ 644,5 тыс. руб.</a:t>
            </a:r>
            <a:endParaRPr lang="ru-RU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023-05-12_09-04-18.png"/>
          <p:cNvPicPr>
            <a:picLocks noChangeAspect="1"/>
          </p:cNvPicPr>
          <p:nvPr/>
        </p:nvPicPr>
        <p:blipFill>
          <a:blip r:embed="rId3" cstate="print"/>
          <a:srcRect r="2660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404664"/>
            <a:ext cx="4896544" cy="2160240"/>
          </a:xfrm>
          <a:ln>
            <a:solidFill>
              <a:srgbClr val="92D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СПАСИБО ЗА </a:t>
            </a:r>
            <a:br>
              <a:rPr lang="ru-RU" sz="6000" dirty="0" smtClean="0">
                <a:solidFill>
                  <a:schemeClr val="accent4">
                    <a:lumMod val="50000"/>
                  </a:schemeClr>
                </a:solidFill>
                <a:effectLst/>
              </a:rPr>
            </a:b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ВНИМАНИЕ!</a:t>
            </a:r>
            <a:endParaRPr lang="ru-RU" sz="6000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pic>
        <p:nvPicPr>
          <p:cNvPr id="26626" name="Picture 2" descr="https://www.uni-los.ru/assets/manager/images/raioni/38/ust_udinskyi_raion/karta_ust_udinskogo_raiona%D1%8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0648"/>
            <a:ext cx="3317158" cy="5256584"/>
          </a:xfrm>
          <a:prstGeom prst="rect">
            <a:avLst/>
          </a:prstGeom>
          <a:noFill/>
        </p:spPr>
      </p:pic>
      <p:pic>
        <p:nvPicPr>
          <p:cNvPr id="12" name="Содержимое 3" descr="ГЕРБ НОВЫЙ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2132856"/>
            <a:ext cx="510618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78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1456</TotalTime>
  <Words>2418</Words>
  <Application>Microsoft Office PowerPoint</Application>
  <PresentationFormat>Экран (4:3)</PresentationFormat>
  <Paragraphs>478</Paragraphs>
  <Slides>25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Лист</vt:lpstr>
      <vt:lpstr>Слайд 1</vt:lpstr>
      <vt:lpstr>Слайд 2</vt:lpstr>
      <vt:lpstr>Слайд 3</vt:lpstr>
      <vt:lpstr>Слайд 4</vt:lpstr>
      <vt:lpstr>Слайд 5</vt:lpstr>
      <vt:lpstr>Расходы за 2022 год сложились в сумме 1 148 326,8 тыс. руб. (98,4 % от плана). Увеличение расходов районного бюджета по сравнению  с 2021 годом на  202 169,3 тыс. руб. позволило обеспечить выполнение контрактных обязательств бюджетополучателей, своевременную выплату заработной платы в муниципальной бюджетной сфере, выполнение публичных обязательств муниципального образования и задач муниципальных программ. </vt:lpstr>
      <vt:lpstr>Слайд 7</vt:lpstr>
      <vt:lpstr>Слайд 8</vt:lpstr>
      <vt:lpstr>Муниципальная программа  «Развитие системы образования РМО «Усть-Удинский район» на 2022-2026 годы»</vt:lpstr>
      <vt:lpstr>ДАННАЯ  МУНИЦИПАЛЬНАЯ ПРОГРАММА САМАЯ ЕМКАЯ И В ОБЩИХ РАСХОДАХ ЗАНИМАЕТ  66,6 %.  </vt:lpstr>
      <vt:lpstr>Муниципальная программа «Развитие культуры районного муниципального образования «Усть-Удинский район» на 2022-2026 годы</vt:lpstr>
      <vt:lpstr>По данной муниципальной программе профинансировано:  - приобретение музыкальных инструментов, оборудования и материалов для детских школ искусств в сумме 5868,3 тыс. руб., в том числе за счет федеральных и областных средств 5574,8 тыс. руб.   - укрепление материально-технической базы районного дома культуры в сумме 7 000 тыс.руб., в т.ч. за счет федеральных и областных средств – 6650,0 тыс.руб. За счет данных средств был приобретен автомобиль Мерседес для подвоза танцевальных коллективов и хора к местам проведения мероприятий и для участия в областных фестивалях.   - строительство читального зала на территории МБУК "МЦБ Усть-Удинского района им. В.Г.Распутина" в сумме 7928,4 тыс.руб. </vt:lpstr>
      <vt:lpstr>Муниципальная программа «Развитие физической культуры и спорта в РМО «Усть-Удинский район» на 2015-2024 годы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Резервный фонд районного бюджета</vt:lpstr>
      <vt:lpstr>Капитальные расходы районного муниципального образования «Усть-Удинский район» за 2022 год, тыс. руб.</vt:lpstr>
      <vt:lpstr>Долговые обязательства районного муниципального образования  «Усть-Удинский район», тыс. руб.</vt:lpstr>
      <vt:lpstr>Итоги исполнения районного бюджета в 2022 году сложились следующим образом:</vt:lpstr>
      <vt:lpstr>СПАСИБО ЗА 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Консолидированный бюджет Усть-Удинского района, млн. руб.</dc:title>
  <dc:creator>fin</dc:creator>
  <cp:lastModifiedBy>FIN</cp:lastModifiedBy>
  <cp:revision>144</cp:revision>
  <cp:lastPrinted>2023-02-28T07:20:45Z</cp:lastPrinted>
  <dcterms:created xsi:type="dcterms:W3CDTF">2023-02-15T01:03:01Z</dcterms:created>
  <dcterms:modified xsi:type="dcterms:W3CDTF">2023-05-25T06:27:20Z</dcterms:modified>
</cp:coreProperties>
</file>