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2"/>
    <p:sldId id="260" r:id="rId3"/>
  </p:sldIdLst>
  <p:sldSz cx="9906000" cy="6858000" type="A4"/>
  <p:notesSz cx="6805613" cy="9944100"/>
  <p:defaultTextStyle>
    <a:defPPr>
      <a:defRPr lang="ru-RU"/>
    </a:defPPr>
    <a:lvl1pPr marL="0" algn="l" defTabSz="94603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3019" algn="l" defTabSz="94603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46038" algn="l" defTabSz="94603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19057" algn="l" defTabSz="94603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92076" algn="l" defTabSz="94603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65096" algn="l" defTabSz="94603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38115" algn="l" defTabSz="94603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11134" algn="l" defTabSz="94603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784153" algn="l" defTabSz="94603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C206"/>
    <a:srgbClr val="4B5320"/>
    <a:srgbClr val="003399"/>
    <a:srgbClr val="000000"/>
    <a:srgbClr val="0000FF"/>
    <a:srgbClr val="D4D6AE"/>
    <a:srgbClr val="00CC00"/>
    <a:srgbClr val="818200"/>
    <a:srgbClr val="00FF00"/>
    <a:srgbClr val="3E47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87" autoAdjust="0"/>
    <p:restoredTop sz="94660"/>
  </p:normalViewPr>
  <p:slideViewPr>
    <p:cSldViewPr>
      <p:cViewPr varScale="1">
        <p:scale>
          <a:sx n="94" d="100"/>
          <a:sy n="94" d="100"/>
        </p:scale>
        <p:origin x="1061" y="53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6"/>
          </a:xfrm>
          <a:prstGeom prst="rect">
            <a:avLst/>
          </a:prstGeom>
        </p:spPr>
        <p:txBody>
          <a:bodyPr vert="horz" lIns="91861" tIns="45930" rIns="91861" bIns="4593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940" y="0"/>
            <a:ext cx="2949099" cy="497206"/>
          </a:xfrm>
          <a:prstGeom prst="rect">
            <a:avLst/>
          </a:prstGeom>
        </p:spPr>
        <p:txBody>
          <a:bodyPr vert="horz" lIns="91861" tIns="45930" rIns="91861" bIns="45930" rtlCol="0"/>
          <a:lstStyle>
            <a:lvl1pPr algn="r">
              <a:defRPr sz="1200"/>
            </a:lvl1pPr>
          </a:lstStyle>
          <a:p>
            <a:fld id="{F789D50F-7DFD-431B-A45D-21C9E18BA8FB}" type="datetimeFigureOut">
              <a:rPr lang="ru-RU" smtClean="0"/>
              <a:pPr/>
              <a:t>15.05.2023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09613" y="746125"/>
            <a:ext cx="5386387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61" tIns="45930" rIns="91861" bIns="4593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562" y="4723448"/>
            <a:ext cx="5444490" cy="4474846"/>
          </a:xfrm>
          <a:prstGeom prst="rect">
            <a:avLst/>
          </a:prstGeom>
        </p:spPr>
        <p:txBody>
          <a:bodyPr vert="horz" lIns="91861" tIns="45930" rIns="91861" bIns="4593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7206"/>
          </a:xfrm>
          <a:prstGeom prst="rect">
            <a:avLst/>
          </a:prstGeom>
        </p:spPr>
        <p:txBody>
          <a:bodyPr vert="horz" lIns="91861" tIns="45930" rIns="91861" bIns="4593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940" y="9445170"/>
            <a:ext cx="2949099" cy="497206"/>
          </a:xfrm>
          <a:prstGeom prst="rect">
            <a:avLst/>
          </a:prstGeom>
        </p:spPr>
        <p:txBody>
          <a:bodyPr vert="horz" lIns="91861" tIns="45930" rIns="91861" bIns="45930" rtlCol="0" anchor="b"/>
          <a:lstStyle>
            <a:lvl1pPr algn="r">
              <a:defRPr sz="1200"/>
            </a:lvl1pPr>
          </a:lstStyle>
          <a:p>
            <a:fld id="{FCE9DEF7-FB09-4C3D-9239-99D730ADB6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131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4603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73019" algn="l" defTabSz="94603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46038" algn="l" defTabSz="94603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419057" algn="l" defTabSz="94603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92076" algn="l" defTabSz="94603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65096" algn="l" defTabSz="94603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838115" algn="l" defTabSz="94603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311134" algn="l" defTabSz="94603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84153" algn="l" defTabSz="94603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9DEF7-FB09-4C3D-9239-99D730ADB60B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893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9DEF7-FB09-4C3D-9239-99D730ADB60B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431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1" y="2130426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30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460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19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92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650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381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11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84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301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4603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190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9207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6509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381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3111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841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1" y="1600201"/>
            <a:ext cx="4375150" cy="452596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3019" indent="0">
              <a:buNone/>
              <a:defRPr sz="2100" b="1"/>
            </a:lvl2pPr>
            <a:lvl3pPr marL="946038" indent="0">
              <a:buNone/>
              <a:defRPr sz="1900" b="1"/>
            </a:lvl3pPr>
            <a:lvl4pPr marL="1419057" indent="0">
              <a:buNone/>
              <a:defRPr sz="1700" b="1"/>
            </a:lvl4pPr>
            <a:lvl5pPr marL="1892076" indent="0">
              <a:buNone/>
              <a:defRPr sz="1700" b="1"/>
            </a:lvl5pPr>
            <a:lvl6pPr marL="2365096" indent="0">
              <a:buNone/>
              <a:defRPr sz="1700" b="1"/>
            </a:lvl6pPr>
            <a:lvl7pPr marL="2838115" indent="0">
              <a:buNone/>
              <a:defRPr sz="1700" b="1"/>
            </a:lvl7pPr>
            <a:lvl8pPr marL="3311134" indent="0">
              <a:buNone/>
              <a:defRPr sz="1700" b="1"/>
            </a:lvl8pPr>
            <a:lvl9pPr marL="3784153" indent="0">
              <a:buNone/>
              <a:defRPr sz="17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89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3019" indent="0">
              <a:buNone/>
              <a:defRPr sz="2100" b="1"/>
            </a:lvl2pPr>
            <a:lvl3pPr marL="946038" indent="0">
              <a:buNone/>
              <a:defRPr sz="1900" b="1"/>
            </a:lvl3pPr>
            <a:lvl4pPr marL="1419057" indent="0">
              <a:buNone/>
              <a:defRPr sz="1700" b="1"/>
            </a:lvl4pPr>
            <a:lvl5pPr marL="1892076" indent="0">
              <a:buNone/>
              <a:defRPr sz="1700" b="1"/>
            </a:lvl5pPr>
            <a:lvl6pPr marL="2365096" indent="0">
              <a:buNone/>
              <a:defRPr sz="1700" b="1"/>
            </a:lvl6pPr>
            <a:lvl7pPr marL="2838115" indent="0">
              <a:buNone/>
              <a:defRPr sz="1700" b="1"/>
            </a:lvl7pPr>
            <a:lvl8pPr marL="3311134" indent="0">
              <a:buNone/>
              <a:defRPr sz="1700" b="1"/>
            </a:lvl8pPr>
            <a:lvl9pPr marL="3784153" indent="0">
              <a:buNone/>
              <a:defRPr sz="17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89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73019" indent="0">
              <a:buNone/>
              <a:defRPr sz="1200"/>
            </a:lvl2pPr>
            <a:lvl3pPr marL="946038" indent="0">
              <a:buNone/>
              <a:defRPr sz="1000"/>
            </a:lvl3pPr>
            <a:lvl4pPr marL="1419057" indent="0">
              <a:buNone/>
              <a:defRPr sz="900"/>
            </a:lvl4pPr>
            <a:lvl5pPr marL="1892076" indent="0">
              <a:buNone/>
              <a:defRPr sz="900"/>
            </a:lvl5pPr>
            <a:lvl6pPr marL="2365096" indent="0">
              <a:buNone/>
              <a:defRPr sz="900"/>
            </a:lvl6pPr>
            <a:lvl7pPr marL="2838115" indent="0">
              <a:buNone/>
              <a:defRPr sz="900"/>
            </a:lvl7pPr>
            <a:lvl8pPr marL="3311134" indent="0">
              <a:buNone/>
              <a:defRPr sz="900"/>
            </a:lvl8pPr>
            <a:lvl9pPr marL="3784153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6" y="4800601"/>
            <a:ext cx="5943600" cy="566738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6" y="612775"/>
            <a:ext cx="5943600" cy="4114800"/>
          </a:xfrm>
        </p:spPr>
        <p:txBody>
          <a:bodyPr/>
          <a:lstStyle>
            <a:lvl1pPr marL="0" indent="0">
              <a:buNone/>
              <a:defRPr sz="3300"/>
            </a:lvl1pPr>
            <a:lvl2pPr marL="473019" indent="0">
              <a:buNone/>
              <a:defRPr sz="2900"/>
            </a:lvl2pPr>
            <a:lvl3pPr marL="946038" indent="0">
              <a:buNone/>
              <a:defRPr sz="2500"/>
            </a:lvl3pPr>
            <a:lvl4pPr marL="1419057" indent="0">
              <a:buNone/>
              <a:defRPr sz="2100"/>
            </a:lvl4pPr>
            <a:lvl5pPr marL="1892076" indent="0">
              <a:buNone/>
              <a:defRPr sz="2100"/>
            </a:lvl5pPr>
            <a:lvl6pPr marL="2365096" indent="0">
              <a:buNone/>
              <a:defRPr sz="2100"/>
            </a:lvl6pPr>
            <a:lvl7pPr marL="2838115" indent="0">
              <a:buNone/>
              <a:defRPr sz="2100"/>
            </a:lvl7pPr>
            <a:lvl8pPr marL="3311134" indent="0">
              <a:buNone/>
              <a:defRPr sz="2100"/>
            </a:lvl8pPr>
            <a:lvl9pPr marL="3784153" indent="0">
              <a:buNone/>
              <a:defRPr sz="21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6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73019" indent="0">
              <a:buNone/>
              <a:defRPr sz="1200"/>
            </a:lvl2pPr>
            <a:lvl3pPr marL="946038" indent="0">
              <a:buNone/>
              <a:defRPr sz="1000"/>
            </a:lvl3pPr>
            <a:lvl4pPr marL="1419057" indent="0">
              <a:buNone/>
              <a:defRPr sz="900"/>
            </a:lvl4pPr>
            <a:lvl5pPr marL="1892076" indent="0">
              <a:buNone/>
              <a:defRPr sz="900"/>
            </a:lvl5pPr>
            <a:lvl6pPr marL="2365096" indent="0">
              <a:buNone/>
              <a:defRPr sz="900"/>
            </a:lvl6pPr>
            <a:lvl7pPr marL="2838115" indent="0">
              <a:buNone/>
              <a:defRPr sz="900"/>
            </a:lvl7pPr>
            <a:lvl8pPr marL="3311134" indent="0">
              <a:buNone/>
              <a:defRPr sz="900"/>
            </a:lvl8pPr>
            <a:lvl9pPr marL="3784153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1" y="274639"/>
            <a:ext cx="222885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1" cy="1143000"/>
          </a:xfrm>
          <a:prstGeom prst="rect">
            <a:avLst/>
          </a:prstGeom>
        </p:spPr>
        <p:txBody>
          <a:bodyPr vert="horz" lIns="94604" tIns="47302" rIns="94604" bIns="47302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1" cy="4525963"/>
          </a:xfrm>
          <a:prstGeom prst="rect">
            <a:avLst/>
          </a:prstGeom>
        </p:spPr>
        <p:txBody>
          <a:bodyPr vert="horz" lIns="94604" tIns="47302" rIns="94604" bIns="47302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1" cy="365125"/>
          </a:xfrm>
          <a:prstGeom prst="rect">
            <a:avLst/>
          </a:prstGeom>
        </p:spPr>
        <p:txBody>
          <a:bodyPr vert="horz" lIns="94604" tIns="47302" rIns="94604" bIns="4730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1" y="6356351"/>
            <a:ext cx="3136900" cy="365125"/>
          </a:xfrm>
          <a:prstGeom prst="rect">
            <a:avLst/>
          </a:prstGeom>
        </p:spPr>
        <p:txBody>
          <a:bodyPr vert="horz" lIns="94604" tIns="47302" rIns="94604" bIns="4730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1" cy="365125"/>
          </a:xfrm>
          <a:prstGeom prst="rect">
            <a:avLst/>
          </a:prstGeom>
        </p:spPr>
        <p:txBody>
          <a:bodyPr vert="horz" lIns="94604" tIns="47302" rIns="94604" bIns="4730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46038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4764" indent="-354764" algn="l" defTabSz="946038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768656" indent="-295637" algn="l" defTabSz="946038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82548" indent="-236510" algn="l" defTabSz="946038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55567" indent="-236510" algn="l" defTabSz="94603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28586" indent="-236510" algn="l" defTabSz="946038" rtl="0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1605" indent="-236510" algn="l" defTabSz="94603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074624" indent="-236510" algn="l" defTabSz="94603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47643" indent="-236510" algn="l" defTabSz="94603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20663" indent="-236510" algn="l" defTabSz="94603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460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3019" algn="l" defTabSz="9460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46038" algn="l" defTabSz="9460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19057" algn="l" defTabSz="9460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92076" algn="l" defTabSz="9460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65096" algn="l" defTabSz="9460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38115" algn="l" defTabSz="9460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11134" algn="l" defTabSz="9460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784153" algn="l" defTabSz="9460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10" Type="http://schemas.openxmlformats.org/officeDocument/2006/relationships/image" Target="../media/image6.jpeg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Y:\МОЛОМИН\МОЛОМИН\СВО Брошура\Исходники в брошуру (2020)\Исходники в брошюру 1\картинки\Заставка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000"/>
                    </a14:imgEffect>
                    <a14:imgEffect>
                      <a14:brightnessContrast bright="26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486"/>
            <a:ext cx="9864526" cy="6857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Прямоугольник 73"/>
          <p:cNvSpPr/>
          <p:nvPr/>
        </p:nvSpPr>
        <p:spPr>
          <a:xfrm>
            <a:off x="3394987" y="836712"/>
            <a:ext cx="3144710" cy="724783"/>
          </a:xfrm>
          <a:prstGeom prst="rect">
            <a:avLst/>
          </a:prstGeom>
          <a:solidFill>
            <a:schemeClr val="bg1">
              <a:lumMod val="85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36367" y="806407"/>
            <a:ext cx="3210965" cy="695267"/>
          </a:xfrm>
          <a:prstGeom prst="rect">
            <a:avLst/>
          </a:prstGeom>
          <a:solidFill>
            <a:schemeClr val="bg1">
              <a:lumMod val="85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6" name="Группа 15"/>
          <p:cNvGrpSpPr/>
          <p:nvPr/>
        </p:nvGrpSpPr>
        <p:grpSpPr>
          <a:xfrm>
            <a:off x="20217" y="26734"/>
            <a:ext cx="3237135" cy="724242"/>
            <a:chOff x="-16336" y="26734"/>
            <a:chExt cx="3273688" cy="724242"/>
          </a:xfrm>
        </p:grpSpPr>
        <p:pic>
          <p:nvPicPr>
            <p:cNvPr id="50" name="Picture 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270382" y="-1229434"/>
              <a:ext cx="706562" cy="324733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51" name="Половина рамки 50"/>
            <p:cNvSpPr/>
            <p:nvPr/>
          </p:nvSpPr>
          <p:spPr>
            <a:xfrm>
              <a:off x="-16336" y="26734"/>
              <a:ext cx="349748" cy="320624"/>
            </a:xfrm>
            <a:prstGeom prst="halfFrame">
              <a:avLst>
                <a:gd name="adj1" fmla="val 7272"/>
                <a:gd name="adj2" fmla="val 964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2" name="Половина рамки 51"/>
            <p:cNvSpPr/>
            <p:nvPr/>
          </p:nvSpPr>
          <p:spPr>
            <a:xfrm rot="10800000">
              <a:off x="2907604" y="430352"/>
              <a:ext cx="349748" cy="320624"/>
            </a:xfrm>
            <a:prstGeom prst="halfFrame">
              <a:avLst>
                <a:gd name="adj1" fmla="val 7272"/>
                <a:gd name="adj2" fmla="val 964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84849" y="2290"/>
            <a:ext cx="2318262" cy="7971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ru-RU" sz="1600" b="1" dirty="0">
                <a:solidFill>
                  <a:schemeClr val="bg1"/>
                </a:solidFill>
                <a:latin typeface="+mj-lt"/>
                <a:cs typeface="Miriam Fixed" panose="020B0509050101010101" pitchFamily="49" charset="-79"/>
              </a:rPr>
              <a:t>ДЛЯ ПОСТУПЛЕНИЯ </a:t>
            </a:r>
          </a:p>
          <a:p>
            <a:pPr algn="ctr">
              <a:lnSpc>
                <a:spcPct val="95000"/>
              </a:lnSpc>
            </a:pPr>
            <a:r>
              <a:rPr lang="ru-RU" sz="1600" b="1" dirty="0">
                <a:solidFill>
                  <a:schemeClr val="bg1"/>
                </a:solidFill>
                <a:latin typeface="+mj-lt"/>
                <a:cs typeface="Miriam Fixed" panose="020B0509050101010101" pitchFamily="49" charset="-79"/>
              </a:rPr>
              <a:t>НА ВОЕННУЮ СЛУЖБУ </a:t>
            </a:r>
          </a:p>
          <a:p>
            <a:pPr algn="ctr">
              <a:lnSpc>
                <a:spcPct val="95000"/>
              </a:lnSpc>
            </a:pPr>
            <a:r>
              <a:rPr lang="ru-RU" sz="1600" b="1" dirty="0">
                <a:solidFill>
                  <a:schemeClr val="bg1"/>
                </a:solidFill>
                <a:latin typeface="+mj-lt"/>
                <a:cs typeface="Miriam Fixed" panose="020B0509050101010101" pitchFamily="49" charset="-79"/>
              </a:rPr>
              <a:t>ПО КОНТРАКТУ</a:t>
            </a:r>
            <a:endParaRPr lang="ru-RU" sz="1400" b="1" dirty="0">
              <a:solidFill>
                <a:schemeClr val="bg1"/>
              </a:solidFill>
              <a:latin typeface="+mj-lt"/>
              <a:cs typeface="Miriam Fixed" panose="020B0509050101010101" pitchFamily="49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3994" y="779110"/>
            <a:ext cx="296908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latin typeface="Minion Pro Cond" pitchFamily="18" charset="0"/>
                <a:cs typeface="Miriam Fixed" panose="020B0509050101010101" pitchFamily="49" charset="-79"/>
              </a:rPr>
              <a:t>ОБРАТИТЬСЯ </a:t>
            </a:r>
          </a:p>
          <a:p>
            <a:pPr algn="ctr"/>
            <a:r>
              <a:rPr lang="ru-RU" sz="1400" dirty="0">
                <a:solidFill>
                  <a:srgbClr val="0000FF"/>
                </a:solidFill>
                <a:latin typeface="Minion Pro Cond" pitchFamily="18" charset="0"/>
                <a:cs typeface="Miriam Fixed" panose="020B0509050101010101" pitchFamily="49" charset="-79"/>
              </a:rPr>
              <a:t>С ЗАЯВЛЕНИЕМ (ПОДАТЬ ЗАЯВКУ) </a:t>
            </a:r>
            <a:br>
              <a:rPr lang="ru-RU" sz="1400" dirty="0">
                <a:solidFill>
                  <a:srgbClr val="0000FF"/>
                </a:solidFill>
                <a:latin typeface="Minion Pro Cond" pitchFamily="18" charset="0"/>
                <a:cs typeface="Miriam Fixed" panose="020B0509050101010101" pitchFamily="49" charset="-79"/>
              </a:rPr>
            </a:br>
            <a:r>
              <a:rPr lang="ru-RU" sz="1400" dirty="0">
                <a:solidFill>
                  <a:srgbClr val="0000FF"/>
                </a:solidFill>
                <a:latin typeface="Minion Pro Cond" pitchFamily="18" charset="0"/>
                <a:cs typeface="Miriam Fixed" panose="020B0509050101010101" pitchFamily="49" charset="-79"/>
              </a:rPr>
              <a:t>ВАРИАНТЫ:</a:t>
            </a:r>
            <a:endParaRPr lang="ru-RU" sz="1400" dirty="0">
              <a:latin typeface="Minion Pro Cond" pitchFamily="18" charset="0"/>
              <a:cs typeface="Miriam Fixed" panose="020B0509050101010101" pitchFamily="49" charset="-79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-53793" y="1608980"/>
            <a:ext cx="3301126" cy="2840958"/>
          </a:xfrm>
          <a:prstGeom prst="rect">
            <a:avLst/>
          </a:prstGeom>
          <a:solidFill>
            <a:schemeClr val="bg1">
              <a:lumMod val="85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5405" y="1569981"/>
            <a:ext cx="3003379" cy="738664"/>
            <a:chOff x="-85071" y="1569981"/>
            <a:chExt cx="3003379" cy="738664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217888" y="1569981"/>
              <a:ext cx="2700420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buClr>
                  <a:srgbClr val="FF0000"/>
                </a:buClr>
              </a:pPr>
              <a:r>
                <a:rPr lang="ru-RU" sz="1400" b="1" spc="-40" dirty="0">
                  <a:cs typeface="Miriam Fixed" panose="020B0509050101010101" pitchFamily="49" charset="-79"/>
                </a:rPr>
                <a:t>лично, почтовым отправлением,  по телефону </a:t>
              </a:r>
              <a:r>
                <a:rPr lang="ru-RU" sz="1400" spc="-40" dirty="0">
                  <a:cs typeface="Miriam Fixed" panose="020B0509050101010101" pitchFamily="49" charset="-79"/>
                </a:rPr>
                <a:t>в пункт отбора </a:t>
              </a:r>
              <a:br>
                <a:rPr lang="ru-RU" sz="1400" spc="-40" dirty="0">
                  <a:cs typeface="Miriam Fixed" panose="020B0509050101010101" pitchFamily="49" charset="-79"/>
                </a:rPr>
              </a:br>
              <a:r>
                <a:rPr lang="ru-RU" sz="1400" spc="-40" dirty="0">
                  <a:cs typeface="Miriam Fixed" panose="020B0509050101010101" pitchFamily="49" charset="-79"/>
                </a:rPr>
                <a:t>или военный комиссариат</a:t>
              </a:r>
            </a:p>
          </p:txBody>
        </p:sp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85071" y="1585817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grpSp>
        <p:nvGrpSpPr>
          <p:cNvPr id="4" name="Группа 3"/>
          <p:cNvGrpSpPr/>
          <p:nvPr/>
        </p:nvGrpSpPr>
        <p:grpSpPr>
          <a:xfrm>
            <a:off x="-10373" y="2348880"/>
            <a:ext cx="3019157" cy="738664"/>
            <a:chOff x="-88839" y="2463537"/>
            <a:chExt cx="3019157" cy="738664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192230" y="2463537"/>
              <a:ext cx="273808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1400" dirty="0" smtClean="0">
                  <a:cs typeface="Miriam Fixed" panose="020B0509050101010101" pitchFamily="49" charset="-79"/>
                </a:rPr>
                <a:t>в </a:t>
              </a:r>
              <a:r>
                <a:rPr lang="ru-RU" sz="1400" b="1" dirty="0" smtClean="0">
                  <a:cs typeface="Miriam Fixed" panose="020B0509050101010101" pitchFamily="49" charset="-79"/>
                </a:rPr>
                <a:t>личном кабинете </a:t>
              </a:r>
              <a:r>
                <a:rPr lang="ru-RU" sz="1400" dirty="0">
                  <a:cs typeface="Miriam Fixed" panose="020B0509050101010101" pitchFamily="49" charset="-79"/>
                </a:rPr>
                <a:t>гражданина на </a:t>
              </a:r>
              <a:r>
                <a:rPr lang="ru-RU" sz="1400" dirty="0" smtClean="0">
                  <a:cs typeface="Miriam Fixed" panose="020B0509050101010101" pitchFamily="49" charset="-79"/>
                </a:rPr>
                <a:t>сайте </a:t>
              </a:r>
              <a:r>
                <a:rPr lang="ru-RU" sz="1400" dirty="0">
                  <a:cs typeface="Miriam Fixed" panose="020B0509050101010101" pitchFamily="49" charset="-79"/>
                </a:rPr>
                <a:t>Минобороны России</a:t>
              </a:r>
            </a:p>
            <a:p>
              <a:pPr algn="ctr"/>
              <a:r>
                <a:rPr lang="ru-RU" sz="1400" b="1" dirty="0" err="1" smtClean="0">
                  <a:solidFill>
                    <a:srgbClr val="0000FF"/>
                  </a:solidFill>
                  <a:cs typeface="Miriam Fixed" panose="020B0509050101010101" pitchFamily="49" charset="-79"/>
                </a:rPr>
                <a:t>службапоконтракту.рф</a:t>
              </a:r>
              <a:endParaRPr lang="ru-RU" sz="1400" b="1" dirty="0">
                <a:cs typeface="Miriam Fixed" panose="020B0509050101010101" pitchFamily="49" charset="-79"/>
              </a:endParaRPr>
            </a:p>
          </p:txBody>
        </p:sp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88839" y="2529518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grpSp>
        <p:nvGrpSpPr>
          <p:cNvPr id="5" name="Группа 4"/>
          <p:cNvGrpSpPr/>
          <p:nvPr/>
        </p:nvGrpSpPr>
        <p:grpSpPr>
          <a:xfrm>
            <a:off x="0" y="3212981"/>
            <a:ext cx="2995792" cy="1169551"/>
            <a:chOff x="-86567" y="3496943"/>
            <a:chExt cx="2995792" cy="1169551"/>
          </a:xfrm>
        </p:grpSpPr>
        <p:sp>
          <p:nvSpPr>
            <p:cNvPr id="25" name="Прямоугольник 24"/>
            <p:cNvSpPr/>
            <p:nvPr/>
          </p:nvSpPr>
          <p:spPr>
            <a:xfrm>
              <a:off x="207990" y="3496943"/>
              <a:ext cx="2701235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1400" spc="-40" dirty="0">
                  <a:cs typeface="Miriam Fixed" panose="020B0509050101010101" pitchFamily="49" charset="-79"/>
                </a:rPr>
                <a:t>через </a:t>
              </a:r>
              <a:r>
                <a:rPr lang="ru-RU" sz="1400" b="1" spc="-40" dirty="0">
                  <a:cs typeface="Miriam Fixed" panose="020B0509050101010101" pitchFamily="49" charset="-79"/>
                </a:rPr>
                <a:t>электронный сервис </a:t>
              </a:r>
              <a:r>
                <a:rPr lang="ru-RU" sz="1400" spc="-40" dirty="0">
                  <a:cs typeface="Miriam Fixed" panose="020B0509050101010101" pitchFamily="49" charset="-79"/>
                </a:rPr>
                <a:t/>
              </a:r>
              <a:br>
                <a:rPr lang="ru-RU" sz="1400" spc="-40" dirty="0">
                  <a:cs typeface="Miriam Fixed" panose="020B0509050101010101" pitchFamily="49" charset="-79"/>
                </a:rPr>
              </a:br>
              <a:r>
                <a:rPr lang="ru-RU" sz="1400" spc="-40" dirty="0">
                  <a:cs typeface="Miriam Fixed" panose="020B0509050101010101" pitchFamily="49" charset="-79"/>
                </a:rPr>
                <a:t>«Стать добровольцем или контрактником» на </a:t>
              </a:r>
              <a:r>
                <a:rPr lang="ru-RU" sz="1400" b="1" spc="-40" dirty="0" smtClean="0">
                  <a:cs typeface="Miriam Fixed" panose="020B0509050101010101" pitchFamily="49" charset="-79"/>
                </a:rPr>
                <a:t>едином портале </a:t>
              </a:r>
              <a:r>
                <a:rPr lang="ru-RU" sz="1400" b="1" spc="-40" dirty="0">
                  <a:cs typeface="Miriam Fixed" panose="020B0509050101010101" pitchFamily="49" charset="-79"/>
                </a:rPr>
                <a:t>государственных услуг </a:t>
              </a:r>
            </a:p>
            <a:p>
              <a:pPr algn="ctr"/>
              <a:r>
                <a:rPr lang="ru-RU" sz="1400" b="1" spc="-40" dirty="0" err="1" smtClean="0">
                  <a:solidFill>
                    <a:srgbClr val="0000FF"/>
                  </a:solidFill>
                  <a:cs typeface="Miriam Fixed" panose="020B0509050101010101" pitchFamily="49" charset="-79"/>
                </a:rPr>
                <a:t>госуслуги.рф</a:t>
              </a:r>
              <a:endParaRPr lang="ru-RU" sz="1400" b="1" spc="-40" dirty="0">
                <a:cs typeface="Miriam Fixed" panose="020B0509050101010101" pitchFamily="49" charset="-79"/>
              </a:endParaRPr>
            </a:p>
          </p:txBody>
        </p:sp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86567" y="3573440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grpSp>
        <p:nvGrpSpPr>
          <p:cNvPr id="45" name="Группа 44"/>
          <p:cNvGrpSpPr/>
          <p:nvPr/>
        </p:nvGrpSpPr>
        <p:grpSpPr>
          <a:xfrm>
            <a:off x="3368824" y="30976"/>
            <a:ext cx="3173843" cy="720000"/>
            <a:chOff x="3371124" y="3751231"/>
            <a:chExt cx="3173843" cy="788952"/>
          </a:xfrm>
        </p:grpSpPr>
        <p:pic>
          <p:nvPicPr>
            <p:cNvPr id="46" name="Picture 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4575681" y="2576919"/>
              <a:ext cx="774227" cy="31447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47" name="Половина рамки 46"/>
            <p:cNvSpPr/>
            <p:nvPr/>
          </p:nvSpPr>
          <p:spPr>
            <a:xfrm>
              <a:off x="3371124" y="3751231"/>
              <a:ext cx="342607" cy="351329"/>
            </a:xfrm>
            <a:prstGeom prst="halfFrame">
              <a:avLst>
                <a:gd name="adj1" fmla="val 7272"/>
                <a:gd name="adj2" fmla="val 964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8" name="Половина рамки 47"/>
            <p:cNvSpPr/>
            <p:nvPr/>
          </p:nvSpPr>
          <p:spPr>
            <a:xfrm rot="10800000">
              <a:off x="6202360" y="4188854"/>
              <a:ext cx="342607" cy="351329"/>
            </a:xfrm>
            <a:prstGeom prst="halfFrame">
              <a:avLst>
                <a:gd name="adj1" fmla="val 7272"/>
                <a:gd name="adj2" fmla="val 964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3526762" y="244736"/>
            <a:ext cx="29034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+mj-lt"/>
                <a:cs typeface="Miriam Fixed" panose="020B0509050101010101" pitchFamily="49" charset="-79"/>
              </a:rPr>
              <a:t>ТРЕБОВАНИЯ К КАНДИДАТАМ </a:t>
            </a:r>
          </a:p>
        </p:txBody>
      </p:sp>
      <p:grpSp>
        <p:nvGrpSpPr>
          <p:cNvPr id="59" name="Группа 58"/>
          <p:cNvGrpSpPr/>
          <p:nvPr/>
        </p:nvGrpSpPr>
        <p:grpSpPr>
          <a:xfrm>
            <a:off x="6681192" y="30976"/>
            <a:ext cx="3173843" cy="720000"/>
            <a:chOff x="3371124" y="3751231"/>
            <a:chExt cx="3173843" cy="788952"/>
          </a:xfrm>
        </p:grpSpPr>
        <p:pic>
          <p:nvPicPr>
            <p:cNvPr id="60" name="Picture 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4575681" y="2576919"/>
              <a:ext cx="774227" cy="31447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61" name="Половина рамки 60"/>
            <p:cNvSpPr/>
            <p:nvPr/>
          </p:nvSpPr>
          <p:spPr>
            <a:xfrm>
              <a:off x="3371124" y="3751231"/>
              <a:ext cx="342607" cy="351329"/>
            </a:xfrm>
            <a:prstGeom prst="halfFrame">
              <a:avLst>
                <a:gd name="adj1" fmla="val 7272"/>
                <a:gd name="adj2" fmla="val 964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62" name="Половина рамки 61"/>
            <p:cNvSpPr/>
            <p:nvPr/>
          </p:nvSpPr>
          <p:spPr>
            <a:xfrm rot="10800000">
              <a:off x="6202360" y="4188854"/>
              <a:ext cx="342607" cy="351329"/>
            </a:xfrm>
            <a:prstGeom prst="halfFrame">
              <a:avLst>
                <a:gd name="adj1" fmla="val 7272"/>
                <a:gd name="adj2" fmla="val 964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6991926" y="233876"/>
            <a:ext cx="25619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+mj-lt"/>
                <a:cs typeface="Miriam Fixed" panose="020B0509050101010101" pitchFamily="49" charset="-79"/>
              </a:rPr>
              <a:t>ДЕНЕЖНОЕ ДОВОЛЬСТВИЕ</a:t>
            </a:r>
          </a:p>
        </p:txBody>
      </p:sp>
      <p:grpSp>
        <p:nvGrpSpPr>
          <p:cNvPr id="14" name="Группа 13"/>
          <p:cNvGrpSpPr/>
          <p:nvPr/>
        </p:nvGrpSpPr>
        <p:grpSpPr>
          <a:xfrm>
            <a:off x="3410352" y="1196752"/>
            <a:ext cx="3786307" cy="273280"/>
            <a:chOff x="3386987" y="1052736"/>
            <a:chExt cx="3786307" cy="273280"/>
          </a:xfrm>
        </p:grpSpPr>
        <p:pic>
          <p:nvPicPr>
            <p:cNvPr id="1028" name="Picture 4" descr="Y:\МОЛОМИН\МОЛОМИН\СВО Брошура\Инфографика и элементы\Здоровье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6987" y="1074016"/>
              <a:ext cx="252000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4" name="Прямоугольник 63"/>
            <p:cNvSpPr/>
            <p:nvPr/>
          </p:nvSpPr>
          <p:spPr>
            <a:xfrm>
              <a:off x="3689866" y="1052736"/>
              <a:ext cx="3483428" cy="2330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  <a:buClr>
                  <a:srgbClr val="FF0000"/>
                </a:buClr>
              </a:pPr>
              <a:r>
                <a:rPr lang="ru-RU" sz="1200" spc="-40" dirty="0">
                  <a:cs typeface="Miriam Fixed" panose="020B0509050101010101" pitchFamily="49" charset="-79"/>
                </a:rPr>
                <a:t> </a:t>
              </a:r>
              <a:r>
                <a:rPr lang="ru-RU" sz="1300" spc="-40" dirty="0">
                  <a:cs typeface="Miriam Fixed" panose="020B0509050101010101" pitchFamily="49" charset="-79"/>
                </a:rPr>
                <a:t>годен</a:t>
              </a:r>
              <a:r>
                <a:rPr lang="ru-RU" sz="1300" spc="-40" dirty="0">
                  <a:solidFill>
                    <a:srgbClr val="FF0000"/>
                  </a:solidFill>
                  <a:cs typeface="Miriam Fixed" panose="020B0509050101010101" pitchFamily="49" charset="-79"/>
                </a:rPr>
                <a:t> </a:t>
              </a:r>
              <a:r>
                <a:rPr lang="ru-RU" sz="1300" spc="-40" dirty="0">
                  <a:solidFill>
                    <a:srgbClr val="C00000"/>
                  </a:solidFill>
                  <a:cs typeface="Miriam Fixed" panose="020B0509050101010101" pitchFamily="49" charset="-79"/>
                </a:rPr>
                <a:t>по состоянию здоровья</a:t>
              </a:r>
              <a:endParaRPr lang="ru-RU" sz="1300" b="1" dirty="0">
                <a:solidFill>
                  <a:srgbClr val="C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3410352" y="813126"/>
            <a:ext cx="3282250" cy="303046"/>
            <a:chOff x="3386987" y="741382"/>
            <a:chExt cx="3282250" cy="303046"/>
          </a:xfrm>
        </p:grpSpPr>
        <p:pic>
          <p:nvPicPr>
            <p:cNvPr id="3" name="Picture 3" descr="Y:\МОЛОМИН\МОЛОМИН\СВО Брошура\Инфографика и элементы\Возраст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6987" y="792428"/>
              <a:ext cx="252000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6" name="Прямоугольник 65"/>
            <p:cNvSpPr/>
            <p:nvPr/>
          </p:nvSpPr>
          <p:spPr>
            <a:xfrm>
              <a:off x="3689866" y="741382"/>
              <a:ext cx="2979371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Clr>
                  <a:srgbClr val="FF0000"/>
                </a:buClr>
              </a:pPr>
              <a:r>
                <a:rPr lang="ru-RU" sz="1200" spc="-40" dirty="0">
                  <a:cs typeface="Miriam Fixed" panose="020B0509050101010101" pitchFamily="49" charset="-79"/>
                </a:rPr>
                <a:t> </a:t>
              </a:r>
              <a:r>
                <a:rPr lang="ru-RU" sz="1300" spc="-40" dirty="0">
                  <a:cs typeface="Miriam Fixed" panose="020B0509050101010101" pitchFamily="49" charset="-79"/>
                </a:rPr>
                <a:t>возраст</a:t>
              </a:r>
              <a:r>
                <a:rPr lang="ru-RU" sz="1300" b="1" dirty="0">
                  <a:cs typeface="Times New Roman" panose="02020603050405020304" pitchFamily="18" charset="0"/>
                </a:rPr>
                <a:t>  </a:t>
              </a:r>
              <a:r>
                <a:rPr lang="ru-RU" sz="1300" dirty="0">
                  <a:cs typeface="Miriam Fixed" panose="020B0509050101010101" pitchFamily="49" charset="-79"/>
                </a:rPr>
                <a:t>от</a:t>
              </a:r>
              <a:r>
                <a:rPr lang="ru-RU" sz="1300" dirty="0">
                  <a:solidFill>
                    <a:srgbClr val="FF0000"/>
                  </a:solidFill>
                  <a:cs typeface="Miriam Fixed" panose="020B0509050101010101" pitchFamily="49" charset="-79"/>
                </a:rPr>
                <a:t> </a:t>
              </a:r>
              <a:r>
                <a:rPr lang="ru-RU" sz="1300" dirty="0">
                  <a:solidFill>
                    <a:srgbClr val="FF0000"/>
                  </a:solidFill>
                  <a:cs typeface="Times New Roman" panose="02020603050405020304" pitchFamily="18" charset="0"/>
                </a:rPr>
                <a:t>18</a:t>
              </a:r>
              <a:r>
                <a:rPr lang="ru-RU" sz="1300" dirty="0">
                  <a:solidFill>
                    <a:srgbClr val="FF0000"/>
                  </a:solidFill>
                  <a:cs typeface="Miriam Fixed" panose="020B0509050101010101" pitchFamily="49" charset="-79"/>
                </a:rPr>
                <a:t> </a:t>
              </a:r>
              <a:r>
                <a:rPr lang="ru-RU" sz="1300" dirty="0">
                  <a:cs typeface="Miriam Fixed" panose="020B0509050101010101" pitchFamily="49" charset="-79"/>
                </a:rPr>
                <a:t>лет</a:t>
              </a:r>
              <a:r>
                <a:rPr lang="ru-RU" sz="1300" dirty="0">
                  <a:solidFill>
                    <a:srgbClr val="FF0000"/>
                  </a:solidFill>
                  <a:cs typeface="Miriam Fixed" panose="020B0509050101010101" pitchFamily="49" charset="-79"/>
                </a:rPr>
                <a:t> </a:t>
              </a:r>
            </a:p>
          </p:txBody>
        </p:sp>
      </p:grpSp>
      <p:sp>
        <p:nvSpPr>
          <p:cNvPr id="96" name="TextBox 95"/>
          <p:cNvSpPr txBox="1"/>
          <p:nvPr/>
        </p:nvSpPr>
        <p:spPr>
          <a:xfrm>
            <a:off x="6700508" y="1412776"/>
            <a:ext cx="3177090" cy="396840"/>
          </a:xfrm>
          <a:prstGeom prst="roundRect">
            <a:avLst>
              <a:gd name="adj" fmla="val 10748"/>
            </a:avLst>
          </a:prstGeom>
          <a:solidFill>
            <a:srgbClr val="4B5320"/>
          </a:solidFill>
        </p:spPr>
        <p:txBody>
          <a:bodyPr wrap="square" lIns="0" tIns="36000" rIns="0" bIns="108000" rtlCol="0">
            <a:noAutofit/>
          </a:bodyPr>
          <a:lstStyle/>
          <a:p>
            <a:pPr algn="ctr">
              <a:lnSpc>
                <a:spcPct val="85000"/>
              </a:lnSpc>
            </a:pPr>
            <a:r>
              <a:rPr lang="ru-RU" sz="1200" b="1" dirty="0">
                <a:solidFill>
                  <a:schemeClr val="bg1"/>
                </a:solidFill>
                <a:latin typeface="+mj-lt"/>
                <a:cs typeface="Miriam Fixed" panose="020B0509050101010101" pitchFamily="49" charset="-79"/>
              </a:rPr>
              <a:t>В ЗОНЕ</a:t>
            </a:r>
          </a:p>
          <a:p>
            <a:pPr algn="ctr">
              <a:lnSpc>
                <a:spcPct val="85000"/>
              </a:lnSpc>
            </a:pPr>
            <a:r>
              <a:rPr lang="ru-RU" sz="1200" b="1" dirty="0">
                <a:solidFill>
                  <a:schemeClr val="bg1"/>
                </a:solidFill>
                <a:latin typeface="+mj-lt"/>
                <a:cs typeface="Miriam Fixed" panose="020B0509050101010101" pitchFamily="49" charset="-79"/>
              </a:rPr>
              <a:t>СПЕЦИАЛЬНОЙ ВОЕННОЙ ОПЕРАЦИИ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6904888" y="741823"/>
            <a:ext cx="2978768" cy="670953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sz="1200" dirty="0">
                <a:solidFill>
                  <a:srgbClr val="FF0000"/>
                </a:solidFill>
                <a:cs typeface="Miriam Fixed" panose="020B0509050101010101" pitchFamily="49" charset="-79"/>
              </a:rPr>
              <a:t> </a:t>
            </a:r>
            <a:r>
              <a:rPr lang="ru-RU" sz="1800" dirty="0">
                <a:solidFill>
                  <a:srgbClr val="FF0000"/>
                </a:solidFill>
                <a:cs typeface="Miriam Fixed" panose="020B0509050101010101" pitchFamily="49" charset="-79"/>
              </a:rPr>
              <a:t>195 </a:t>
            </a:r>
            <a:r>
              <a:rPr lang="ru-RU" sz="1600" dirty="0">
                <a:cs typeface="Miriam Fixed" panose="020B0509050101010101" pitchFamily="49" charset="-79"/>
              </a:rPr>
              <a:t>тыс. руб. единовременно (</a:t>
            </a:r>
            <a:r>
              <a:rPr lang="ru-RU" sz="1300" dirty="0">
                <a:cs typeface="Miriam Fixed" panose="020B0509050101010101" pitchFamily="49" charset="-79"/>
              </a:rPr>
              <a:t>при заключении контракта на срок</a:t>
            </a:r>
          </a:p>
          <a:p>
            <a:pPr algn="just">
              <a:lnSpc>
                <a:spcPct val="80000"/>
              </a:lnSpc>
            </a:pPr>
            <a:r>
              <a:rPr lang="ru-RU" sz="1300" dirty="0">
                <a:cs typeface="Miriam Fixed" panose="020B0509050101010101" pitchFamily="49" charset="-79"/>
              </a:rPr>
              <a:t>от года и более)</a:t>
            </a:r>
          </a:p>
        </p:txBody>
      </p:sp>
      <p:pic>
        <p:nvPicPr>
          <p:cNvPr id="129" name="Рисунок 128"/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596865" y="841360"/>
            <a:ext cx="406174" cy="324000"/>
          </a:xfrm>
          <a:prstGeom prst="rect">
            <a:avLst/>
          </a:prstGeom>
          <a:effectLst>
            <a:outerShdw blurRad="50800" dist="38100" dir="2700000" sx="99000" sy="99000" algn="tl" rotWithShape="0">
              <a:prstClr val="black"/>
            </a:outerShdw>
          </a:effectLst>
        </p:spPr>
      </p:pic>
      <p:sp>
        <p:nvSpPr>
          <p:cNvPr id="132" name="TextBox 131"/>
          <p:cNvSpPr txBox="1"/>
          <p:nvPr/>
        </p:nvSpPr>
        <p:spPr>
          <a:xfrm>
            <a:off x="6745988" y="1827733"/>
            <a:ext cx="2978768" cy="670953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sz="1600" spc="-40" dirty="0">
                <a:solidFill>
                  <a:srgbClr val="FF0000"/>
                </a:solidFill>
                <a:cs typeface="Miriam Fixed" panose="020B0509050101010101" pitchFamily="49" charset="-79"/>
              </a:rPr>
              <a:t> </a:t>
            </a:r>
            <a:r>
              <a:rPr lang="ru-RU" sz="1600" spc="-40" dirty="0">
                <a:cs typeface="Miriam Fixed" panose="020B0509050101010101" pitchFamily="49" charset="-79"/>
              </a:rPr>
              <a:t>от </a:t>
            </a:r>
            <a:r>
              <a:rPr lang="ru-RU" sz="1800" spc="-40" dirty="0" smtClean="0">
                <a:solidFill>
                  <a:srgbClr val="FF0000"/>
                </a:solidFill>
                <a:cs typeface="Miriam Fixed" panose="020B0509050101010101" pitchFamily="49" charset="-79"/>
              </a:rPr>
              <a:t>204 </a:t>
            </a:r>
            <a:r>
              <a:rPr lang="ru-RU" sz="1600" spc="-40" dirty="0">
                <a:cs typeface="Miriam Fixed" panose="020B0509050101010101" pitchFamily="49" charset="-79"/>
              </a:rPr>
              <a:t>тыс. руб. в месяц                   (</a:t>
            </a:r>
            <a:r>
              <a:rPr lang="ru-RU" sz="1300" spc="-20" dirty="0">
                <a:cs typeface="Miriam Fixed" panose="020B0509050101010101" pitchFamily="49" charset="-79"/>
              </a:rPr>
              <a:t>в зависимости от  воинского звания, должности и выслуги лет)</a:t>
            </a: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6609184" y="40949"/>
            <a:ext cx="0" cy="6772427"/>
          </a:xfrm>
          <a:prstGeom prst="line">
            <a:avLst/>
          </a:prstGeom>
          <a:ln w="254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Прямая соединительная линия 147"/>
          <p:cNvCxnSpPr/>
          <p:nvPr/>
        </p:nvCxnSpPr>
        <p:spPr>
          <a:xfrm>
            <a:off x="3314700" y="45720"/>
            <a:ext cx="0" cy="6767656"/>
          </a:xfrm>
          <a:prstGeom prst="line">
            <a:avLst/>
          </a:prstGeom>
          <a:ln w="254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Группа 8"/>
          <p:cNvGrpSpPr/>
          <p:nvPr/>
        </p:nvGrpSpPr>
        <p:grpSpPr>
          <a:xfrm>
            <a:off x="3382458" y="4114584"/>
            <a:ext cx="3447759" cy="2145607"/>
            <a:chOff x="3366679" y="1628801"/>
            <a:chExt cx="3447759" cy="2145607"/>
          </a:xfrm>
        </p:grpSpPr>
        <p:sp>
          <p:nvSpPr>
            <p:cNvPr id="39" name="Прямоугольник 38"/>
            <p:cNvSpPr/>
            <p:nvPr/>
          </p:nvSpPr>
          <p:spPr>
            <a:xfrm>
              <a:off x="3386740" y="2132856"/>
              <a:ext cx="3167913" cy="1595362"/>
            </a:xfrm>
            <a:prstGeom prst="rect">
              <a:avLst/>
            </a:prstGeom>
            <a:solidFill>
              <a:schemeClr val="bg1">
                <a:lumMod val="85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3689866" y="2132856"/>
              <a:ext cx="2912026" cy="5073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93000"/>
                </a:lnSpc>
                <a:buClr>
                  <a:srgbClr val="FF0000"/>
                </a:buClr>
                <a:buSzPct val="130000"/>
              </a:pPr>
              <a:r>
                <a:rPr lang="ru-RU" sz="1300" spc="-20" dirty="0">
                  <a:cs typeface="Miriam Fixed" panose="020B0509050101010101" pitchFamily="49" charset="-79"/>
                </a:rPr>
                <a:t>автобиография и анкета </a:t>
              </a:r>
              <a:r>
                <a:rPr lang="ru-RU" sz="1100" i="1" spc="-20" dirty="0">
                  <a:cs typeface="Miriam Fixed" panose="020B0509050101010101" pitchFamily="49" charset="-79"/>
                </a:rPr>
                <a:t>(форма на сайте)</a:t>
              </a:r>
            </a:p>
            <a:p>
              <a:pPr algn="ctr">
                <a:lnSpc>
                  <a:spcPct val="93000"/>
                </a:lnSpc>
                <a:buClr>
                  <a:srgbClr val="FF0000"/>
                </a:buClr>
                <a:buSzPct val="130000"/>
              </a:pPr>
              <a:r>
                <a:rPr lang="ru-RU" sz="1600" b="1" dirty="0" err="1" smtClean="0">
                  <a:solidFill>
                    <a:srgbClr val="0000FF"/>
                  </a:solidFill>
                  <a:cs typeface="Miriam Fixed" panose="020B0509050101010101" pitchFamily="49" charset="-79"/>
                </a:rPr>
                <a:t>службапоконтракту.</a:t>
              </a:r>
              <a:r>
                <a:rPr lang="ru-RU" sz="1600" b="1" spc="-20" dirty="0" err="1" smtClean="0">
                  <a:solidFill>
                    <a:srgbClr val="0000FF"/>
                  </a:solidFill>
                  <a:cs typeface="Miriam Fixed" panose="020B0509050101010101" pitchFamily="49" charset="-79"/>
                </a:rPr>
                <a:t>рф</a:t>
              </a:r>
              <a:endParaRPr lang="ru-RU" sz="1600" b="1" spc="-20" dirty="0">
                <a:solidFill>
                  <a:srgbClr val="0000FF"/>
                </a:solidFill>
                <a:cs typeface="Miriam Fixed" panose="020B0509050101010101" pitchFamily="49" charset="-79"/>
              </a:endParaRPr>
            </a:p>
          </p:txBody>
        </p:sp>
        <p:grpSp>
          <p:nvGrpSpPr>
            <p:cNvPr id="21" name="Группа 20"/>
            <p:cNvGrpSpPr/>
            <p:nvPr/>
          </p:nvGrpSpPr>
          <p:grpSpPr>
            <a:xfrm>
              <a:off x="3371124" y="1628801"/>
              <a:ext cx="3173843" cy="479166"/>
              <a:chOff x="3371124" y="3751231"/>
              <a:chExt cx="3173843" cy="788952"/>
            </a:xfrm>
          </p:grpSpPr>
          <p:pic>
            <p:nvPicPr>
              <p:cNvPr id="1032" name="Picture 8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4575681" y="2576920"/>
                <a:ext cx="774227" cy="31447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sp>
            <p:nvSpPr>
              <p:cNvPr id="19" name="Половина рамки 18"/>
              <p:cNvSpPr/>
              <p:nvPr/>
            </p:nvSpPr>
            <p:spPr>
              <a:xfrm>
                <a:off x="3371124" y="3751231"/>
                <a:ext cx="342607" cy="351329"/>
              </a:xfrm>
              <a:prstGeom prst="halfFrame">
                <a:avLst>
                  <a:gd name="adj1" fmla="val 7272"/>
                  <a:gd name="adj2" fmla="val 9642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Половина рамки 42"/>
              <p:cNvSpPr/>
              <p:nvPr/>
            </p:nvSpPr>
            <p:spPr>
              <a:xfrm rot="10800000">
                <a:off x="6202360" y="4188854"/>
                <a:ext cx="342607" cy="351329"/>
              </a:xfrm>
              <a:prstGeom prst="halfFrame">
                <a:avLst>
                  <a:gd name="adj1" fmla="val 7272"/>
                  <a:gd name="adj2" fmla="val 9642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3769263" y="1722294"/>
              <a:ext cx="238706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600" b="1" dirty="0">
                  <a:solidFill>
                    <a:schemeClr val="bg1"/>
                  </a:solidFill>
                  <a:latin typeface="+mj-lt"/>
                  <a:cs typeface="Miriam Fixed" panose="020B0509050101010101" pitchFamily="49" charset="-79"/>
                </a:rPr>
                <a:t>ПЕРЕЧЕНЬ ДОКУМЕНТОВ</a:t>
              </a:r>
            </a:p>
          </p:txBody>
        </p:sp>
        <p:pic>
          <p:nvPicPr>
            <p:cNvPr id="151" name="Рисунок 150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386987" y="2518815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sp>
          <p:nvSpPr>
            <p:cNvPr id="153" name="Прямоугольник 152"/>
            <p:cNvSpPr/>
            <p:nvPr/>
          </p:nvSpPr>
          <p:spPr>
            <a:xfrm>
              <a:off x="3689866" y="2552837"/>
              <a:ext cx="2888111" cy="2784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93000"/>
                </a:lnSpc>
                <a:buClr>
                  <a:srgbClr val="FF0000"/>
                </a:buClr>
                <a:buSzPct val="130000"/>
              </a:pPr>
              <a:r>
                <a:rPr lang="ru-RU" sz="1300" dirty="0">
                  <a:cs typeface="Miriam Fixed" panose="020B0509050101010101" pitchFamily="49" charset="-79"/>
                </a:rPr>
                <a:t>паспорт</a:t>
              </a:r>
            </a:p>
          </p:txBody>
        </p:sp>
        <p:pic>
          <p:nvPicPr>
            <p:cNvPr id="156" name="Рисунок 155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386987" y="2163851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pic>
          <p:nvPicPr>
            <p:cNvPr id="157" name="Рисунок 156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386987" y="2817308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sp>
          <p:nvSpPr>
            <p:cNvPr id="158" name="Прямоугольник 157"/>
            <p:cNvSpPr/>
            <p:nvPr/>
          </p:nvSpPr>
          <p:spPr>
            <a:xfrm>
              <a:off x="3689866" y="3453851"/>
              <a:ext cx="3124572" cy="2784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93000"/>
                </a:lnSpc>
                <a:buClr>
                  <a:srgbClr val="FF0000"/>
                </a:buClr>
                <a:buSzPct val="130000"/>
              </a:pPr>
              <a:r>
                <a:rPr lang="ru-RU" sz="1300" dirty="0">
                  <a:cs typeface="Miriam Fixed" panose="020B0509050101010101" pitchFamily="49" charset="-79"/>
                </a:rPr>
                <a:t>документы об образовании</a:t>
              </a:r>
            </a:p>
          </p:txBody>
        </p:sp>
        <p:sp>
          <p:nvSpPr>
            <p:cNvPr id="159" name="Прямоугольник 158"/>
            <p:cNvSpPr/>
            <p:nvPr/>
          </p:nvSpPr>
          <p:spPr>
            <a:xfrm>
              <a:off x="3689866" y="3073878"/>
              <a:ext cx="2889831" cy="4580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80000"/>
                </a:lnSpc>
                <a:buClr>
                  <a:srgbClr val="FF0000"/>
                </a:buClr>
                <a:buSzPct val="130000"/>
              </a:pPr>
              <a:r>
                <a:rPr lang="ru-RU" sz="1300" dirty="0">
                  <a:cs typeface="Miriam Fixed" panose="020B0509050101010101" pitchFamily="49" charset="-79"/>
                </a:rPr>
                <a:t>свидетельства о браке и рождении детей (при наличии)</a:t>
              </a:r>
            </a:p>
          </p:txBody>
        </p:sp>
        <p:sp>
          <p:nvSpPr>
            <p:cNvPr id="160" name="Прямоугольник 159"/>
            <p:cNvSpPr/>
            <p:nvPr/>
          </p:nvSpPr>
          <p:spPr>
            <a:xfrm>
              <a:off x="3689866" y="2824419"/>
              <a:ext cx="3124572" cy="2784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93000"/>
                </a:lnSpc>
                <a:buClr>
                  <a:srgbClr val="FF0000"/>
                </a:buClr>
                <a:buSzPct val="130000"/>
              </a:pPr>
              <a:r>
                <a:rPr lang="ru-RU" sz="1300" dirty="0">
                  <a:cs typeface="Miriam Fixed" panose="020B0509050101010101" pitchFamily="49" charset="-79"/>
                </a:rPr>
                <a:t>военный билет (при наличии)</a:t>
              </a:r>
            </a:p>
          </p:txBody>
        </p:sp>
        <p:pic>
          <p:nvPicPr>
            <p:cNvPr id="161" name="Рисунок 160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366679" y="3093358"/>
              <a:ext cx="446791" cy="3564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pic>
          <p:nvPicPr>
            <p:cNvPr id="162" name="Рисунок 161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386987" y="3450408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grpSp>
        <p:nvGrpSpPr>
          <p:cNvPr id="10" name="Группа 9"/>
          <p:cNvGrpSpPr/>
          <p:nvPr/>
        </p:nvGrpSpPr>
        <p:grpSpPr>
          <a:xfrm>
            <a:off x="3386987" y="1615515"/>
            <a:ext cx="3469394" cy="2451773"/>
            <a:chOff x="3386987" y="3789039"/>
            <a:chExt cx="3469394" cy="2451773"/>
          </a:xfrm>
        </p:grpSpPr>
        <p:grpSp>
          <p:nvGrpSpPr>
            <p:cNvPr id="53" name="Группа 52"/>
            <p:cNvGrpSpPr/>
            <p:nvPr/>
          </p:nvGrpSpPr>
          <p:grpSpPr>
            <a:xfrm>
              <a:off x="3390629" y="3789039"/>
              <a:ext cx="3173843" cy="612619"/>
              <a:chOff x="3371124" y="3751231"/>
              <a:chExt cx="3173843" cy="788952"/>
            </a:xfrm>
          </p:grpSpPr>
          <p:pic>
            <p:nvPicPr>
              <p:cNvPr id="54" name="Picture 8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4575681" y="2576919"/>
                <a:ext cx="774227" cy="314471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sp>
            <p:nvSpPr>
              <p:cNvPr id="55" name="Половина рамки 54"/>
              <p:cNvSpPr/>
              <p:nvPr/>
            </p:nvSpPr>
            <p:spPr>
              <a:xfrm>
                <a:off x="3371124" y="3751231"/>
                <a:ext cx="342607" cy="351329"/>
              </a:xfrm>
              <a:prstGeom prst="halfFrame">
                <a:avLst>
                  <a:gd name="adj1" fmla="val 7272"/>
                  <a:gd name="adj2" fmla="val 9642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56" name="Половина рамки 55"/>
              <p:cNvSpPr/>
              <p:nvPr/>
            </p:nvSpPr>
            <p:spPr>
              <a:xfrm rot="10800000">
                <a:off x="6202360" y="4188854"/>
                <a:ext cx="342607" cy="351329"/>
              </a:xfrm>
              <a:prstGeom prst="halfFrame">
                <a:avLst>
                  <a:gd name="adj1" fmla="val 7272"/>
                  <a:gd name="adj2" fmla="val 9642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solidFill>
                    <a:schemeClr val="tx1"/>
                  </a:solidFill>
                  <a:latin typeface="+mj-lt"/>
                </a:endParaRPr>
              </a:p>
            </p:txBody>
          </p:sp>
        </p:grpSp>
        <p:sp>
          <p:nvSpPr>
            <p:cNvPr id="57" name="TextBox 56"/>
            <p:cNvSpPr txBox="1"/>
            <p:nvPr/>
          </p:nvSpPr>
          <p:spPr>
            <a:xfrm>
              <a:off x="3561314" y="3907701"/>
              <a:ext cx="284199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chemeClr val="bg1"/>
                  </a:solidFill>
                  <a:latin typeface="+mj-lt"/>
                  <a:cs typeface="Miriam Fixed" panose="020B0509050101010101" pitchFamily="49" charset="-79"/>
                </a:rPr>
                <a:t>5 ШАГОВ ДЛЯ ПОСТУПЛЕНИЯ </a:t>
              </a:r>
              <a:endParaRPr lang="ru-RU" sz="1600" b="1" dirty="0">
                <a:solidFill>
                  <a:schemeClr val="bg1"/>
                </a:solidFill>
                <a:latin typeface="+mj-lt"/>
                <a:cs typeface="Miriam Fixed" panose="020B0509050101010101" pitchFamily="49" charset="-79"/>
              </a:endParaRPr>
            </a:p>
          </p:txBody>
        </p:sp>
        <p:sp>
          <p:nvSpPr>
            <p:cNvPr id="72" name="Прямоугольник 71"/>
            <p:cNvSpPr/>
            <p:nvPr/>
          </p:nvSpPr>
          <p:spPr>
            <a:xfrm>
              <a:off x="3402520" y="4466181"/>
              <a:ext cx="3158821" cy="1771131"/>
            </a:xfrm>
            <a:prstGeom prst="rect">
              <a:avLst/>
            </a:prstGeom>
            <a:solidFill>
              <a:schemeClr val="bg1">
                <a:lumMod val="85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Прямоугольник 72"/>
            <p:cNvSpPr/>
            <p:nvPr/>
          </p:nvSpPr>
          <p:spPr>
            <a:xfrm>
              <a:off x="3689866" y="4781523"/>
              <a:ext cx="3166515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Clr>
                  <a:srgbClr val="0000FF"/>
                </a:buClr>
                <a:buSzPct val="130000"/>
              </a:pPr>
              <a:r>
                <a:rPr lang="ru-RU" sz="1100" dirty="0">
                  <a:cs typeface="Miriam Fixed" panose="020B0509050101010101" pitchFamily="49" charset="-79"/>
                </a:rPr>
                <a:t>пройти собеседование с психологом</a:t>
              </a:r>
            </a:p>
            <a:p>
              <a:pPr>
                <a:buClr>
                  <a:srgbClr val="0000FF"/>
                </a:buClr>
                <a:buSzPct val="130000"/>
              </a:pPr>
              <a:r>
                <a:rPr lang="ru-RU" sz="1100" dirty="0">
                  <a:cs typeface="Miriam Fixed" panose="020B0509050101010101" pitchFamily="49" charset="-79"/>
                </a:rPr>
                <a:t>в пункте отбора</a:t>
              </a:r>
            </a:p>
          </p:txBody>
        </p:sp>
        <p:sp>
          <p:nvSpPr>
            <p:cNvPr id="138" name="Прямоугольник 137"/>
            <p:cNvSpPr/>
            <p:nvPr/>
          </p:nvSpPr>
          <p:spPr>
            <a:xfrm>
              <a:off x="3689866" y="5149960"/>
              <a:ext cx="3166515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Clr>
                  <a:srgbClr val="0000FF"/>
                </a:buClr>
                <a:buSzPct val="130000"/>
              </a:pPr>
              <a:r>
                <a:rPr lang="ru-RU" sz="1100" dirty="0">
                  <a:cs typeface="Miriam Fixed" panose="020B0509050101010101" pitchFamily="49" charset="-79"/>
                </a:rPr>
                <a:t>пройти медицинский </a:t>
              </a:r>
              <a:r>
                <a:rPr lang="ru-RU" sz="1100" dirty="0" smtClean="0">
                  <a:cs typeface="Miriam Fixed" panose="020B0509050101010101" pitchFamily="49" charset="-79"/>
                </a:rPr>
                <a:t>осмотр</a:t>
              </a:r>
            </a:p>
            <a:p>
              <a:pPr>
                <a:buClr>
                  <a:srgbClr val="0000FF"/>
                </a:buClr>
                <a:buSzPct val="130000"/>
              </a:pPr>
              <a:r>
                <a:rPr lang="ru-RU" sz="1100" dirty="0" smtClean="0">
                  <a:cs typeface="Miriam Fixed" panose="020B0509050101010101" pitchFamily="49" charset="-79"/>
                </a:rPr>
                <a:t>в военном </a:t>
              </a:r>
              <a:r>
                <a:rPr lang="ru-RU" sz="1100" dirty="0">
                  <a:cs typeface="Miriam Fixed" panose="020B0509050101010101" pitchFamily="49" charset="-79"/>
                </a:rPr>
                <a:t>комиссариате</a:t>
              </a:r>
            </a:p>
          </p:txBody>
        </p:sp>
        <p:sp>
          <p:nvSpPr>
            <p:cNvPr id="139" name="Прямоугольник 138"/>
            <p:cNvSpPr/>
            <p:nvPr/>
          </p:nvSpPr>
          <p:spPr>
            <a:xfrm>
              <a:off x="3689866" y="5601236"/>
              <a:ext cx="3166515" cy="3665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  <a:buClr>
                  <a:srgbClr val="0000FF"/>
                </a:buClr>
                <a:buSzPct val="130000"/>
              </a:pPr>
              <a:r>
                <a:rPr lang="ru-RU" sz="1100" dirty="0">
                  <a:cs typeface="Miriam Fixed" panose="020B0509050101010101" pitchFamily="49" charset="-79"/>
                </a:rPr>
                <a:t>получить предписание и убыть</a:t>
              </a:r>
            </a:p>
            <a:p>
              <a:pPr>
                <a:lnSpc>
                  <a:spcPct val="80000"/>
                </a:lnSpc>
                <a:buClr>
                  <a:srgbClr val="0000FF"/>
                </a:buClr>
                <a:buSzPct val="130000"/>
              </a:pPr>
              <a:r>
                <a:rPr lang="ru-RU" sz="1100" dirty="0">
                  <a:cs typeface="Miriam Fixed" panose="020B0509050101010101" pitchFamily="49" charset="-79"/>
                </a:rPr>
                <a:t>к месту службы</a:t>
              </a:r>
            </a:p>
          </p:txBody>
        </p:sp>
        <p:sp>
          <p:nvSpPr>
            <p:cNvPr id="144" name="Прямоугольник 143"/>
            <p:cNvSpPr/>
            <p:nvPr/>
          </p:nvSpPr>
          <p:spPr>
            <a:xfrm>
              <a:off x="3689866" y="5927679"/>
              <a:ext cx="3166515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Clr>
                  <a:srgbClr val="0000FF"/>
                </a:buClr>
                <a:buSzPct val="130000"/>
              </a:pPr>
              <a:r>
                <a:rPr lang="ru-RU" sz="1100" dirty="0">
                  <a:cs typeface="Miriam Fixed" panose="020B0509050101010101" pitchFamily="49" charset="-79"/>
                </a:rPr>
                <a:t>заключить контракт в воинской части</a:t>
              </a:r>
            </a:p>
          </p:txBody>
        </p:sp>
        <p:sp>
          <p:nvSpPr>
            <p:cNvPr id="145" name="Прямоугольник 144"/>
            <p:cNvSpPr/>
            <p:nvPr/>
          </p:nvSpPr>
          <p:spPr>
            <a:xfrm>
              <a:off x="3689866" y="4455293"/>
              <a:ext cx="3166515" cy="3665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  <a:buClr>
                  <a:srgbClr val="0000FF"/>
                </a:buClr>
                <a:buSzPct val="130000"/>
              </a:pPr>
              <a:r>
                <a:rPr lang="ru-RU" sz="1100" dirty="0">
                  <a:cs typeface="Miriam Fixed" panose="020B0509050101010101" pitchFamily="49" charset="-79"/>
                </a:rPr>
                <a:t>сдать документы в пункт отбора </a:t>
              </a:r>
              <a:br>
                <a:rPr lang="ru-RU" sz="1100" dirty="0">
                  <a:cs typeface="Miriam Fixed" panose="020B0509050101010101" pitchFamily="49" charset="-79"/>
                </a:rPr>
              </a:br>
              <a:r>
                <a:rPr lang="ru-RU" sz="1100" dirty="0">
                  <a:cs typeface="Miriam Fixed" panose="020B0509050101010101" pitchFamily="49" charset="-79"/>
                </a:rPr>
                <a:t>или военный комиссариат</a:t>
              </a:r>
            </a:p>
          </p:txBody>
        </p:sp>
        <p:pic>
          <p:nvPicPr>
            <p:cNvPr id="149" name="Рисунок 148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386987" y="4485834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pic>
          <p:nvPicPr>
            <p:cNvPr id="150" name="Рисунок 149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386987" y="4836182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pic>
          <p:nvPicPr>
            <p:cNvPr id="152" name="Рисунок 151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386987" y="5197554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pic>
          <p:nvPicPr>
            <p:cNvPr id="164" name="Рисунок 163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386987" y="5562868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pic>
          <p:nvPicPr>
            <p:cNvPr id="167" name="Рисунок 166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386987" y="5916812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grpSp>
        <p:nvGrpSpPr>
          <p:cNvPr id="42" name="Группа 41"/>
          <p:cNvGrpSpPr/>
          <p:nvPr/>
        </p:nvGrpSpPr>
        <p:grpSpPr>
          <a:xfrm>
            <a:off x="6602815" y="2449967"/>
            <a:ext cx="3273807" cy="462199"/>
            <a:chOff x="6602815" y="2732616"/>
            <a:chExt cx="3273807" cy="462199"/>
          </a:xfrm>
        </p:grpSpPr>
        <p:pic>
          <p:nvPicPr>
            <p:cNvPr id="133" name="Рисунок 132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602815" y="2732616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sp>
          <p:nvSpPr>
            <p:cNvPr id="79" name="TextBox 78"/>
            <p:cNvSpPr txBox="1"/>
            <p:nvPr/>
          </p:nvSpPr>
          <p:spPr>
            <a:xfrm>
              <a:off x="6897854" y="2751617"/>
              <a:ext cx="2978768" cy="443198"/>
            </a:xfrm>
            <a:prstGeom prst="rect">
              <a:avLst/>
            </a:prstGeom>
            <a:noFill/>
          </p:spPr>
          <p:txBody>
            <a:bodyPr wrap="square" lIns="72000" rIns="72000" rtlCol="0"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1050" b="1" spc="-20" dirty="0">
                  <a:cs typeface="Miriam Fixed" panose="020B0509050101010101" pitchFamily="49" charset="-79"/>
                </a:rPr>
                <a:t>заместитель командира </a:t>
              </a:r>
              <a:r>
                <a:rPr lang="ru-RU" sz="1050" spc="-20" dirty="0">
                  <a:cs typeface="Miriam Fixed" panose="020B0509050101010101" pitchFamily="49" charset="-79"/>
                </a:rPr>
                <a:t>взвода-командир </a:t>
              </a:r>
              <a:r>
                <a:rPr lang="ru-RU" sz="1050" spc="-20" dirty="0" smtClean="0">
                  <a:cs typeface="Miriam Fixed" panose="020B0509050101010101" pitchFamily="49" charset="-79"/>
                </a:rPr>
                <a:t>отделения</a:t>
              </a:r>
              <a:r>
                <a:rPr lang="ru-RU" sz="1050" spc="-40" dirty="0">
                  <a:cs typeface="Miriam Fixed" panose="020B0509050101010101" pitchFamily="49" charset="-79"/>
                </a:rPr>
                <a:t> </a:t>
              </a:r>
              <a:r>
                <a:rPr lang="ru-RU" sz="1050" spc="-40" dirty="0" smtClean="0">
                  <a:cs typeface="Miriam Fixed" panose="020B0509050101010101" pitchFamily="49" charset="-79"/>
                </a:rPr>
                <a:t>-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от </a:t>
              </a:r>
              <a:r>
                <a:rPr lang="ru-RU" sz="180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242</a:t>
              </a:r>
              <a:r>
                <a:rPr lang="ru-RU" sz="105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 </a:t>
              </a:r>
              <a:r>
                <a:rPr lang="ru-RU" sz="1000" spc="-40" dirty="0">
                  <a:cs typeface="Miriam Fixed" panose="020B0509050101010101" pitchFamily="49" charset="-79"/>
                </a:rPr>
                <a:t>тыс. руб. в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месяц</a:t>
              </a:r>
              <a:endParaRPr lang="ru-RU" sz="1000" spc="-20" dirty="0">
                <a:cs typeface="Miriam Fixed" panose="020B0509050101010101" pitchFamily="49" charset="-79"/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6605967" y="2758068"/>
            <a:ext cx="3261058" cy="324000"/>
            <a:chOff x="6613587" y="3600116"/>
            <a:chExt cx="3261058" cy="324000"/>
          </a:xfrm>
        </p:grpSpPr>
        <p:pic>
          <p:nvPicPr>
            <p:cNvPr id="84" name="Рисунок 83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613587" y="3600116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sp>
          <p:nvSpPr>
            <p:cNvPr id="85" name="TextBox 84"/>
            <p:cNvSpPr txBox="1"/>
            <p:nvPr/>
          </p:nvSpPr>
          <p:spPr>
            <a:xfrm>
              <a:off x="6895877" y="3603183"/>
              <a:ext cx="2978768" cy="313932"/>
            </a:xfrm>
            <a:prstGeom prst="rect">
              <a:avLst/>
            </a:prstGeom>
            <a:noFill/>
          </p:spPr>
          <p:txBody>
            <a:bodyPr wrap="square" lIns="72000" rIns="72000" rtlCol="0"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1050" b="1" spc="-20" dirty="0" smtClean="0">
                  <a:cs typeface="Miriam Fixed" panose="020B0509050101010101" pitchFamily="49" charset="-79"/>
                </a:rPr>
                <a:t>командир отделения </a:t>
              </a:r>
              <a:r>
                <a:rPr lang="ru-RU" sz="1050" spc="-20" dirty="0" smtClean="0">
                  <a:cs typeface="Miriam Fixed" panose="020B0509050101010101" pitchFamily="49" charset="-79"/>
                </a:rPr>
                <a:t>-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от </a:t>
              </a:r>
              <a:r>
                <a:rPr lang="ru-RU" sz="180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232</a:t>
              </a:r>
              <a:r>
                <a:rPr lang="ru-RU" sz="105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 </a:t>
              </a:r>
              <a:r>
                <a:rPr lang="ru-RU" sz="1000" spc="-40" dirty="0">
                  <a:cs typeface="Miriam Fixed" panose="020B0509050101010101" pitchFamily="49" charset="-79"/>
                </a:rPr>
                <a:t>тыс. руб. в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месяц</a:t>
              </a:r>
              <a:endParaRPr lang="ru-RU" sz="1000" spc="-20" dirty="0">
                <a:cs typeface="Miriam Fixed" panose="020B0509050101010101" pitchFamily="49" charset="-79"/>
              </a:endParaRP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6601564" y="3054107"/>
            <a:ext cx="3272433" cy="313933"/>
            <a:chOff x="6592406" y="4018357"/>
            <a:chExt cx="3272433" cy="345326"/>
          </a:xfrm>
        </p:grpSpPr>
        <p:pic>
          <p:nvPicPr>
            <p:cNvPr id="87" name="Рисунок 86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592406" y="4030979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sp>
          <p:nvSpPr>
            <p:cNvPr id="88" name="TextBox 87"/>
            <p:cNvSpPr txBox="1"/>
            <p:nvPr/>
          </p:nvSpPr>
          <p:spPr>
            <a:xfrm>
              <a:off x="6886071" y="4018357"/>
              <a:ext cx="2978768" cy="345326"/>
            </a:xfrm>
            <a:prstGeom prst="rect">
              <a:avLst/>
            </a:prstGeom>
            <a:noFill/>
          </p:spPr>
          <p:txBody>
            <a:bodyPr wrap="square" lIns="72000" rIns="72000" rtlCol="0"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1050" b="1" spc="-20" dirty="0">
                  <a:cs typeface="Miriam Fixed" panose="020B0509050101010101" pitchFamily="49" charset="-79"/>
                </a:rPr>
                <a:t>и</a:t>
              </a:r>
              <a:r>
                <a:rPr lang="ru-RU" sz="1050" b="1" spc="-20" dirty="0" smtClean="0">
                  <a:cs typeface="Miriam Fixed" panose="020B0509050101010101" pitchFamily="49" charset="-79"/>
                </a:rPr>
                <a:t>нструктор штаба</a:t>
              </a:r>
              <a:r>
                <a:rPr lang="ru-RU" sz="1050" b="1" spc="-40" dirty="0">
                  <a:cs typeface="Miriam Fixed" panose="020B0509050101010101" pitchFamily="49" charset="-79"/>
                </a:rPr>
                <a:t> </a:t>
              </a:r>
              <a:r>
                <a:rPr lang="ru-RU" sz="1050" spc="-40" dirty="0" smtClean="0">
                  <a:cs typeface="Miriam Fixed" panose="020B0509050101010101" pitchFamily="49" charset="-79"/>
                </a:rPr>
                <a:t>-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от </a:t>
              </a:r>
              <a:r>
                <a:rPr lang="ru-RU" sz="180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226</a:t>
              </a:r>
              <a:r>
                <a:rPr lang="ru-RU" sz="105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 </a:t>
              </a:r>
              <a:r>
                <a:rPr lang="ru-RU" sz="1000" spc="-40" dirty="0">
                  <a:cs typeface="Miriam Fixed" panose="020B0509050101010101" pitchFamily="49" charset="-79"/>
                </a:rPr>
                <a:t>тыс. руб. в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месяц</a:t>
              </a:r>
              <a:endParaRPr lang="ru-RU" sz="1000" spc="-20" dirty="0">
                <a:cs typeface="Miriam Fixed" panose="020B0509050101010101" pitchFamily="49" charset="-79"/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6601564" y="3354932"/>
            <a:ext cx="3274470" cy="448141"/>
            <a:chOff x="6567239" y="4372136"/>
            <a:chExt cx="3274470" cy="448141"/>
          </a:xfrm>
        </p:grpSpPr>
        <p:pic>
          <p:nvPicPr>
            <p:cNvPr id="89" name="Рисунок 88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567239" y="4372136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sp>
          <p:nvSpPr>
            <p:cNvPr id="90" name="TextBox 89"/>
            <p:cNvSpPr txBox="1"/>
            <p:nvPr/>
          </p:nvSpPr>
          <p:spPr>
            <a:xfrm>
              <a:off x="6862941" y="4377079"/>
              <a:ext cx="2978768" cy="443198"/>
            </a:xfrm>
            <a:prstGeom prst="rect">
              <a:avLst/>
            </a:prstGeom>
            <a:noFill/>
          </p:spPr>
          <p:txBody>
            <a:bodyPr wrap="square" lIns="72000" rIns="72000" rtlCol="0"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1050" b="1" spc="-20" dirty="0">
                  <a:cs typeface="Miriam Fixed" panose="020B0509050101010101" pitchFamily="49" charset="-79"/>
                </a:rPr>
                <a:t>н</a:t>
              </a:r>
              <a:r>
                <a:rPr lang="ru-RU" sz="1050" b="1" spc="-20" dirty="0" smtClean="0">
                  <a:cs typeface="Miriam Fixed" panose="020B0509050101010101" pitchFamily="49" charset="-79"/>
                </a:rPr>
                <a:t>ачальник радиостанции </a:t>
              </a:r>
              <a:r>
                <a:rPr lang="ru-RU" sz="1050" spc="-20" dirty="0" smtClean="0">
                  <a:cs typeface="Miriam Fixed" panose="020B0509050101010101" pitchFamily="49" charset="-79"/>
                </a:rPr>
                <a:t>командно-штабной машины</a:t>
              </a:r>
              <a:r>
                <a:rPr lang="ru-RU" sz="1050" spc="-40" dirty="0">
                  <a:cs typeface="Miriam Fixed" panose="020B0509050101010101" pitchFamily="49" charset="-79"/>
                </a:rPr>
                <a:t> </a:t>
              </a:r>
              <a:r>
                <a:rPr lang="ru-RU" sz="1050" spc="-40" dirty="0" smtClean="0">
                  <a:cs typeface="Miriam Fixed" panose="020B0509050101010101" pitchFamily="49" charset="-79"/>
                </a:rPr>
                <a:t>-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от </a:t>
              </a:r>
              <a:r>
                <a:rPr lang="ru-RU" sz="180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226</a:t>
              </a:r>
              <a:r>
                <a:rPr lang="ru-RU" sz="105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 </a:t>
              </a:r>
              <a:r>
                <a:rPr lang="ru-RU" sz="1000" spc="-40" dirty="0">
                  <a:cs typeface="Miriam Fixed" panose="020B0509050101010101" pitchFamily="49" charset="-79"/>
                </a:rPr>
                <a:t>тыс. руб. в месяц </a:t>
              </a:r>
              <a:endParaRPr lang="ru-RU" sz="1000" spc="-20" dirty="0">
                <a:cs typeface="Miriam Fixed" panose="020B0509050101010101" pitchFamily="49" charset="-79"/>
              </a:endParaRP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6601564" y="3663692"/>
            <a:ext cx="3266112" cy="326708"/>
            <a:chOff x="6617573" y="4736168"/>
            <a:chExt cx="3266112" cy="326708"/>
          </a:xfrm>
        </p:grpSpPr>
        <p:pic>
          <p:nvPicPr>
            <p:cNvPr id="91" name="Рисунок 90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617573" y="4738876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sp>
          <p:nvSpPr>
            <p:cNvPr id="92" name="TextBox 91"/>
            <p:cNvSpPr txBox="1"/>
            <p:nvPr/>
          </p:nvSpPr>
          <p:spPr>
            <a:xfrm>
              <a:off x="6904917" y="4736168"/>
              <a:ext cx="2978768" cy="313932"/>
            </a:xfrm>
            <a:prstGeom prst="rect">
              <a:avLst/>
            </a:prstGeom>
            <a:noFill/>
          </p:spPr>
          <p:txBody>
            <a:bodyPr wrap="square" lIns="72000" rIns="72000" rtlCol="0"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1050" b="1" spc="-20" dirty="0">
                  <a:cs typeface="Miriam Fixed" panose="020B0509050101010101" pitchFamily="49" charset="-79"/>
                </a:rPr>
                <a:t>с</a:t>
              </a:r>
              <a:r>
                <a:rPr lang="ru-RU" sz="1050" b="1" spc="-20" dirty="0" smtClean="0">
                  <a:cs typeface="Miriam Fixed" panose="020B0509050101010101" pitchFamily="49" charset="-79"/>
                </a:rPr>
                <a:t>тарший</a:t>
              </a:r>
              <a:r>
                <a:rPr lang="ru-RU" sz="1050" spc="-20" dirty="0" smtClean="0">
                  <a:cs typeface="Miriam Fixed" panose="020B0509050101010101" pitchFamily="49" charset="-79"/>
                </a:rPr>
                <a:t> </a:t>
              </a:r>
              <a:r>
                <a:rPr lang="ru-RU" sz="1050" b="1" spc="-20" dirty="0" smtClean="0">
                  <a:cs typeface="Miriam Fixed" panose="020B0509050101010101" pitchFamily="49" charset="-79"/>
                </a:rPr>
                <a:t>сапер</a:t>
              </a:r>
              <a:r>
                <a:rPr lang="ru-RU" sz="1050" spc="-20" dirty="0" smtClean="0">
                  <a:cs typeface="Miriam Fixed" panose="020B0509050101010101" pitchFamily="49" charset="-79"/>
                </a:rPr>
                <a:t> -</a:t>
              </a:r>
              <a:r>
                <a:rPr lang="ru-RU" sz="1050" spc="-40" dirty="0" smtClean="0">
                  <a:cs typeface="Miriam Fixed" panose="020B0509050101010101" pitchFamily="49" charset="-79"/>
                </a:rPr>
                <a:t>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от </a:t>
              </a:r>
              <a:r>
                <a:rPr lang="ru-RU" sz="180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216</a:t>
              </a:r>
              <a:r>
                <a:rPr lang="ru-RU" sz="105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 </a:t>
              </a:r>
              <a:r>
                <a:rPr lang="ru-RU" sz="1000" spc="-40" dirty="0">
                  <a:cs typeface="Miriam Fixed" panose="020B0509050101010101" pitchFamily="49" charset="-79"/>
                </a:rPr>
                <a:t>тыс. руб. в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месяц</a:t>
              </a:r>
              <a:endParaRPr lang="ru-RU" sz="1000" spc="-20" dirty="0">
                <a:cs typeface="Miriam Fixed" panose="020B0509050101010101" pitchFamily="49" charset="-79"/>
              </a:endParaRP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6601564" y="5646008"/>
            <a:ext cx="3276016" cy="437043"/>
            <a:chOff x="6504974" y="5621242"/>
            <a:chExt cx="3276016" cy="437043"/>
          </a:xfrm>
        </p:grpSpPr>
        <p:pic>
          <p:nvPicPr>
            <p:cNvPr id="94" name="Рисунок 93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504974" y="5635608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sp>
          <p:nvSpPr>
            <p:cNvPr id="95" name="TextBox 94"/>
            <p:cNvSpPr txBox="1"/>
            <p:nvPr/>
          </p:nvSpPr>
          <p:spPr>
            <a:xfrm>
              <a:off x="6802222" y="5621242"/>
              <a:ext cx="2978768" cy="437043"/>
            </a:xfrm>
            <a:prstGeom prst="rect">
              <a:avLst/>
            </a:prstGeom>
            <a:noFill/>
          </p:spPr>
          <p:txBody>
            <a:bodyPr wrap="square" lIns="72000" rIns="72000" rtlCol="0"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1050" b="1" spc="-20" dirty="0" smtClean="0">
                  <a:cs typeface="Miriam Fixed" panose="020B0509050101010101" pitchFamily="49" charset="-79"/>
                </a:rPr>
                <a:t>старший водитель-электрик</a:t>
              </a:r>
              <a:r>
                <a:rPr lang="ru-RU" sz="1050" spc="-40" dirty="0">
                  <a:cs typeface="Miriam Fixed" panose="020B0509050101010101" pitchFamily="49" charset="-79"/>
                </a:rPr>
                <a:t> </a:t>
              </a:r>
              <a:r>
                <a:rPr lang="ru-RU" sz="1050" spc="-40" dirty="0" smtClean="0">
                  <a:cs typeface="Miriam Fixed" panose="020B0509050101010101" pitchFamily="49" charset="-79"/>
                </a:rPr>
                <a:t>-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от </a:t>
              </a:r>
              <a:r>
                <a:rPr lang="ru-RU" sz="180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216</a:t>
              </a:r>
              <a:r>
                <a:rPr lang="ru-RU" sz="105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 </a:t>
              </a:r>
              <a:r>
                <a:rPr lang="ru-RU" sz="1000" spc="-40" dirty="0">
                  <a:cs typeface="Miriam Fixed" panose="020B0509050101010101" pitchFamily="49" charset="-79"/>
                </a:rPr>
                <a:t>тыс. руб. в месяц </a:t>
              </a:r>
              <a:endParaRPr lang="ru-RU" sz="1000" spc="-20" dirty="0">
                <a:cs typeface="Miriam Fixed" panose="020B0509050101010101" pitchFamily="49" charset="-79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6601564" y="4678826"/>
            <a:ext cx="3271018" cy="330056"/>
            <a:chOff x="6580286" y="6642530"/>
            <a:chExt cx="3271018" cy="330056"/>
          </a:xfrm>
        </p:grpSpPr>
        <p:pic>
          <p:nvPicPr>
            <p:cNvPr id="98" name="Рисунок 97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580286" y="6648586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sp>
          <p:nvSpPr>
            <p:cNvPr id="99" name="TextBox 98"/>
            <p:cNvSpPr txBox="1"/>
            <p:nvPr/>
          </p:nvSpPr>
          <p:spPr>
            <a:xfrm>
              <a:off x="6872536" y="6642530"/>
              <a:ext cx="2978768" cy="313932"/>
            </a:xfrm>
            <a:prstGeom prst="rect">
              <a:avLst/>
            </a:prstGeom>
            <a:noFill/>
          </p:spPr>
          <p:txBody>
            <a:bodyPr wrap="square" lIns="72000" rIns="72000" rtlCol="0"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1050" b="1" spc="-20" dirty="0" smtClean="0">
                  <a:cs typeface="Miriam Fixed" panose="020B0509050101010101" pitchFamily="49" charset="-79"/>
                </a:rPr>
                <a:t>водитель</a:t>
              </a:r>
              <a:r>
                <a:rPr lang="ru-RU" sz="1050" spc="-40" dirty="0" smtClean="0">
                  <a:cs typeface="Miriam Fixed" panose="020B0509050101010101" pitchFamily="49" charset="-79"/>
                </a:rPr>
                <a:t> -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от </a:t>
              </a:r>
              <a:r>
                <a:rPr lang="ru-RU" sz="180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211</a:t>
              </a:r>
              <a:r>
                <a:rPr lang="ru-RU" sz="105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 </a:t>
              </a:r>
              <a:r>
                <a:rPr lang="ru-RU" sz="1000" spc="-40" dirty="0">
                  <a:cs typeface="Miriam Fixed" panose="020B0509050101010101" pitchFamily="49" charset="-79"/>
                </a:rPr>
                <a:t>тыс. руб. в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месяц</a:t>
              </a:r>
              <a:endParaRPr lang="ru-RU" sz="1000" spc="-20" dirty="0">
                <a:cs typeface="Miriam Fixed" panose="020B0509050101010101" pitchFamily="49" charset="-79"/>
              </a:endParaRPr>
            </a:p>
          </p:txBody>
        </p:sp>
      </p:grpSp>
      <p:grpSp>
        <p:nvGrpSpPr>
          <p:cNvPr id="100" name="Группа 99"/>
          <p:cNvGrpSpPr/>
          <p:nvPr/>
        </p:nvGrpSpPr>
        <p:grpSpPr>
          <a:xfrm>
            <a:off x="6601564" y="5005556"/>
            <a:ext cx="3270423" cy="334763"/>
            <a:chOff x="6580881" y="6642530"/>
            <a:chExt cx="3270423" cy="334763"/>
          </a:xfrm>
        </p:grpSpPr>
        <p:pic>
          <p:nvPicPr>
            <p:cNvPr id="101" name="Рисунок 100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580881" y="6653293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sp>
          <p:nvSpPr>
            <p:cNvPr id="102" name="TextBox 101"/>
            <p:cNvSpPr txBox="1"/>
            <p:nvPr/>
          </p:nvSpPr>
          <p:spPr>
            <a:xfrm>
              <a:off x="6872536" y="6642530"/>
              <a:ext cx="2978768" cy="313932"/>
            </a:xfrm>
            <a:prstGeom prst="rect">
              <a:avLst/>
            </a:prstGeom>
            <a:noFill/>
          </p:spPr>
          <p:txBody>
            <a:bodyPr wrap="square" lIns="72000" rIns="72000" rtlCol="0"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1050" b="1" spc="-20" dirty="0">
                  <a:cs typeface="Miriam Fixed" panose="020B0509050101010101" pitchFamily="49" charset="-79"/>
                </a:rPr>
                <a:t>п</a:t>
              </a:r>
              <a:r>
                <a:rPr lang="ru-RU" sz="1050" b="1" spc="-20" dirty="0" smtClean="0">
                  <a:cs typeface="Miriam Fixed" panose="020B0509050101010101" pitchFamily="49" charset="-79"/>
                </a:rPr>
                <a:t>овар</a:t>
              </a:r>
              <a:r>
                <a:rPr lang="ru-RU" sz="1050" spc="-40" dirty="0" smtClean="0">
                  <a:cs typeface="Miriam Fixed" panose="020B0509050101010101" pitchFamily="49" charset="-79"/>
                </a:rPr>
                <a:t> -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от </a:t>
              </a:r>
              <a:r>
                <a:rPr lang="ru-RU" sz="180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211</a:t>
              </a:r>
              <a:r>
                <a:rPr lang="ru-RU" sz="105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 </a:t>
              </a:r>
              <a:r>
                <a:rPr lang="ru-RU" sz="1000" spc="-40" dirty="0">
                  <a:cs typeface="Miriam Fixed" panose="020B0509050101010101" pitchFamily="49" charset="-79"/>
                </a:rPr>
                <a:t>тыс. руб. в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месяц</a:t>
              </a:r>
              <a:endParaRPr lang="ru-RU" sz="1000" spc="-20" dirty="0">
                <a:cs typeface="Miriam Fixed" panose="020B0509050101010101" pitchFamily="49" charset="-79"/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6600388" y="4018389"/>
            <a:ext cx="3253515" cy="329415"/>
            <a:chOff x="6609184" y="5276192"/>
            <a:chExt cx="3253515" cy="329415"/>
          </a:xfrm>
        </p:grpSpPr>
        <p:sp>
          <p:nvSpPr>
            <p:cNvPr id="93" name="TextBox 92"/>
            <p:cNvSpPr txBox="1"/>
            <p:nvPr/>
          </p:nvSpPr>
          <p:spPr>
            <a:xfrm>
              <a:off x="6883931" y="5276192"/>
              <a:ext cx="2978768" cy="313932"/>
            </a:xfrm>
            <a:prstGeom prst="rect">
              <a:avLst/>
            </a:prstGeom>
            <a:noFill/>
          </p:spPr>
          <p:txBody>
            <a:bodyPr wrap="square" lIns="72000" rIns="72000" rtlCol="0"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1050" b="1" spc="-20" dirty="0">
                  <a:cs typeface="Miriam Fixed" panose="020B0509050101010101" pitchFamily="49" charset="-79"/>
                </a:rPr>
                <a:t>с</a:t>
              </a:r>
              <a:r>
                <a:rPr lang="ru-RU" sz="1050" b="1" spc="-20" dirty="0" smtClean="0">
                  <a:cs typeface="Miriam Fixed" panose="020B0509050101010101" pitchFamily="49" charset="-79"/>
                </a:rPr>
                <a:t>тарший телефонист </a:t>
              </a:r>
              <a:r>
                <a:rPr lang="ru-RU" sz="1050" spc="-20" dirty="0" smtClean="0">
                  <a:cs typeface="Miriam Fixed" panose="020B0509050101010101" pitchFamily="49" charset="-79"/>
                </a:rPr>
                <a:t>-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от </a:t>
              </a:r>
              <a:r>
                <a:rPr lang="ru-RU" sz="180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219</a:t>
              </a:r>
              <a:r>
                <a:rPr lang="ru-RU" sz="105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 </a:t>
              </a:r>
              <a:r>
                <a:rPr lang="ru-RU" sz="1000" spc="-40" dirty="0">
                  <a:cs typeface="Miriam Fixed" panose="020B0509050101010101" pitchFamily="49" charset="-79"/>
                </a:rPr>
                <a:t>тыс. руб. в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месяц</a:t>
              </a:r>
              <a:endParaRPr lang="ru-RU" sz="1000" spc="-20" dirty="0">
                <a:cs typeface="Miriam Fixed" panose="020B0509050101010101" pitchFamily="49" charset="-79"/>
              </a:endParaRPr>
            </a:p>
          </p:txBody>
        </p:sp>
        <p:pic>
          <p:nvPicPr>
            <p:cNvPr id="112" name="Рисунок 111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609184" y="5281607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sp>
        <p:nvSpPr>
          <p:cNvPr id="117" name="Прямоугольник 116">
            <a:extLst>
              <a:ext uri="{FF2B5EF4-FFF2-40B4-BE49-F238E27FC236}">
                <a16:creationId xmlns:a16="http://schemas.microsoft.com/office/drawing/2014/main" id="{9DC938B3-99BB-4DF1-AD0C-ED6626792A21}"/>
              </a:ext>
            </a:extLst>
          </p:cNvPr>
          <p:cNvSpPr/>
          <p:nvPr/>
        </p:nvSpPr>
        <p:spPr>
          <a:xfrm>
            <a:off x="6925150" y="6341846"/>
            <a:ext cx="2745205" cy="471530"/>
          </a:xfrm>
          <a:prstGeom prst="rect">
            <a:avLst/>
          </a:prstGeom>
          <a:solidFill>
            <a:srgbClr val="4B5320"/>
          </a:solidFill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b="1" dirty="0">
                <a:solidFill>
                  <a:srgbClr val="FCC206"/>
                </a:solidFill>
                <a:latin typeface="+mj-lt"/>
                <a:cs typeface="Miriam Fixed" panose="020B0509050101010101" pitchFamily="49" charset="-79"/>
              </a:rPr>
              <a:t>Горячая линия по вопросам службы по контракту </a:t>
            </a:r>
            <a:r>
              <a:rPr lang="ru-RU" sz="1600" b="1" dirty="0" smtClean="0">
                <a:solidFill>
                  <a:srgbClr val="FCC206"/>
                </a:solidFill>
                <a:latin typeface="+mj-lt"/>
                <a:cs typeface="Miriam Fixed" panose="020B0509050101010101" pitchFamily="49" charset="-79"/>
              </a:rPr>
              <a:t>– </a:t>
            </a:r>
            <a:r>
              <a:rPr lang="ru-RU" sz="1600" b="1" dirty="0">
                <a:solidFill>
                  <a:srgbClr val="FCC206"/>
                </a:solidFill>
                <a:latin typeface="+mj-lt"/>
                <a:cs typeface="Miriam Fixed" panose="020B0509050101010101" pitchFamily="49" charset="-79"/>
              </a:rPr>
              <a:t>117</a:t>
            </a:r>
          </a:p>
        </p:txBody>
      </p:sp>
      <p:grpSp>
        <p:nvGrpSpPr>
          <p:cNvPr id="113" name="Группа 112"/>
          <p:cNvGrpSpPr/>
          <p:nvPr/>
        </p:nvGrpSpPr>
        <p:grpSpPr>
          <a:xfrm>
            <a:off x="6601564" y="5340072"/>
            <a:ext cx="3273179" cy="324604"/>
            <a:chOff x="6578125" y="6642530"/>
            <a:chExt cx="3273179" cy="324604"/>
          </a:xfrm>
        </p:grpSpPr>
        <p:pic>
          <p:nvPicPr>
            <p:cNvPr id="114" name="Рисунок 113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578125" y="6643134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sp>
          <p:nvSpPr>
            <p:cNvPr id="115" name="TextBox 114"/>
            <p:cNvSpPr txBox="1"/>
            <p:nvPr/>
          </p:nvSpPr>
          <p:spPr>
            <a:xfrm>
              <a:off x="6872536" y="6642530"/>
              <a:ext cx="2978768" cy="313932"/>
            </a:xfrm>
            <a:prstGeom prst="rect">
              <a:avLst/>
            </a:prstGeom>
            <a:noFill/>
          </p:spPr>
          <p:txBody>
            <a:bodyPr wrap="square" lIns="72000" rIns="72000" rtlCol="0"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1050" b="1" spc="-20" dirty="0" smtClean="0">
                  <a:cs typeface="Miriam Fixed" panose="020B0509050101010101" pitchFamily="49" charset="-79"/>
                </a:rPr>
                <a:t>стрелок</a:t>
              </a:r>
              <a:r>
                <a:rPr lang="ru-RU" sz="1050" spc="-40" dirty="0" smtClean="0">
                  <a:cs typeface="Miriam Fixed" panose="020B0509050101010101" pitchFamily="49" charset="-79"/>
                </a:rPr>
                <a:t> -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от </a:t>
              </a:r>
              <a:r>
                <a:rPr lang="ru-RU" sz="180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204</a:t>
              </a:r>
              <a:r>
                <a:rPr lang="ru-RU" sz="105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 </a:t>
              </a:r>
              <a:r>
                <a:rPr lang="ru-RU" sz="1000" spc="-40" dirty="0">
                  <a:cs typeface="Miriam Fixed" panose="020B0509050101010101" pitchFamily="49" charset="-79"/>
                </a:rPr>
                <a:t>тыс. руб. в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месяц</a:t>
              </a:r>
              <a:endParaRPr lang="ru-RU" sz="1000" spc="-20" dirty="0">
                <a:cs typeface="Miriam Fixed" panose="020B0509050101010101" pitchFamily="49" charset="-79"/>
              </a:endParaRPr>
            </a:p>
          </p:txBody>
        </p:sp>
      </p:grpSp>
      <p:grpSp>
        <p:nvGrpSpPr>
          <p:cNvPr id="118" name="Группа 117"/>
          <p:cNvGrpSpPr/>
          <p:nvPr/>
        </p:nvGrpSpPr>
        <p:grpSpPr>
          <a:xfrm>
            <a:off x="6597789" y="4341159"/>
            <a:ext cx="3270423" cy="330645"/>
            <a:chOff x="6580881" y="6642530"/>
            <a:chExt cx="3270423" cy="330645"/>
          </a:xfrm>
        </p:grpSpPr>
        <p:pic>
          <p:nvPicPr>
            <p:cNvPr id="119" name="Рисунок 118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580881" y="6649175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sp>
          <p:nvSpPr>
            <p:cNvPr id="120" name="TextBox 119"/>
            <p:cNvSpPr txBox="1"/>
            <p:nvPr/>
          </p:nvSpPr>
          <p:spPr>
            <a:xfrm>
              <a:off x="6872536" y="6642530"/>
              <a:ext cx="2978768" cy="313932"/>
            </a:xfrm>
            <a:prstGeom prst="rect">
              <a:avLst/>
            </a:prstGeom>
            <a:noFill/>
          </p:spPr>
          <p:txBody>
            <a:bodyPr wrap="square" lIns="72000" rIns="72000" rtlCol="0"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1050" b="1" spc="-20" dirty="0" smtClean="0">
                  <a:cs typeface="Miriam Fixed" panose="020B0509050101010101" pitchFamily="49" charset="-79"/>
                </a:rPr>
                <a:t>гранатометчик</a:t>
              </a:r>
              <a:r>
                <a:rPr lang="ru-RU" sz="1050" spc="-40" dirty="0" smtClean="0">
                  <a:cs typeface="Miriam Fixed" panose="020B0509050101010101" pitchFamily="49" charset="-79"/>
                </a:rPr>
                <a:t> -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от </a:t>
              </a:r>
              <a:r>
                <a:rPr lang="ru-RU" sz="180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211</a:t>
              </a:r>
              <a:r>
                <a:rPr lang="ru-RU" sz="105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 </a:t>
              </a:r>
              <a:r>
                <a:rPr lang="ru-RU" sz="1000" spc="-40" dirty="0">
                  <a:cs typeface="Miriam Fixed" panose="020B0509050101010101" pitchFamily="49" charset="-79"/>
                </a:rPr>
                <a:t>тыс. руб. в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месяц</a:t>
              </a:r>
              <a:endParaRPr lang="ru-RU" sz="1000" spc="-20" dirty="0">
                <a:cs typeface="Miriam Fixed" panose="020B0509050101010101" pitchFamily="49" charset="-79"/>
              </a:endParaRPr>
            </a:p>
          </p:txBody>
        </p:sp>
      </p:grpSp>
      <p:sp>
        <p:nvSpPr>
          <p:cNvPr id="126" name="Прямоугольник 125">
            <a:extLst>
              <a:ext uri="{FF2B5EF4-FFF2-40B4-BE49-F238E27FC236}">
                <a16:creationId xmlns:a16="http://schemas.microsoft.com/office/drawing/2014/main" id="{9DC938B3-99BB-4DF1-AD0C-ED6626792A21}"/>
              </a:ext>
            </a:extLst>
          </p:cNvPr>
          <p:cNvSpPr/>
          <p:nvPr/>
        </p:nvSpPr>
        <p:spPr>
          <a:xfrm>
            <a:off x="3578976" y="6320301"/>
            <a:ext cx="2745205" cy="493075"/>
          </a:xfrm>
          <a:prstGeom prst="rect">
            <a:avLst/>
          </a:prstGeom>
          <a:solidFill>
            <a:srgbClr val="4B5320"/>
          </a:solidFill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85000"/>
              </a:lnSpc>
            </a:pPr>
            <a:r>
              <a:rPr lang="ru-RU" sz="1600" b="1" dirty="0">
                <a:solidFill>
                  <a:schemeClr val="bg1"/>
                </a:solidFill>
                <a:cs typeface="Miriam Fixed" panose="020B0509050101010101" pitchFamily="49" charset="-79"/>
              </a:rPr>
              <a:t>КОНТРАКТ ЗАКЛЮЧАЕТСЯ </a:t>
            </a:r>
          </a:p>
          <a:p>
            <a:pPr algn="ctr">
              <a:lnSpc>
                <a:spcPct val="85000"/>
              </a:lnSpc>
            </a:pPr>
            <a:r>
              <a:rPr lang="ru-RU" sz="1600" b="1" u="sng" dirty="0">
                <a:solidFill>
                  <a:srgbClr val="FCC206"/>
                </a:solidFill>
                <a:cs typeface="Miriam Fixed" panose="020B0509050101010101" pitchFamily="49" charset="-79"/>
              </a:rPr>
              <a:t>на 1 год, 3 года и 5 лет</a:t>
            </a:r>
          </a:p>
        </p:txBody>
      </p:sp>
      <p:sp>
        <p:nvSpPr>
          <p:cNvPr id="127" name="Прямоугольник 126">
            <a:extLst>
              <a:ext uri="{FF2B5EF4-FFF2-40B4-BE49-F238E27FC236}">
                <a16:creationId xmlns:a16="http://schemas.microsoft.com/office/drawing/2014/main" id="{9DC938B3-99BB-4DF1-AD0C-ED6626792A21}"/>
              </a:ext>
            </a:extLst>
          </p:cNvPr>
          <p:cNvSpPr/>
          <p:nvPr/>
        </p:nvSpPr>
        <p:spPr>
          <a:xfrm>
            <a:off x="36367" y="4546519"/>
            <a:ext cx="3217919" cy="466657"/>
          </a:xfrm>
          <a:prstGeom prst="rect">
            <a:avLst/>
          </a:prstGeom>
          <a:solidFill>
            <a:srgbClr val="4B5320"/>
          </a:solidFill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b="1" dirty="0">
                <a:solidFill>
                  <a:srgbClr val="FCC206"/>
                </a:solidFill>
                <a:latin typeface="+mj-lt"/>
                <a:cs typeface="Miriam Fixed" panose="020B0509050101010101" pitchFamily="49" charset="-79"/>
              </a:rPr>
              <a:t>Горячая линия по вопросам службы по контракту </a:t>
            </a:r>
            <a:r>
              <a:rPr lang="ru-RU" sz="1600" b="1" dirty="0" smtClean="0">
                <a:solidFill>
                  <a:srgbClr val="FCC206"/>
                </a:solidFill>
                <a:latin typeface="+mj-lt"/>
                <a:cs typeface="Miriam Fixed" panose="020B0509050101010101" pitchFamily="49" charset="-79"/>
              </a:rPr>
              <a:t>– </a:t>
            </a:r>
            <a:r>
              <a:rPr lang="ru-RU" sz="1600" b="1" dirty="0">
                <a:solidFill>
                  <a:srgbClr val="FCC206"/>
                </a:solidFill>
                <a:latin typeface="+mj-lt"/>
                <a:cs typeface="Miriam Fixed" panose="020B0509050101010101" pitchFamily="49" charset="-79"/>
              </a:rPr>
              <a:t>117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" t="4510" r="2173" b="16070"/>
          <a:stretch/>
        </p:blipFill>
        <p:spPr>
          <a:xfrm>
            <a:off x="45726" y="5109757"/>
            <a:ext cx="3179082" cy="1684742"/>
          </a:xfrm>
          <a:prstGeom prst="rect">
            <a:avLst/>
          </a:prstGeom>
        </p:spPr>
      </p:pic>
      <p:grpSp>
        <p:nvGrpSpPr>
          <p:cNvPr id="116" name="Группа 115"/>
          <p:cNvGrpSpPr/>
          <p:nvPr/>
        </p:nvGrpSpPr>
        <p:grpSpPr>
          <a:xfrm>
            <a:off x="6601564" y="5995764"/>
            <a:ext cx="3273179" cy="324604"/>
            <a:chOff x="6578125" y="6642530"/>
            <a:chExt cx="3273179" cy="324604"/>
          </a:xfrm>
        </p:grpSpPr>
        <p:pic>
          <p:nvPicPr>
            <p:cNvPr id="121" name="Рисунок 120"/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578125" y="6643134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  <p:sp>
          <p:nvSpPr>
            <p:cNvPr id="122" name="TextBox 121"/>
            <p:cNvSpPr txBox="1"/>
            <p:nvPr/>
          </p:nvSpPr>
          <p:spPr>
            <a:xfrm>
              <a:off x="6872536" y="6642530"/>
              <a:ext cx="2978768" cy="313932"/>
            </a:xfrm>
            <a:prstGeom prst="rect">
              <a:avLst/>
            </a:prstGeom>
            <a:noFill/>
          </p:spPr>
          <p:txBody>
            <a:bodyPr wrap="square" lIns="72000" rIns="72000" rtlCol="0"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1050" b="1" spc="-20" dirty="0" smtClean="0">
                  <a:cs typeface="Miriam Fixed" panose="020B0509050101010101" pitchFamily="49" charset="-79"/>
                </a:rPr>
                <a:t>пулеметчик</a:t>
              </a:r>
              <a:r>
                <a:rPr lang="ru-RU" sz="1050" spc="-40" dirty="0" smtClean="0">
                  <a:cs typeface="Miriam Fixed" panose="020B0509050101010101" pitchFamily="49" charset="-79"/>
                </a:rPr>
                <a:t> -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от </a:t>
              </a:r>
              <a:r>
                <a:rPr lang="ru-RU" sz="180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211</a:t>
              </a:r>
              <a:r>
                <a:rPr lang="ru-RU" sz="1050" spc="-40" dirty="0" smtClean="0">
                  <a:solidFill>
                    <a:srgbClr val="FF0000"/>
                  </a:solidFill>
                  <a:cs typeface="Miriam Fixed" panose="020B0509050101010101" pitchFamily="49" charset="-79"/>
                </a:rPr>
                <a:t> </a:t>
              </a:r>
              <a:r>
                <a:rPr lang="ru-RU" sz="1000" spc="-40" dirty="0">
                  <a:cs typeface="Miriam Fixed" panose="020B0509050101010101" pitchFamily="49" charset="-79"/>
                </a:rPr>
                <a:t>тыс. руб. в </a:t>
              </a:r>
              <a:r>
                <a:rPr lang="ru-RU" sz="1000" spc="-40" dirty="0" smtClean="0">
                  <a:cs typeface="Miriam Fixed" panose="020B0509050101010101" pitchFamily="49" charset="-79"/>
                </a:rPr>
                <a:t>месяц</a:t>
              </a:r>
              <a:endParaRPr lang="ru-RU" sz="1000" spc="-20" dirty="0">
                <a:cs typeface="Miriam Fixed" panose="020B0509050101010101" pitchFamily="49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0493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36"/>
          <a:stretch/>
        </p:blipFill>
        <p:spPr>
          <a:xfrm>
            <a:off x="6661281" y="712636"/>
            <a:ext cx="3243697" cy="5156530"/>
          </a:xfrm>
          <a:prstGeom prst="rect">
            <a:avLst/>
          </a:prstGeom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3296816" y="0"/>
            <a:ext cx="0" cy="6857914"/>
          </a:xfrm>
          <a:prstGeom prst="line">
            <a:avLst/>
          </a:prstGeom>
          <a:ln w="2540">
            <a:solidFill>
              <a:srgbClr val="00B0F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6602590" y="86"/>
            <a:ext cx="0" cy="6857914"/>
          </a:xfrm>
          <a:prstGeom prst="line">
            <a:avLst/>
          </a:prstGeom>
          <a:ln w="2540">
            <a:solidFill>
              <a:srgbClr val="00B0F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6660261" y="27935"/>
            <a:ext cx="3245738" cy="67190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35000">
                <a:schemeClr val="bg1">
                  <a:lumMod val="95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grpSp>
        <p:nvGrpSpPr>
          <p:cNvPr id="30" name="Группа 29"/>
          <p:cNvGrpSpPr/>
          <p:nvPr/>
        </p:nvGrpSpPr>
        <p:grpSpPr>
          <a:xfrm>
            <a:off x="17355" y="7604"/>
            <a:ext cx="3240000" cy="788952"/>
            <a:chOff x="3371124" y="3751231"/>
            <a:chExt cx="3173843" cy="788952"/>
          </a:xfrm>
        </p:grpSpPr>
        <p:pic>
          <p:nvPicPr>
            <p:cNvPr id="31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4575681" y="2576919"/>
              <a:ext cx="774227" cy="31447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32" name="Половина рамки 31"/>
            <p:cNvSpPr/>
            <p:nvPr/>
          </p:nvSpPr>
          <p:spPr>
            <a:xfrm>
              <a:off x="3371124" y="3751231"/>
              <a:ext cx="342607" cy="351329"/>
            </a:xfrm>
            <a:prstGeom prst="halfFrame">
              <a:avLst>
                <a:gd name="adj1" fmla="val 7272"/>
                <a:gd name="adj2" fmla="val 964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33" name="Половина рамки 32"/>
            <p:cNvSpPr/>
            <p:nvPr/>
          </p:nvSpPr>
          <p:spPr>
            <a:xfrm rot="10800000">
              <a:off x="6202360" y="4188854"/>
              <a:ext cx="342607" cy="351329"/>
            </a:xfrm>
            <a:prstGeom prst="halfFrame">
              <a:avLst>
                <a:gd name="adj1" fmla="val 7272"/>
                <a:gd name="adj2" fmla="val 964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11723" y="116632"/>
            <a:ext cx="3210261" cy="349617"/>
          </a:xfrm>
          <a:prstGeom prst="rect">
            <a:avLst/>
          </a:prstGeom>
          <a:noFill/>
        </p:spPr>
        <p:txBody>
          <a:bodyPr wrap="square" lIns="36000" tIns="36000" rIns="36000" bIns="36000" rtlCol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sz="1600" b="1" spc="-100" dirty="0">
                <a:solidFill>
                  <a:prstClr val="white"/>
                </a:solidFill>
                <a:latin typeface="+mj-lt"/>
                <a:cs typeface="Miriam Fixed" panose="020B0509050101010101" pitchFamily="49" charset="-79"/>
              </a:rPr>
              <a:t>СОЦИАЛЬНЫЕ </a:t>
            </a:r>
          </a:p>
          <a:p>
            <a:pPr algn="ctr">
              <a:lnSpc>
                <a:spcPct val="80000"/>
              </a:lnSpc>
            </a:pPr>
            <a:r>
              <a:rPr lang="ru-RU" sz="1600" b="1" spc="-100" dirty="0" smtClean="0">
                <a:solidFill>
                  <a:prstClr val="white"/>
                </a:solidFill>
                <a:latin typeface="+mj-lt"/>
                <a:cs typeface="Miriam Fixed" panose="020B0509050101010101" pitchFamily="49" charset="-79"/>
              </a:rPr>
              <a:t>ЛЬГОТЫ  </a:t>
            </a:r>
            <a:r>
              <a:rPr lang="ru-RU" sz="1600" b="1" spc="-100" dirty="0">
                <a:solidFill>
                  <a:prstClr val="white"/>
                </a:solidFill>
                <a:latin typeface="+mj-lt"/>
                <a:cs typeface="Miriam Fixed" panose="020B0509050101010101" pitchFamily="49" charset="-79"/>
              </a:rPr>
              <a:t>И  ГАРАНТИИ </a:t>
            </a:r>
            <a:endParaRPr lang="ru-RU" sz="1400" b="1" spc="-100" dirty="0">
              <a:solidFill>
                <a:prstClr val="white"/>
              </a:solidFill>
              <a:latin typeface="+mj-lt"/>
              <a:cs typeface="Miriam Fixed" panose="020B0509050101010101" pitchFamily="49" charset="-79"/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3312247" y="5997085"/>
            <a:ext cx="3298870" cy="738664"/>
          </a:xfrm>
          <a:prstGeom prst="rect">
            <a:avLst/>
          </a:prstGeom>
        </p:spPr>
        <p:txBody>
          <a:bodyPr wrap="square" lIns="0" rIns="0">
            <a:noAutofit/>
          </a:bodyPr>
          <a:lstStyle/>
          <a:p>
            <a:pPr algn="ctr">
              <a:buClr>
                <a:srgbClr val="FF0000"/>
              </a:buClr>
            </a:pPr>
            <a:endParaRPr lang="ru-RU" sz="1400" b="1" dirty="0">
              <a:solidFill>
                <a:srgbClr val="0000FF"/>
              </a:solidFill>
              <a:latin typeface="Minion Pro Cond" pitchFamily="18" charset="0"/>
              <a:cs typeface="Miriam Fixed" panose="020B0509050101010101" pitchFamily="49" charset="-79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-66738" y="5770702"/>
            <a:ext cx="3331368" cy="743015"/>
            <a:chOff x="3226350" y="893622"/>
            <a:chExt cx="3331368" cy="743015"/>
          </a:xfrm>
        </p:grpSpPr>
        <p:sp>
          <p:nvSpPr>
            <p:cNvPr id="65" name="Прямоугольник 64"/>
            <p:cNvSpPr/>
            <p:nvPr/>
          </p:nvSpPr>
          <p:spPr>
            <a:xfrm>
              <a:off x="3598175" y="893622"/>
              <a:ext cx="2959543" cy="743015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800" spc="-40" dirty="0">
                  <a:solidFill>
                    <a:srgbClr val="003399"/>
                  </a:solidFill>
                  <a:cs typeface="Miriam Fixed" panose="020B0509050101010101" pitchFamily="49" charset="-79"/>
                </a:rPr>
                <a:t>статус ветерана боевых действий и соответствующие льготы</a:t>
              </a:r>
            </a:p>
          </p:txBody>
        </p:sp>
        <p:pic>
          <p:nvPicPr>
            <p:cNvPr id="100" name="Рисунок 99"/>
            <p:cNvPicPr>
              <a:picLocks noChangeAspect="1"/>
            </p:cNvPicPr>
            <p:nvPr/>
          </p:nvPicPr>
          <p:blipFill>
            <a:blip r:embed="rId6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226350" y="893622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grpSp>
        <p:nvGrpSpPr>
          <p:cNvPr id="7" name="Группа 6"/>
          <p:cNvGrpSpPr/>
          <p:nvPr/>
        </p:nvGrpSpPr>
        <p:grpSpPr>
          <a:xfrm>
            <a:off x="3246824" y="879733"/>
            <a:ext cx="3291110" cy="521416"/>
            <a:chOff x="3226350" y="3025359"/>
            <a:chExt cx="3291110" cy="521416"/>
          </a:xfrm>
        </p:grpSpPr>
        <p:sp>
          <p:nvSpPr>
            <p:cNvPr id="69" name="Прямоугольник 68"/>
            <p:cNvSpPr/>
            <p:nvPr/>
          </p:nvSpPr>
          <p:spPr>
            <a:xfrm>
              <a:off x="3581584" y="3025359"/>
              <a:ext cx="2935876" cy="521416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800" spc="-40" dirty="0">
                  <a:solidFill>
                    <a:srgbClr val="003399"/>
                  </a:solidFill>
                  <a:cs typeface="Miriam Fixed" panose="020B0509050101010101" pitchFamily="49" charset="-79"/>
                </a:rPr>
                <a:t>кредитные и налоговые каникулы</a:t>
              </a:r>
            </a:p>
          </p:txBody>
        </p:sp>
        <p:pic>
          <p:nvPicPr>
            <p:cNvPr id="101" name="Рисунок 100"/>
            <p:cNvPicPr>
              <a:picLocks noChangeAspect="1"/>
            </p:cNvPicPr>
            <p:nvPr/>
          </p:nvPicPr>
          <p:blipFill>
            <a:blip r:embed="rId6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226350" y="3025359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grpSp>
        <p:nvGrpSpPr>
          <p:cNvPr id="9" name="Группа 8"/>
          <p:cNvGrpSpPr/>
          <p:nvPr/>
        </p:nvGrpSpPr>
        <p:grpSpPr>
          <a:xfrm>
            <a:off x="3234370" y="2985325"/>
            <a:ext cx="3310877" cy="759215"/>
            <a:chOff x="3226349" y="3882938"/>
            <a:chExt cx="3310877" cy="759215"/>
          </a:xfrm>
        </p:grpSpPr>
        <p:sp>
          <p:nvSpPr>
            <p:cNvPr id="71" name="Прямоугольник 70"/>
            <p:cNvSpPr/>
            <p:nvPr/>
          </p:nvSpPr>
          <p:spPr>
            <a:xfrm>
              <a:off x="3601350" y="3899138"/>
              <a:ext cx="2935876" cy="743015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800" spc="-40" dirty="0">
                  <a:solidFill>
                    <a:srgbClr val="003399"/>
                  </a:solidFill>
                  <a:cs typeface="Miriam Fixed" panose="020B0509050101010101" pitchFamily="49" charset="-79"/>
                </a:rPr>
                <a:t>бесплатный отдых детей</a:t>
              </a:r>
            </a:p>
            <a:p>
              <a:pPr>
                <a:lnSpc>
                  <a:spcPct val="80000"/>
                </a:lnSpc>
              </a:pPr>
              <a:r>
                <a:rPr lang="ru-RU" sz="1800" spc="-40" dirty="0">
                  <a:solidFill>
                    <a:srgbClr val="003399"/>
                  </a:solidFill>
                  <a:cs typeface="Miriam Fixed" panose="020B0509050101010101" pitchFamily="49" charset="-79"/>
                </a:rPr>
                <a:t>в летних оздоровительных лагерях</a:t>
              </a:r>
            </a:p>
          </p:txBody>
        </p:sp>
        <p:pic>
          <p:nvPicPr>
            <p:cNvPr id="104" name="Рисунок 103"/>
            <p:cNvPicPr>
              <a:picLocks noChangeAspect="1"/>
            </p:cNvPicPr>
            <p:nvPr/>
          </p:nvPicPr>
          <p:blipFill>
            <a:blip r:embed="rId6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226349" y="3882938"/>
              <a:ext cx="426483" cy="3402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sp>
        <p:nvSpPr>
          <p:cNvPr id="110" name="TextBox 109"/>
          <p:cNvSpPr txBox="1"/>
          <p:nvPr/>
        </p:nvSpPr>
        <p:spPr>
          <a:xfrm>
            <a:off x="7473280" y="111937"/>
            <a:ext cx="2383014" cy="509429"/>
          </a:xfrm>
          <a:prstGeom prst="rect">
            <a:avLst/>
          </a:prstGeom>
          <a:noFill/>
        </p:spPr>
        <p:txBody>
          <a:bodyPr wrap="none" lIns="47302" tIns="23651" rIns="47302" bIns="23651" rtlCol="0">
            <a:spAutoFit/>
          </a:bodyPr>
          <a:lstStyle/>
          <a:p>
            <a:pPr algn="ctr"/>
            <a:r>
              <a:rPr lang="ru-RU" sz="1500" b="1" dirty="0">
                <a:solidFill>
                  <a:srgbClr val="C00000"/>
                </a:solidFill>
                <a:latin typeface="+mj-lt"/>
                <a:ea typeface="Tahoma" pitchFamily="34" charset="0"/>
                <a:cs typeface="Arial" pitchFamily="34" charset="0"/>
              </a:rPr>
              <a:t>МИНИСТЕРСТВО ОБОРОНЫ</a:t>
            </a:r>
          </a:p>
          <a:p>
            <a:pPr algn="ctr"/>
            <a:r>
              <a:rPr lang="ru-RU" sz="1500" b="1" dirty="0">
                <a:solidFill>
                  <a:srgbClr val="C00000"/>
                </a:solidFill>
                <a:latin typeface="+mj-lt"/>
                <a:ea typeface="Tahoma" pitchFamily="34" charset="0"/>
                <a:cs typeface="Arial" pitchFamily="34" charset="0"/>
              </a:rPr>
              <a:t>РОССИЙСКОЙ ФЕДЕРАЦИИ</a:t>
            </a:r>
          </a:p>
        </p:txBody>
      </p:sp>
      <p:grpSp>
        <p:nvGrpSpPr>
          <p:cNvPr id="16" name="Группа 15"/>
          <p:cNvGrpSpPr/>
          <p:nvPr/>
        </p:nvGrpSpPr>
        <p:grpSpPr>
          <a:xfrm>
            <a:off x="-70250" y="825635"/>
            <a:ext cx="3287638" cy="1186213"/>
            <a:chOff x="-67681" y="909270"/>
            <a:chExt cx="3287638" cy="1186213"/>
          </a:xfrm>
        </p:grpSpPr>
        <p:sp>
          <p:nvSpPr>
            <p:cNvPr id="120" name="Прямоугольник 119"/>
            <p:cNvSpPr/>
            <p:nvPr/>
          </p:nvSpPr>
          <p:spPr>
            <a:xfrm>
              <a:off x="284081" y="909270"/>
              <a:ext cx="2935876" cy="1186213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800" spc="-40" dirty="0">
                  <a:solidFill>
                    <a:srgbClr val="003399"/>
                  </a:solidFill>
                  <a:cs typeface="Miriam Fixed" panose="020B0509050101010101" pitchFamily="49" charset="-79"/>
                </a:rPr>
                <a:t>возможность быстрого приобретения жилья за счет Минобороны России через накопительно-ипотечную систему</a:t>
              </a:r>
            </a:p>
          </p:txBody>
        </p:sp>
        <p:pic>
          <p:nvPicPr>
            <p:cNvPr id="121" name="Рисунок 120"/>
            <p:cNvPicPr>
              <a:picLocks noChangeAspect="1"/>
            </p:cNvPicPr>
            <p:nvPr/>
          </p:nvPicPr>
          <p:blipFill>
            <a:blip r:embed="rId6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67681" y="909270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grpSp>
        <p:nvGrpSpPr>
          <p:cNvPr id="18" name="Группа 17"/>
          <p:cNvGrpSpPr/>
          <p:nvPr/>
        </p:nvGrpSpPr>
        <p:grpSpPr>
          <a:xfrm>
            <a:off x="-70250" y="2175877"/>
            <a:ext cx="3301494" cy="521416"/>
            <a:chOff x="-81537" y="1814705"/>
            <a:chExt cx="3301494" cy="521416"/>
          </a:xfrm>
        </p:grpSpPr>
        <p:sp>
          <p:nvSpPr>
            <p:cNvPr id="122" name="Прямоугольник 121"/>
            <p:cNvSpPr/>
            <p:nvPr/>
          </p:nvSpPr>
          <p:spPr>
            <a:xfrm>
              <a:off x="284081" y="1814705"/>
              <a:ext cx="2935876" cy="521416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800" spc="-40" dirty="0">
                  <a:solidFill>
                    <a:srgbClr val="003399"/>
                  </a:solidFill>
                  <a:cs typeface="Miriam Fixed" panose="020B0509050101010101" pitchFamily="49" charset="-79"/>
                </a:rPr>
                <a:t>служебное жилье или компенсация за </a:t>
              </a:r>
              <a:r>
                <a:rPr lang="ru-RU" sz="1800" spc="-40" dirty="0" err="1">
                  <a:solidFill>
                    <a:srgbClr val="003399"/>
                  </a:solidFill>
                  <a:cs typeface="Miriam Fixed" panose="020B0509050101010101" pitchFamily="49" charset="-79"/>
                </a:rPr>
                <a:t>найм</a:t>
              </a:r>
              <a:r>
                <a:rPr lang="ru-RU" sz="1800" spc="-40" dirty="0">
                  <a:solidFill>
                    <a:srgbClr val="003399"/>
                  </a:solidFill>
                  <a:cs typeface="Miriam Fixed" panose="020B0509050101010101" pitchFamily="49" charset="-79"/>
                </a:rPr>
                <a:t> жилья</a:t>
              </a:r>
            </a:p>
          </p:txBody>
        </p:sp>
        <p:pic>
          <p:nvPicPr>
            <p:cNvPr id="123" name="Рисунок 122"/>
            <p:cNvPicPr>
              <a:picLocks noChangeAspect="1"/>
            </p:cNvPicPr>
            <p:nvPr/>
          </p:nvPicPr>
          <p:blipFill>
            <a:blip r:embed="rId6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81537" y="1819640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grpSp>
        <p:nvGrpSpPr>
          <p:cNvPr id="19" name="Группа 18"/>
          <p:cNvGrpSpPr/>
          <p:nvPr/>
        </p:nvGrpSpPr>
        <p:grpSpPr>
          <a:xfrm>
            <a:off x="-70250" y="2956815"/>
            <a:ext cx="3453320" cy="964614"/>
            <a:chOff x="-81537" y="2405787"/>
            <a:chExt cx="3453320" cy="1061075"/>
          </a:xfrm>
        </p:grpSpPr>
        <p:sp>
          <p:nvSpPr>
            <p:cNvPr id="124" name="Прямоугольник 123"/>
            <p:cNvSpPr/>
            <p:nvPr/>
          </p:nvSpPr>
          <p:spPr>
            <a:xfrm>
              <a:off x="284080" y="2405787"/>
              <a:ext cx="3087703" cy="1061075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800" spc="-40" dirty="0">
                  <a:solidFill>
                    <a:srgbClr val="003399"/>
                  </a:solidFill>
                  <a:cs typeface="Miriam Fixed" panose="020B0509050101010101" pitchFamily="49" charset="-79"/>
                </a:rPr>
                <a:t>бесплатное обследование, </a:t>
              </a:r>
              <a:br>
                <a:rPr lang="ru-RU" sz="1800" spc="-40" dirty="0">
                  <a:solidFill>
                    <a:srgbClr val="003399"/>
                  </a:solidFill>
                  <a:cs typeface="Miriam Fixed" panose="020B0509050101010101" pitchFamily="49" charset="-79"/>
                </a:rPr>
              </a:br>
              <a:r>
                <a:rPr lang="ru-RU" sz="1800" spc="-30" dirty="0">
                  <a:solidFill>
                    <a:srgbClr val="003399"/>
                  </a:solidFill>
                  <a:cs typeface="Miriam Fixed" panose="020B0509050101010101" pitchFamily="49" charset="-79"/>
                </a:rPr>
                <a:t>лечение </a:t>
              </a:r>
              <a:r>
                <a:rPr lang="ru-RU" sz="1800" spc="-40" dirty="0">
                  <a:solidFill>
                    <a:srgbClr val="003399"/>
                  </a:solidFill>
                  <a:cs typeface="Miriam Fixed" panose="020B0509050101010101" pitchFamily="49" charset="-79"/>
                </a:rPr>
                <a:t>и реабилитация</a:t>
              </a:r>
            </a:p>
            <a:p>
              <a:pPr>
                <a:lnSpc>
                  <a:spcPct val="80000"/>
                </a:lnSpc>
              </a:pPr>
              <a:r>
                <a:rPr lang="ru-RU" sz="1800" spc="-40" dirty="0">
                  <a:solidFill>
                    <a:srgbClr val="003399"/>
                  </a:solidFill>
                  <a:cs typeface="Miriam Fixed" panose="020B0509050101010101" pitchFamily="49" charset="-79"/>
                </a:rPr>
                <a:t>в военно-медицинских учреждениях  </a:t>
              </a:r>
            </a:p>
          </p:txBody>
        </p:sp>
        <p:pic>
          <p:nvPicPr>
            <p:cNvPr id="125" name="Рисунок 124"/>
            <p:cNvPicPr>
              <a:picLocks noChangeAspect="1"/>
            </p:cNvPicPr>
            <p:nvPr/>
          </p:nvPicPr>
          <p:blipFill>
            <a:blip r:embed="rId6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81537" y="2405787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grpSp>
        <p:nvGrpSpPr>
          <p:cNvPr id="27" name="Группа 26"/>
          <p:cNvGrpSpPr/>
          <p:nvPr/>
        </p:nvGrpSpPr>
        <p:grpSpPr>
          <a:xfrm>
            <a:off x="-77870" y="4137453"/>
            <a:ext cx="3310498" cy="745608"/>
            <a:chOff x="-67681" y="5614564"/>
            <a:chExt cx="3310498" cy="745608"/>
          </a:xfrm>
        </p:grpSpPr>
        <p:sp>
          <p:nvSpPr>
            <p:cNvPr id="132" name="Прямоугольник 131"/>
            <p:cNvSpPr/>
            <p:nvPr/>
          </p:nvSpPr>
          <p:spPr>
            <a:xfrm>
              <a:off x="306941" y="5617157"/>
              <a:ext cx="2935876" cy="743015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800" spc="-40" dirty="0">
                  <a:solidFill>
                    <a:srgbClr val="003399"/>
                  </a:solidFill>
                  <a:cs typeface="Miriam Fixed" panose="020B0509050101010101" pitchFamily="49" charset="-79"/>
                </a:rPr>
                <a:t>страхование жизни</a:t>
              </a:r>
            </a:p>
            <a:p>
              <a:pPr>
                <a:lnSpc>
                  <a:spcPct val="80000"/>
                </a:lnSpc>
              </a:pPr>
              <a:r>
                <a:rPr lang="ru-RU" sz="1800" spc="-40" dirty="0">
                  <a:solidFill>
                    <a:srgbClr val="003399"/>
                  </a:solidFill>
                  <a:cs typeface="Miriam Fixed" panose="020B0509050101010101" pitchFamily="49" charset="-79"/>
                </a:rPr>
                <a:t>и здоровья за счет федерального бюджета</a:t>
              </a:r>
            </a:p>
          </p:txBody>
        </p:sp>
        <p:pic>
          <p:nvPicPr>
            <p:cNvPr id="133" name="Рисунок 132"/>
            <p:cNvPicPr>
              <a:picLocks noChangeAspect="1"/>
            </p:cNvPicPr>
            <p:nvPr/>
          </p:nvPicPr>
          <p:blipFill>
            <a:blip r:embed="rId6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67681" y="5614564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grpSp>
        <p:nvGrpSpPr>
          <p:cNvPr id="14" name="Группа 13"/>
          <p:cNvGrpSpPr/>
          <p:nvPr/>
        </p:nvGrpSpPr>
        <p:grpSpPr>
          <a:xfrm>
            <a:off x="-70250" y="5033598"/>
            <a:ext cx="3301494" cy="540495"/>
            <a:chOff x="-81537" y="6181725"/>
            <a:chExt cx="3301494" cy="540495"/>
          </a:xfrm>
        </p:grpSpPr>
        <p:sp>
          <p:nvSpPr>
            <p:cNvPr id="143" name="Прямоугольник 142"/>
            <p:cNvSpPr/>
            <p:nvPr/>
          </p:nvSpPr>
          <p:spPr>
            <a:xfrm>
              <a:off x="284081" y="6200804"/>
              <a:ext cx="2935876" cy="521416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800" spc="-40" dirty="0">
                  <a:solidFill>
                    <a:srgbClr val="003399"/>
                  </a:solidFill>
                  <a:cs typeface="Miriam Fixed" panose="020B0509050101010101" pitchFamily="49" charset="-79"/>
                </a:rPr>
                <a:t>право на </a:t>
              </a:r>
              <a:r>
                <a:rPr lang="ru-RU" sz="1800" spc="-40" dirty="0" smtClean="0">
                  <a:solidFill>
                    <a:srgbClr val="003399"/>
                  </a:solidFill>
                  <a:cs typeface="Miriam Fixed" panose="020B0509050101010101" pitchFamily="49" charset="-79"/>
                </a:rPr>
                <a:t>льготную пенсию </a:t>
              </a:r>
              <a:r>
                <a:rPr lang="ru-RU" sz="1800" spc="-40" dirty="0">
                  <a:solidFill>
                    <a:srgbClr val="003399"/>
                  </a:solidFill>
                  <a:cs typeface="Miriam Fixed" panose="020B0509050101010101" pitchFamily="49" charset="-79"/>
                </a:rPr>
                <a:t>после 20 лет службы</a:t>
              </a:r>
            </a:p>
          </p:txBody>
        </p:sp>
        <p:pic>
          <p:nvPicPr>
            <p:cNvPr id="144" name="Рисунок 143"/>
            <p:cNvPicPr>
              <a:picLocks noChangeAspect="1"/>
            </p:cNvPicPr>
            <p:nvPr/>
          </p:nvPicPr>
          <p:blipFill>
            <a:blip r:embed="rId6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81537" y="6181725"/>
              <a:ext cx="424286" cy="338448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grpSp>
        <p:nvGrpSpPr>
          <p:cNvPr id="8" name="Группа 7"/>
          <p:cNvGrpSpPr/>
          <p:nvPr/>
        </p:nvGrpSpPr>
        <p:grpSpPr>
          <a:xfrm>
            <a:off x="3237299" y="1558450"/>
            <a:ext cx="3302609" cy="521416"/>
            <a:chOff x="3206042" y="3306072"/>
            <a:chExt cx="3302609" cy="521416"/>
          </a:xfrm>
        </p:grpSpPr>
        <p:sp>
          <p:nvSpPr>
            <p:cNvPr id="149" name="Прямоугольник 148"/>
            <p:cNvSpPr/>
            <p:nvPr/>
          </p:nvSpPr>
          <p:spPr>
            <a:xfrm>
              <a:off x="3572775" y="3306072"/>
              <a:ext cx="2935876" cy="521416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800" spc="-40" dirty="0">
                  <a:solidFill>
                    <a:srgbClr val="003399"/>
                  </a:solidFill>
                  <a:cs typeface="Miriam Fixed" panose="020B0509050101010101" pitchFamily="49" charset="-79"/>
                </a:rPr>
                <a:t>бюджетные места для обучения детей в вузах</a:t>
              </a:r>
            </a:p>
          </p:txBody>
        </p:sp>
        <p:pic>
          <p:nvPicPr>
            <p:cNvPr id="150" name="Рисунок 149"/>
            <p:cNvPicPr>
              <a:picLocks noChangeAspect="1"/>
            </p:cNvPicPr>
            <p:nvPr/>
          </p:nvPicPr>
          <p:blipFill>
            <a:blip r:embed="rId6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206042" y="3306072"/>
              <a:ext cx="446791" cy="3564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grpSp>
        <p:nvGrpSpPr>
          <p:cNvPr id="13" name="Группа 12"/>
          <p:cNvGrpSpPr/>
          <p:nvPr/>
        </p:nvGrpSpPr>
        <p:grpSpPr>
          <a:xfrm>
            <a:off x="3248755" y="3975899"/>
            <a:ext cx="3301351" cy="1457698"/>
            <a:chOff x="3226350" y="6219813"/>
            <a:chExt cx="3301351" cy="1457698"/>
          </a:xfrm>
        </p:grpSpPr>
        <p:sp>
          <p:nvSpPr>
            <p:cNvPr id="147" name="Прямоугольник 146"/>
            <p:cNvSpPr/>
            <p:nvPr/>
          </p:nvSpPr>
          <p:spPr>
            <a:xfrm>
              <a:off x="3591825" y="6219813"/>
              <a:ext cx="2935876" cy="1457698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r>
                <a:rPr lang="ru-RU" sz="1800" spc="-40" dirty="0">
                  <a:solidFill>
                    <a:srgbClr val="003399"/>
                  </a:solidFill>
                  <a:cs typeface="Miriam Fixed" panose="020B0509050101010101" pitchFamily="49" charset="-79"/>
                </a:rPr>
                <a:t>единые дополнительные выплаты, льготы и гарантии субъектов Российской Федерации для военнослужащих по контракту</a:t>
              </a:r>
            </a:p>
          </p:txBody>
        </p:sp>
        <p:pic>
          <p:nvPicPr>
            <p:cNvPr id="154" name="Рисунок 153"/>
            <p:cNvPicPr>
              <a:picLocks noChangeAspect="1"/>
            </p:cNvPicPr>
            <p:nvPr/>
          </p:nvPicPr>
          <p:blipFill>
            <a:blip r:embed="rId6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226350" y="6219813"/>
              <a:ext cx="406174" cy="3240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837" y="44624"/>
            <a:ext cx="849995" cy="576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48" name="Прямая соединительная линия 2047"/>
          <p:cNvCxnSpPr/>
          <p:nvPr/>
        </p:nvCxnSpPr>
        <p:spPr>
          <a:xfrm>
            <a:off x="6660261" y="690311"/>
            <a:ext cx="3245739" cy="0"/>
          </a:xfrm>
          <a:prstGeom prst="line">
            <a:avLst/>
          </a:prstGeom>
          <a:ln>
            <a:solidFill>
              <a:srgbClr val="FCC2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Группа 78">
            <a:extLst>
              <a:ext uri="{FF2B5EF4-FFF2-40B4-BE49-F238E27FC236}">
                <a16:creationId xmlns:a16="http://schemas.microsoft.com/office/drawing/2014/main" id="{AA4BB89B-32A5-4B3E-A601-82E79D582173}"/>
              </a:ext>
            </a:extLst>
          </p:cNvPr>
          <p:cNvGrpSpPr/>
          <p:nvPr/>
        </p:nvGrpSpPr>
        <p:grpSpPr>
          <a:xfrm>
            <a:off x="3235091" y="2247885"/>
            <a:ext cx="3312134" cy="521416"/>
            <a:chOff x="3206042" y="3450088"/>
            <a:chExt cx="3312134" cy="521416"/>
          </a:xfrm>
        </p:grpSpPr>
        <p:sp>
          <p:nvSpPr>
            <p:cNvPr id="80" name="Прямоугольник 79">
              <a:extLst>
                <a:ext uri="{FF2B5EF4-FFF2-40B4-BE49-F238E27FC236}">
                  <a16:creationId xmlns:a16="http://schemas.microsoft.com/office/drawing/2014/main" id="{9650206B-DF0E-4F13-A4FB-1C9667D0B32E}"/>
                </a:ext>
              </a:extLst>
            </p:cNvPr>
            <p:cNvSpPr/>
            <p:nvPr/>
          </p:nvSpPr>
          <p:spPr>
            <a:xfrm>
              <a:off x="3582300" y="3450088"/>
              <a:ext cx="2935876" cy="521416"/>
            </a:xfrm>
            <a:prstGeom prst="rect">
              <a:avLst/>
            </a:prstGeom>
          </p:spPr>
          <p:txBody>
            <a:bodyPr wrap="square" lIns="36000" tIns="36000" rIns="36000" bIns="3600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800" spc="-40" dirty="0">
                  <a:solidFill>
                    <a:srgbClr val="003399"/>
                  </a:solidFill>
                  <a:cs typeface="Miriam Fixed" panose="020B0509050101010101" pitchFamily="49" charset="-79"/>
                </a:rPr>
                <a:t>за будущими контрактниками бронируются рабочие места</a:t>
              </a:r>
            </a:p>
          </p:txBody>
        </p:sp>
        <p:pic>
          <p:nvPicPr>
            <p:cNvPr id="81" name="Рисунок 80">
              <a:extLst>
                <a:ext uri="{FF2B5EF4-FFF2-40B4-BE49-F238E27FC236}">
                  <a16:creationId xmlns:a16="http://schemas.microsoft.com/office/drawing/2014/main" id="{A5079DC7-78D9-4683-B44C-E0D00E75357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206042" y="3450088"/>
              <a:ext cx="446791" cy="356400"/>
            </a:xfrm>
            <a:prstGeom prst="rect">
              <a:avLst/>
            </a:prstGeom>
            <a:effectLst>
              <a:outerShdw blurRad="50800" dist="38100" dir="2700000" sx="99000" sy="99000" algn="tl" rotWithShape="0">
                <a:prstClr val="black"/>
              </a:outerShdw>
            </a:effectLst>
          </p:spPr>
        </p:pic>
      </p:grp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id="{AC99A1A5-15CE-4181-88B9-BE9EE4125B38}"/>
              </a:ext>
            </a:extLst>
          </p:cNvPr>
          <p:cNvSpPr/>
          <p:nvPr/>
        </p:nvSpPr>
        <p:spPr>
          <a:xfrm>
            <a:off x="3602674" y="4869160"/>
            <a:ext cx="2935876" cy="299817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>
              <a:lnSpc>
                <a:spcPct val="80000"/>
              </a:lnSpc>
            </a:pPr>
            <a:endParaRPr lang="ru-RU" sz="1800" spc="-40" dirty="0">
              <a:solidFill>
                <a:srgbClr val="FF0000"/>
              </a:solidFill>
              <a:cs typeface="Miriam Fixed" panose="020B0509050101010101" pitchFamily="49" charset="-79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6666000" y="5878984"/>
            <a:ext cx="3240000" cy="973089"/>
            <a:chOff x="6321152" y="7323567"/>
            <a:chExt cx="3240000" cy="973089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6321152" y="7650502"/>
              <a:ext cx="3240000" cy="324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321152" y="7972656"/>
              <a:ext cx="3240000" cy="32400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6321152" y="7323567"/>
              <a:ext cx="3240000" cy="32400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7308630" y="6443963"/>
            <a:ext cx="2497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800" b="1" dirty="0" err="1" smtClean="0">
                <a:solidFill>
                  <a:prstClr val="white">
                    <a:lumMod val="85000"/>
                  </a:prstClr>
                </a:solidFill>
              </a:rPr>
              <a:t>службапоконтракту.рф</a:t>
            </a:r>
            <a:endParaRPr lang="ru-RU" sz="1800" dirty="0">
              <a:solidFill>
                <a:prstClr val="white">
                  <a:lumMod val="85000"/>
                </a:prstClr>
              </a:solidFill>
              <a:latin typeface="Minion Pro Cond" pitchFamily="18" charset="0"/>
              <a:cs typeface="Miriam Fixed" panose="020B0509050101010101" pitchFamily="49" charset="-79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51935" y="5895670"/>
            <a:ext cx="27017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800" b="1" dirty="0">
                <a:solidFill>
                  <a:prstClr val="black"/>
                </a:solidFill>
              </a:rPr>
              <a:t>СЛУЖИ ПО КОНТРАКТУ</a:t>
            </a:r>
            <a:endParaRPr lang="ru-RU" sz="1400" b="1" dirty="0">
              <a:solidFill>
                <a:prstClr val="black"/>
              </a:solidFill>
            </a:endParaRPr>
          </a:p>
          <a:p>
            <a:pPr algn="ctr"/>
            <a:r>
              <a:rPr lang="ru-RU" sz="1800" b="1" dirty="0">
                <a:solidFill>
                  <a:prstClr val="white"/>
                </a:solidFill>
              </a:rPr>
              <a:t>В ВООРУЖЕННЫХ СИЛАХ</a:t>
            </a:r>
            <a:endParaRPr lang="ru-RU" sz="1800" dirty="0">
              <a:solidFill>
                <a:prstClr val="white"/>
              </a:solidFill>
              <a:latin typeface="Minion Pro Cond" pitchFamily="18" charset="0"/>
              <a:cs typeface="Miriam Fixed" panose="020B0509050101010101" pitchFamily="49" charset="-79"/>
            </a:endParaRPr>
          </a:p>
        </p:txBody>
      </p:sp>
      <p:grpSp>
        <p:nvGrpSpPr>
          <p:cNvPr id="90" name="Группа 89">
            <a:extLst>
              <a:ext uri="{FF2B5EF4-FFF2-40B4-BE49-F238E27FC236}">
                <a16:creationId xmlns:a16="http://schemas.microsoft.com/office/drawing/2014/main" id="{02452A14-E470-4574-A566-30827583CA90}"/>
              </a:ext>
            </a:extLst>
          </p:cNvPr>
          <p:cNvGrpSpPr/>
          <p:nvPr/>
        </p:nvGrpSpPr>
        <p:grpSpPr>
          <a:xfrm>
            <a:off x="3323810" y="17006"/>
            <a:ext cx="3240000" cy="788952"/>
            <a:chOff x="3371124" y="3751231"/>
            <a:chExt cx="3173843" cy="788952"/>
          </a:xfrm>
        </p:grpSpPr>
        <p:pic>
          <p:nvPicPr>
            <p:cNvPr id="91" name="Picture 8">
              <a:extLst>
                <a:ext uri="{FF2B5EF4-FFF2-40B4-BE49-F238E27FC236}">
                  <a16:creationId xmlns:a16="http://schemas.microsoft.com/office/drawing/2014/main" id="{0D9303F0-4101-4F75-B722-D76DE3AA90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4575681" y="2576919"/>
              <a:ext cx="774227" cy="31447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92" name="Половина рамки 91">
              <a:extLst>
                <a:ext uri="{FF2B5EF4-FFF2-40B4-BE49-F238E27FC236}">
                  <a16:creationId xmlns:a16="http://schemas.microsoft.com/office/drawing/2014/main" id="{3FF1A0B5-1633-4032-A235-1605A6443303}"/>
                </a:ext>
              </a:extLst>
            </p:cNvPr>
            <p:cNvSpPr/>
            <p:nvPr/>
          </p:nvSpPr>
          <p:spPr>
            <a:xfrm>
              <a:off x="3371124" y="3751231"/>
              <a:ext cx="342607" cy="351329"/>
            </a:xfrm>
            <a:prstGeom prst="halfFrame">
              <a:avLst>
                <a:gd name="adj1" fmla="val 7272"/>
                <a:gd name="adj2" fmla="val 964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3" name="Половина рамки 92">
              <a:extLst>
                <a:ext uri="{FF2B5EF4-FFF2-40B4-BE49-F238E27FC236}">
                  <a16:creationId xmlns:a16="http://schemas.microsoft.com/office/drawing/2014/main" id="{5A2CC3BA-E4E8-4E34-AD1E-FDD1E59CC589}"/>
                </a:ext>
              </a:extLst>
            </p:cNvPr>
            <p:cNvSpPr/>
            <p:nvPr/>
          </p:nvSpPr>
          <p:spPr>
            <a:xfrm rot="10800000">
              <a:off x="6202360" y="4188854"/>
              <a:ext cx="342607" cy="351329"/>
            </a:xfrm>
            <a:prstGeom prst="halfFrame">
              <a:avLst>
                <a:gd name="adj1" fmla="val 7272"/>
                <a:gd name="adj2" fmla="val 964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</p:grp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706D9FE6-D11E-4E8F-B25E-781171B866B1}"/>
              </a:ext>
            </a:extLst>
          </p:cNvPr>
          <p:cNvSpPr/>
          <p:nvPr/>
        </p:nvSpPr>
        <p:spPr>
          <a:xfrm>
            <a:off x="6664837" y="5396347"/>
            <a:ext cx="3243263" cy="479177"/>
          </a:xfrm>
          <a:prstGeom prst="rect">
            <a:avLst/>
          </a:prstGeom>
          <a:solidFill>
            <a:srgbClr val="4B5320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5C3BAFC0-9669-42BE-8949-C53C9DE6C947}"/>
              </a:ext>
            </a:extLst>
          </p:cNvPr>
          <p:cNvSpPr txBox="1"/>
          <p:nvPr/>
        </p:nvSpPr>
        <p:spPr>
          <a:xfrm>
            <a:off x="3318178" y="193601"/>
            <a:ext cx="3210261" cy="421511"/>
          </a:xfrm>
          <a:prstGeom prst="rect">
            <a:avLst/>
          </a:prstGeom>
          <a:noFill/>
        </p:spPr>
        <p:txBody>
          <a:bodyPr wrap="square" lIns="36000" tIns="36000" rIns="36000" bIns="36000" rtlCol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sz="1600" b="1" spc="-100" dirty="0">
                <a:solidFill>
                  <a:prstClr val="white"/>
                </a:solidFill>
                <a:cs typeface="Miriam Fixed" panose="020B0509050101010101" pitchFamily="49" charset="-79"/>
              </a:rPr>
              <a:t>СОЦИАЛЬНЫЕ </a:t>
            </a:r>
          </a:p>
          <a:p>
            <a:pPr algn="ctr">
              <a:lnSpc>
                <a:spcPct val="80000"/>
              </a:lnSpc>
            </a:pPr>
            <a:r>
              <a:rPr lang="ru-RU" sz="1600" b="1" spc="-100" dirty="0">
                <a:solidFill>
                  <a:prstClr val="white"/>
                </a:solidFill>
                <a:cs typeface="Miriam Fixed" panose="020B0509050101010101" pitchFamily="49" charset="-79"/>
              </a:rPr>
              <a:t>ЛЬГОТЫ  И  ГАРАНТИИ </a:t>
            </a:r>
            <a:endParaRPr lang="ru-RU" sz="1400" b="1" spc="-100" dirty="0">
              <a:solidFill>
                <a:prstClr val="white"/>
              </a:solidFill>
              <a:cs typeface="Miriam Fixed" panose="020B0509050101010101" pitchFamily="49" charset="-79"/>
            </a:endParaRPr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71A4009A-B211-4F55-A139-1CF340E653AB}"/>
              </a:ext>
            </a:extLst>
          </p:cNvPr>
          <p:cNvSpPr/>
          <p:nvPr/>
        </p:nvSpPr>
        <p:spPr>
          <a:xfrm>
            <a:off x="7057684" y="5462464"/>
            <a:ext cx="2935876" cy="388174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500" b="1" spc="-40" dirty="0">
                <a:solidFill>
                  <a:srgbClr val="FCC2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Miriam Fixed" panose="020B0509050101010101" pitchFamily="49" charset="-79"/>
              </a:rPr>
              <a:t>Звони сейчас 117</a:t>
            </a:r>
          </a:p>
        </p:txBody>
      </p:sp>
      <p:pic>
        <p:nvPicPr>
          <p:cNvPr id="2053" name="Picture 5" descr="Y:\МОЛОМИН\МОЛОМИН\СВО Брошура\Элементы\Жетон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121" y="5097876"/>
            <a:ext cx="1272695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9DC938B3-99BB-4DF1-AD0C-ED6626792A21}"/>
              </a:ext>
            </a:extLst>
          </p:cNvPr>
          <p:cNvSpPr/>
          <p:nvPr/>
        </p:nvSpPr>
        <p:spPr>
          <a:xfrm>
            <a:off x="3376890" y="5447215"/>
            <a:ext cx="3217985" cy="1389987"/>
          </a:xfrm>
          <a:prstGeom prst="rect">
            <a:avLst/>
          </a:prstGeom>
          <a:solidFill>
            <a:srgbClr val="4B5320"/>
          </a:solidFill>
        </p:spPr>
        <p:txBody>
          <a:bodyPr wrap="square" lIns="36000" tIns="36000" rIns="36000" bIns="3600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b="1" dirty="0" smtClean="0">
                <a:solidFill>
                  <a:srgbClr val="FCC206"/>
                </a:solidFill>
                <a:cs typeface="Miriam Fixed" panose="020B0509050101010101" pitchFamily="49" charset="-79"/>
              </a:rPr>
              <a:t>Подробнее </a:t>
            </a:r>
            <a:r>
              <a:rPr lang="ru-RU" sz="1600" b="1" dirty="0">
                <a:solidFill>
                  <a:srgbClr val="FCC206"/>
                </a:solidFill>
                <a:cs typeface="Miriam Fixed" panose="020B0509050101010101" pitchFamily="49" charset="-79"/>
              </a:rPr>
              <a:t>- по телефону: </a:t>
            </a:r>
          </a:p>
          <a:p>
            <a:pPr algn="ctr">
              <a:lnSpc>
                <a:spcPct val="80000"/>
              </a:lnSpc>
            </a:pPr>
            <a:r>
              <a:rPr lang="ru-RU" sz="1600" b="1" dirty="0">
                <a:solidFill>
                  <a:srgbClr val="FCC206"/>
                </a:solidFill>
                <a:cs typeface="Miriam Fixed" panose="020B0509050101010101" pitchFamily="49" charset="-79"/>
              </a:rPr>
              <a:t>8 (3952)200-446</a:t>
            </a: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rgbClr val="FCC206"/>
              </a:solidFill>
              <a:latin typeface="+mj-lt"/>
              <a:cs typeface="Miriam Fixed" panose="020B0509050101010101" pitchFamily="49" charset="-79"/>
            </a:endParaRPr>
          </a:p>
          <a:p>
            <a:pPr algn="ctr">
              <a:lnSpc>
                <a:spcPct val="80000"/>
              </a:lnSpc>
            </a:pPr>
            <a:r>
              <a:rPr lang="ru-RU" sz="1600" b="1" dirty="0" smtClean="0">
                <a:solidFill>
                  <a:srgbClr val="FCC206"/>
                </a:solidFill>
                <a:latin typeface="+mj-lt"/>
                <a:cs typeface="Miriam Fixed" panose="020B0509050101010101" pitchFamily="49" charset="-79"/>
              </a:rPr>
              <a:t>Горячая </a:t>
            </a:r>
            <a:r>
              <a:rPr lang="ru-RU" sz="1600" b="1" dirty="0">
                <a:solidFill>
                  <a:srgbClr val="FCC206"/>
                </a:solidFill>
                <a:latin typeface="+mj-lt"/>
                <a:cs typeface="Miriam Fixed" panose="020B0509050101010101" pitchFamily="49" charset="-79"/>
              </a:rPr>
              <a:t>линия по вопросам службы по контракту </a:t>
            </a:r>
            <a:r>
              <a:rPr lang="ru-RU" sz="1600" b="1" dirty="0" smtClean="0">
                <a:solidFill>
                  <a:srgbClr val="FCC206"/>
                </a:solidFill>
                <a:latin typeface="+mj-lt"/>
                <a:cs typeface="Miriam Fixed" panose="020B0509050101010101" pitchFamily="49" charset="-79"/>
              </a:rPr>
              <a:t>– 117</a:t>
            </a:r>
          </a:p>
          <a:p>
            <a:pPr algn="ctr">
              <a:lnSpc>
                <a:spcPct val="80000"/>
              </a:lnSpc>
            </a:pPr>
            <a:endParaRPr lang="ru-RU" sz="1100" b="1" dirty="0" smtClean="0">
              <a:solidFill>
                <a:srgbClr val="FCC206"/>
              </a:solidFill>
              <a:latin typeface="+mj-lt"/>
              <a:cs typeface="Miriam Fixed" panose="020B0509050101010101" pitchFamily="49" charset="-79"/>
            </a:endParaRPr>
          </a:p>
          <a:p>
            <a:pPr algn="ctr">
              <a:lnSpc>
                <a:spcPct val="80000"/>
              </a:lnSpc>
            </a:pPr>
            <a:r>
              <a:rPr lang="ru-RU" sz="1600" b="1" dirty="0" err="1" smtClean="0">
                <a:solidFill>
                  <a:schemeClr val="bg1"/>
                </a:solidFill>
                <a:latin typeface="+mj-lt"/>
                <a:cs typeface="Miriam Fixed" panose="020B0509050101010101" pitchFamily="49" charset="-79"/>
              </a:rPr>
              <a:t>службапоконтракту.рф</a:t>
            </a:r>
            <a:endParaRPr lang="ru-RU" sz="1600" b="1" dirty="0">
              <a:solidFill>
                <a:schemeClr val="bg1"/>
              </a:solidFill>
              <a:latin typeface="+mj-lt"/>
              <a:cs typeface="Miriam Fixed" panose="020B0509050101010101" pitchFamily="49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219707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5504</TotalTime>
  <Words>444</Words>
  <Application>Microsoft Office PowerPoint</Application>
  <PresentationFormat>Лист A4 (210x297 мм)</PresentationFormat>
  <Paragraphs>83</Paragraphs>
  <Slides>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9" baseType="lpstr">
      <vt:lpstr>Arial</vt:lpstr>
      <vt:lpstr>Calibri</vt:lpstr>
      <vt:lpstr>Minion Pro Cond</vt:lpstr>
      <vt:lpstr>Miriam Fixed</vt:lpstr>
      <vt:lpstr>Tahoma</vt:lpstr>
      <vt:lpstr>Times New Roman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Тимофеев Евгений Олегович</dc:creator>
  <cp:lastModifiedBy>User</cp:lastModifiedBy>
  <cp:revision>212</cp:revision>
  <cp:lastPrinted>2023-04-10T14:09:03Z</cp:lastPrinted>
  <dcterms:created xsi:type="dcterms:W3CDTF">2019-12-05T06:41:56Z</dcterms:created>
  <dcterms:modified xsi:type="dcterms:W3CDTF">2023-05-15T12:42:57Z</dcterms:modified>
</cp:coreProperties>
</file>