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1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2" r:id="rId2"/>
    <p:sldMasterId id="2147483663" r:id="rId3"/>
    <p:sldMasterId id="2147483664" r:id="rId4"/>
    <p:sldMasterId id="2147483667" r:id="rId5"/>
    <p:sldMasterId id="2147483677" r:id="rId6"/>
    <p:sldMasterId id="2147483679" r:id="rId7"/>
    <p:sldMasterId id="2147483693" r:id="rId8"/>
    <p:sldMasterId id="2147484315" r:id="rId9"/>
    <p:sldMasterId id="2147497030" r:id="rId10"/>
    <p:sldMasterId id="2147525931" r:id="rId11"/>
    <p:sldMasterId id="2147609478" r:id="rId12"/>
    <p:sldMasterId id="2147642779" r:id="rId13"/>
  </p:sldMasterIdLst>
  <p:notesMasterIdLst>
    <p:notesMasterId r:id="rId41"/>
  </p:notesMasterIdLst>
  <p:handoutMasterIdLst>
    <p:handoutMasterId r:id="rId42"/>
  </p:handoutMasterIdLst>
  <p:sldIdLst>
    <p:sldId id="941" r:id="rId14"/>
    <p:sldId id="942" r:id="rId15"/>
    <p:sldId id="722" r:id="rId16"/>
    <p:sldId id="954" r:id="rId17"/>
    <p:sldId id="337" r:id="rId18"/>
    <p:sldId id="553" r:id="rId19"/>
    <p:sldId id="554" r:id="rId20"/>
    <p:sldId id="703" r:id="rId21"/>
    <p:sldId id="952" r:id="rId22"/>
    <p:sldId id="652" r:id="rId23"/>
    <p:sldId id="376" r:id="rId24"/>
    <p:sldId id="972" r:id="rId25"/>
    <p:sldId id="953" r:id="rId26"/>
    <p:sldId id="472" r:id="rId27"/>
    <p:sldId id="473" r:id="rId28"/>
    <p:sldId id="483" r:id="rId29"/>
    <p:sldId id="820" r:id="rId30"/>
    <p:sldId id="487" r:id="rId31"/>
    <p:sldId id="488" r:id="rId32"/>
    <p:sldId id="610" r:id="rId33"/>
    <p:sldId id="515" r:id="rId34"/>
    <p:sldId id="723" r:id="rId35"/>
    <p:sldId id="961" r:id="rId36"/>
    <p:sldId id="970" r:id="rId37"/>
    <p:sldId id="600" r:id="rId38"/>
    <p:sldId id="778" r:id="rId39"/>
    <p:sldId id="962" r:id="rId4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99"/>
    <a:srgbClr val="CC3300"/>
    <a:srgbClr val="000099"/>
    <a:srgbClr val="003300"/>
    <a:srgbClr val="FFCCFF"/>
    <a:srgbClr val="FF3300"/>
    <a:srgbClr val="FFFF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64" autoAdjust="0"/>
    <p:restoredTop sz="93359" autoAdjust="0"/>
  </p:normalViewPr>
  <p:slideViewPr>
    <p:cSldViewPr>
      <p:cViewPr varScale="1">
        <p:scale>
          <a:sx n="109" d="100"/>
          <a:sy n="109" d="100"/>
        </p:scale>
        <p:origin x="1296" y="102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6"/>
    </p:cViewPr>
  </p:sorterViewPr>
  <p:notesViewPr>
    <p:cSldViewPr>
      <p:cViewPr varScale="1">
        <p:scale>
          <a:sx n="88" d="100"/>
          <a:sy n="88" d="100"/>
        </p:scale>
        <p:origin x="-382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37134BEB-F3AE-40C1-8378-6C626B04DB7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9712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latin typeface="Arial" panose="020B0604020202020204" pitchFamily="34" charset="0"/>
              </a:defRPr>
            </a:lvl1pPr>
          </a:lstStyle>
          <a:p>
            <a:fld id="{4A3B3A87-7BB4-426A-A4A7-487731256B7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2916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3BF00A5-3DCF-43E6-BB8A-1AA018BC065F}" type="slidenum">
              <a:rPr lang="ru-RU" altLang="ru-RU" sz="1200">
                <a:latin typeface="Arial" panose="020B0604020202020204" pitchFamily="34" charset="0"/>
              </a:rPr>
              <a:pPr/>
              <a:t>1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12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defTabSz="449263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449263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449263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449263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449263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23F91A53-9485-4489-96AA-6CF078C05860}" type="slidenum">
              <a:rPr lang="ru-RU" altLang="ru-RU" sz="1200" b="1">
                <a:solidFill>
                  <a:srgbClr val="00000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pPr algn="r"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3</a:t>
            </a:fld>
            <a:endParaRPr lang="ru-RU" altLang="ru-RU" sz="1200" b="1">
              <a:solidFill>
                <a:srgbClr val="000000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73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7863"/>
            <a:ext cx="4594225" cy="3444875"/>
          </a:xfrm>
          <a:solidFill>
            <a:srgbClr val="FFFFFF"/>
          </a:solidFill>
          <a:ln/>
        </p:spPr>
      </p:sp>
      <p:sp>
        <p:nvSpPr>
          <p:cNvPr id="573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796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5A0602F-CFC6-42F1-96C3-BE632947BC50}" type="slidenum">
              <a:rPr lang="ru-RU" altLang="ru-RU" sz="1200">
                <a:latin typeface="Arial" panose="020B0604020202020204" pitchFamily="34" charset="0"/>
              </a:rPr>
              <a:pPr/>
              <a:t>4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350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F940879-E562-4E38-BEB5-9C1BC8603FC7}" type="slidenum">
              <a:rPr lang="ru-RU" altLang="ru-RU" sz="1200">
                <a:latin typeface="Arial" panose="020B0604020202020204" pitchFamily="34" charset="0"/>
              </a:rPr>
              <a:pPr/>
              <a:t>14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16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7CEF5D6-E1D8-49FD-A8D7-B6279F233D35}" type="slidenum">
              <a:rPr lang="ru-RU" altLang="ru-RU" sz="1200">
                <a:latin typeface="Arial" panose="020B0604020202020204" pitchFamily="34" charset="0"/>
              </a:rPr>
              <a:pPr/>
              <a:t>16</a:t>
            </a:fld>
            <a:endParaRPr lang="ru-RU" altLang="ru-RU" sz="12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150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 typeface="Times New Roman" panose="02020603050405020304" pitchFamily="18" charset="0"/>
              <a:buNone/>
            </a:pPr>
            <a:fld id="{EA5219F3-A038-48F8-9757-DAC76CBF7986}" type="slidenum">
              <a:rPr lang="ru-RU" altLang="ru-RU" sz="120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buFont typeface="Times New Roman" panose="02020603050405020304" pitchFamily="18" charset="0"/>
                <a:buNone/>
              </a:pPr>
              <a:t>22</a:t>
            </a:fld>
            <a:endParaRPr lang="ru-RU" altLang="ru-RU" sz="12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1888" y="677863"/>
            <a:ext cx="4594225" cy="3444875"/>
          </a:xfrm>
          <a:solidFill>
            <a:srgbClr val="FFFFFF"/>
          </a:solidFill>
          <a:ln/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473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78BFF8-F70F-4CA3-9CE4-227DFD51AF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608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100E5B-9C89-4AC8-9C57-657D23B5C4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7625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FE0DD9-D090-42BC-85A3-6A2009A4942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87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35FCCC-E6D4-4AC0-8B77-8C0B18C46B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103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19F453-F298-42EE-B55A-D6393A839B5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7113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F70668-1024-447C-B462-8A11347550E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6855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9ACBB2-A17E-494B-8C4B-463B0F410B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8131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8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F16875-809C-4A9F-9A2C-3A67C342C8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0344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6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7821D5-973F-4108-A0C4-ACA9441CB23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83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A1F3A1-D807-4D0C-A6A6-D28211034CA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1805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DB912F-4DD2-43F8-AE06-45C22D290F8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254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AC6C4-39AF-4947-9D1A-5E314B9D6A6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4597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3429C6-7282-48DA-9CB5-73020D80EC0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8388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2F2A4-67A3-45E1-A943-BA91FDA1F8F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2891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F1AAAF-38F5-4C2A-9C6F-A050BEA64CB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67549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76ED9D-D819-4987-B1C9-77931700CD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3871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94FAB-0080-4736-8BA1-FF5D3D1406A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55057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83CD9A-8A9F-489B-9FD1-C5C1484BCD2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3353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3E647F-9C86-4BD8-B829-DBC6544962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4132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8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9F5579-D10F-49F7-AE04-7E098DC42D5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63410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6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E094B-464F-4E88-AC0E-42A99DE222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82613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6996F6-DD76-408A-87CD-AAB8EA5167D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16006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F845E3-CF5F-40F8-9F2D-E8E2DF428F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6932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8613C6-528C-4B0E-BFAA-97A2E99F28A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76769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9B135E57-5D0C-42A7-8EFD-F018DF67F058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64612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6E57783A-A345-42B2-830C-2207599837D2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44683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8BC2AF29-1505-4292-BFCE-3A6EA55B89AD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51611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524000"/>
            <a:ext cx="44958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4958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7D087CF1-D3B6-4312-B369-BA1C7FB41435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84901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FB3E38C5-75C4-4E8F-8186-E09AF70A4F5B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73525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F851A017-000E-454A-BF4B-CE8FACD9F9E2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37332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6F96C289-44BF-4B62-983C-B125C7EB77DA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20373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8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D0A7DF79-BBB2-4A23-9DB9-4C18B0A9446D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72078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6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C163136F-D776-4730-B048-A49475BA47DA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86847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18334091-357A-42BD-959C-FDC0BD2D6FFA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35992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152400"/>
            <a:ext cx="2286000" cy="6324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52400"/>
            <a:ext cx="6705600" cy="6324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3663D9D0-6DD5-4CD4-9AD0-EFB3CAC16C2F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99662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0" y="1524000"/>
            <a:ext cx="9144000" cy="4953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7CE73800-1A34-49A0-B2AB-B3805614708A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0193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0" y="152400"/>
            <a:ext cx="9144000" cy="6324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B5FA2C76-9972-42AF-960A-F07E5A533DBD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16970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524003"/>
            <a:ext cx="9144000" cy="2400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4076703"/>
            <a:ext cx="9144000" cy="2400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C1E00864-2855-44E8-A4D7-E03A48550753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21771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3178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3178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6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A63BAC-832A-4BF3-9BEA-FA52795A42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84927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A9EC4-90FA-453F-B93E-2A94B6EFD9E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3066033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B99EE-D107-417B-938A-CD96512056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7082907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A99113-3F1F-4DE6-B0A8-3CD8A09E46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9035052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49A41A-064E-4CA0-8779-5BEE16691AD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547643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9C4AE5-38B1-4CEB-B0EC-ACBADB1281F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7186167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C31DA-D617-468D-82DD-7C6068845E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4243629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8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869F29-C048-4ACC-B6E0-FAF20791B2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8385910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6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01B27B-2269-45A7-ACCE-E1782C7399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7184488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5B682F-8731-4CB5-8ED9-8DF7EBF3BF2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1699705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7"/>
            <a:ext cx="2057400" cy="5821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7"/>
            <a:ext cx="6019800" cy="5821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E13EE-2A7D-4655-9652-9AA6A8C052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1952062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BE55CB-D3D6-4E68-9D26-89E822B62D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9644883"/>
      </p:ext>
    </p:extLst>
  </p:cSld>
  <p:clrMapOvr>
    <a:masterClrMapping/>
  </p:clrMapOvr>
  <p:transition spd="slow">
    <p:zo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233E80-F210-4FE9-AF63-DF3A9B9928D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4459320"/>
      </p:ext>
    </p:extLst>
  </p:cSld>
  <p:clrMapOvr>
    <a:masterClrMapping/>
  </p:clrMapOvr>
  <p:transition spd="slow">
    <p:zo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BF8136-F2D4-4F32-A40C-78CA1D2D03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69523300"/>
      </p:ext>
    </p:extLst>
  </p:cSld>
  <p:clrMapOvr>
    <a:masterClrMapping/>
  </p:clrMapOvr>
  <p:transition spd="slow">
    <p:zo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6958B-8983-4E58-83B9-26EFD68973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0680778"/>
      </p:ext>
    </p:extLst>
  </p:cSld>
  <p:clrMapOvr>
    <a:masterClrMapping/>
  </p:clrMapOvr>
  <p:transition spd="slow">
    <p:zo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FCBAD6-475F-4A90-B23B-6AC7A176527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7863708"/>
      </p:ext>
    </p:extLst>
  </p:cSld>
  <p:clrMapOvr>
    <a:masterClrMapping/>
  </p:clrMapOvr>
  <p:transition spd="slow">
    <p:zo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8C2B8D-4264-4054-A12B-4E295B77BF3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599811"/>
      </p:ext>
    </p:extLst>
  </p:cSld>
  <p:clrMapOvr>
    <a:masterClrMapping/>
  </p:clrMapOvr>
  <p:transition spd="slow">
    <p:zo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CACE7F-A026-4C86-A081-7FCCBF2A54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17070590"/>
      </p:ext>
    </p:extLst>
  </p:cSld>
  <p:clrMapOvr>
    <a:masterClrMapping/>
  </p:clrMapOvr>
  <p:transition spd="slow">
    <p:zo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8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943B50-9FF4-4B81-A620-EA9C269F913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2509828"/>
      </p:ext>
    </p:extLst>
  </p:cSld>
  <p:clrMapOvr>
    <a:masterClrMapping/>
  </p:clrMapOvr>
  <p:transition spd="slow">
    <p:zo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6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4E346-15EB-4433-BB64-08955DA43F9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5958141"/>
      </p:ext>
    </p:extLst>
  </p:cSld>
  <p:clrMapOvr>
    <a:masterClrMapping/>
  </p:clrMapOvr>
  <p:transition spd="slow">
    <p:zo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394D0B-CCB5-4511-8903-69037E93D2C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3911109"/>
      </p:ext>
    </p:extLst>
  </p:cSld>
  <p:clrMapOvr>
    <a:masterClrMapping/>
  </p:clrMapOvr>
  <p:transition spd="slow">
    <p:zo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EEEBC2-67AC-4757-8CC9-95675DE9CC7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0004566"/>
      </p:ext>
    </p:extLst>
  </p:cSld>
  <p:clrMapOvr>
    <a:masterClrMapping/>
  </p:clrMapOvr>
  <p:transition spd="slow">
    <p:zoom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690555-E3A7-45C6-AE17-5C876FBB79F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8137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B15E86-ABF9-40F9-93F3-A378639B10C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562798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D4E2ED-F55D-47F5-B72B-3CF273F2EEC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0344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48D2AD-B7C0-46D8-BFAD-B842D7D8227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68922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17F024-1B97-4352-9B65-25FF3D73AB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03853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B5450-3185-4406-AF30-1AE84537AA9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54569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EF2E42-64F5-4B6C-9BCC-09C14A2539D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12644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8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4A4B91-A2FF-4AEC-909A-B2D45E3599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15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6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DF4442-0B1F-4C9A-B5AB-80B771A53D9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42978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1F4365-A070-48DE-9E02-E7300C540ED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84814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5CE4A8-2A0B-4BBC-BAF2-9464A0767D2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78787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10F0D-C6A4-4CF7-8348-B218DE32A2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34576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45 w 717"/>
                <a:gd name="T1" fmla="*/ 845 h 845"/>
                <a:gd name="T2" fmla="*/ 745 w 717"/>
                <a:gd name="T3" fmla="*/ 821 h 845"/>
                <a:gd name="T4" fmla="*/ 602 w 717"/>
                <a:gd name="T5" fmla="*/ 605 h 845"/>
                <a:gd name="T6" fmla="*/ 420 w 717"/>
                <a:gd name="T7" fmla="*/ 396 h 845"/>
                <a:gd name="T8" fmla="*/ 235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23 w 717"/>
                <a:gd name="T15" fmla="*/ 198 h 845"/>
                <a:gd name="T16" fmla="*/ 414 w 717"/>
                <a:gd name="T17" fmla="*/ 408 h 845"/>
                <a:gd name="T18" fmla="*/ 596 w 717"/>
                <a:gd name="T19" fmla="*/ 623 h 845"/>
                <a:gd name="T20" fmla="*/ 745 w 717"/>
                <a:gd name="T21" fmla="*/ 845 h 845"/>
                <a:gd name="T22" fmla="*/ 745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21 w 407"/>
                <a:gd name="T1" fmla="*/ 414 h 414"/>
                <a:gd name="T2" fmla="*/ 421 w 407"/>
                <a:gd name="T3" fmla="*/ 396 h 414"/>
                <a:gd name="T4" fmla="*/ 236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30 w 407"/>
                <a:gd name="T13" fmla="*/ 204 h 414"/>
                <a:gd name="T14" fmla="*/ 421 w 407"/>
                <a:gd name="T15" fmla="*/ 414 h 414"/>
                <a:gd name="T16" fmla="*/ 421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614 w 586"/>
                <a:gd name="T1" fmla="*/ 0 h 599"/>
                <a:gd name="T2" fmla="*/ 596 w 586"/>
                <a:gd name="T3" fmla="*/ 0 h 599"/>
                <a:gd name="T4" fmla="*/ 421 w 586"/>
                <a:gd name="T5" fmla="*/ 132 h 599"/>
                <a:gd name="T6" fmla="*/ 271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71 w 586"/>
                <a:gd name="T17" fmla="*/ 282 h 599"/>
                <a:gd name="T18" fmla="*/ 427 w 586"/>
                <a:gd name="T19" fmla="*/ 138 h 599"/>
                <a:gd name="T20" fmla="*/ 614 w 586"/>
                <a:gd name="T21" fmla="*/ 0 h 599"/>
                <a:gd name="T22" fmla="*/ 614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83 w 269"/>
                <a:gd name="T1" fmla="*/ 0 h 252"/>
                <a:gd name="T2" fmla="*/ 265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83 w 269"/>
                <a:gd name="T15" fmla="*/ 0 h 252"/>
                <a:gd name="T16" fmla="*/ 283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66311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6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56631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3E32ED-4D4A-4E76-AEAC-737A4E6D5F7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3376422"/>
      </p:ext>
    </p:extLst>
  </p:cSld>
  <p:clrMapOvr>
    <a:masterClrMapping/>
  </p:clrMapOvr>
  <p:transition spd="med">
    <p:newsflash/>
    <p:sndAc>
      <p:endSnd/>
    </p:sndAc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6C46BC-7504-4929-B8F5-727CCFB39E2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0882079"/>
      </p:ext>
    </p:extLst>
  </p:cSld>
  <p:clrMapOvr>
    <a:masterClrMapping/>
  </p:clrMapOvr>
  <p:transition spd="med">
    <p:newsflash/>
    <p:sndAc>
      <p:endSnd/>
    </p:sndAc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A2600E-9FAD-4FDA-80A0-03D7B981A25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5856890"/>
      </p:ext>
    </p:extLst>
  </p:cSld>
  <p:clrMapOvr>
    <a:masterClrMapping/>
  </p:clrMapOvr>
  <p:transition spd="med">
    <p:newsflash/>
    <p:sndAc>
      <p:endSnd/>
    </p:sndAc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566816-420C-4246-9028-1B6E736A214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9391631"/>
      </p:ext>
    </p:extLst>
  </p:cSld>
  <p:clrMapOvr>
    <a:masterClrMapping/>
  </p:clrMapOvr>
  <p:transition spd="med">
    <p:newsflash/>
    <p:sndAc>
      <p:endSnd/>
    </p:sndAc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4A799F-D0F1-4565-A2CE-534EB9F02A6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3570956"/>
      </p:ext>
    </p:extLst>
  </p:cSld>
  <p:clrMapOvr>
    <a:masterClrMapping/>
  </p:clrMapOvr>
  <p:transition spd="med">
    <p:newsflash/>
    <p:sndAc>
      <p:endSnd/>
    </p:sndAc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60B2F7-C161-48DD-B622-A6CCEA6F5A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2906568"/>
      </p:ext>
    </p:extLst>
  </p:cSld>
  <p:clrMapOvr>
    <a:masterClrMapping/>
  </p:clrMapOvr>
  <p:transition spd="med">
    <p:newsflash/>
    <p:sndAc>
      <p:endSnd/>
    </p:sndAc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1C029C-EFDC-4DCC-B99A-0E0D68FC593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8838170"/>
      </p:ext>
    </p:extLst>
  </p:cSld>
  <p:clrMapOvr>
    <a:masterClrMapping/>
  </p:clrMapOvr>
  <p:transition spd="med">
    <p:newsflash/>
    <p:sndAc>
      <p:endSnd/>
    </p:sndAc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8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0DE66-324A-4344-B71E-07E053D168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865896"/>
      </p:ext>
    </p:extLst>
  </p:cSld>
  <p:clrMapOvr>
    <a:masterClrMapping/>
  </p:clrMapOvr>
  <p:transition spd="med">
    <p:newsflash/>
    <p:sndAc>
      <p:endSnd/>
    </p:sndAc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6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D2B51E-A889-4AA5-9BF0-6436F683ED5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604062"/>
      </p:ext>
    </p:extLst>
  </p:cSld>
  <p:clrMapOvr>
    <a:masterClrMapping/>
  </p:clrMapOvr>
  <p:transition spd="med">
    <p:newsflash/>
    <p:sndAc>
      <p:endSnd/>
    </p:sndAc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331BB1-D311-457C-9A9E-83E615D7FA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4274724"/>
      </p:ext>
    </p:extLst>
  </p:cSld>
  <p:clrMapOvr>
    <a:masterClrMapping/>
  </p:clrMapOvr>
  <p:transition spd="med">
    <p:newsflash/>
    <p:sndAc>
      <p:endSnd/>
    </p:sndAc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5D6AA8-C534-4C32-8A9D-DC6BEA3B8C5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1363901"/>
      </p:ext>
    </p:extLst>
  </p:cSld>
  <p:clrMapOvr>
    <a:masterClrMapping/>
  </p:clrMapOvr>
  <p:transition spd="med">
    <p:newsflash/>
    <p:sndAc>
      <p:endSnd/>
    </p:sndAc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58C54-E484-497D-A1DE-A8C87FC24C5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6137354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3AF54-82FE-48B7-834F-A8829DD822E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9801049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029A7A-2D68-44AD-9103-A5E1CB416A2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1461438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DF4C84-A271-4E81-94A6-D649FD6055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3551842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7810CD-B2AA-4315-894F-EA0EB40268A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1447343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0E8F6D-C14C-46F9-A3F1-44F17D2D8FD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2995541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817EC1-CC07-4B92-A643-4F386E9CE3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5236695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8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ECBE4E-2741-49CF-BE00-5917A6A70B3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6050103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6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CC64C6-8C2D-464A-9736-50DCB7AAB7F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2842042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D5F2F3-4952-4A4E-8656-8C1B2C221A2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4583200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07A7AB-2A37-4B37-864A-FDC6381F022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5756107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7211C6-88B0-4EC0-ADA0-A1EDE091FA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9742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94246A-05F1-4A5B-8E58-BFD2DEBAEE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588845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2DE690-ECF7-46E9-8B3B-14005540C0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194478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20" y="1600200"/>
            <a:ext cx="4037013" cy="4494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494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82F03E-D06E-4283-AA61-036A2EEBD8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962441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A7F7-E500-4B41-8691-0B17332E65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38621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BC133-F61E-421B-9738-BD5B7A5C84F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378477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672D8E-253D-421A-9D41-8C8F6BD935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882422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8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013543-07B7-410B-A022-682C3034F5B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205385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6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867E6C-33F9-4000-A5F3-7C75285D33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116240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AA4AE-E779-4F84-BA26-7AA447BBE6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433436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8" y="82581"/>
            <a:ext cx="2055813" cy="60118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82581"/>
            <a:ext cx="6019800" cy="60118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8237A0-F4A3-4915-99FC-E365428997A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341832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E271790A-1183-4B61-B3EC-7C817CA6A1FF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504403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DE623938-E663-4B53-934E-9423B1427DAC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967418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DA8C5FFB-2D99-4D25-9FC3-DDC164BFA39C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66743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524000"/>
            <a:ext cx="44958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4958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25001839-16F6-4FDC-AD08-14C1AD9A603D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501187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7A7929AF-16E7-4E41-85AD-49CEBB842108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489963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B182EA22-6589-4D1C-B1A0-78F258C03995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686875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806180CF-2AEF-458C-9584-37B7273431EA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670688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8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4F10F059-C16C-4376-83C2-17765CC6BBE3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524610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6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5C73F7EF-CC89-43B3-B2A0-72FE67A46F25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476780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0BF7944E-1956-4BAD-90F1-C4B7B723BA6B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634575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152400"/>
            <a:ext cx="2286000" cy="6324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52400"/>
            <a:ext cx="6705600" cy="6324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ECADC623-8485-4BE1-8371-A54C2281CBBF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957686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0" y="1524000"/>
            <a:ext cx="9144000" cy="4953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16B18EFA-0A9A-4B94-9594-7E62A24336D1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789519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0" y="152400"/>
            <a:ext cx="9144000" cy="6324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DE6BEC21-8EA8-469A-9B67-12AB63D04464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3671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524003"/>
            <a:ext cx="9144000" cy="2400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4076703"/>
            <a:ext cx="9144000" cy="2400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599C56F4-59BA-4FBC-8CAB-A6FF8F76E079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686278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5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FC2DAE-F727-41A7-A50B-A1C59D69913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264875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42AA0D-6613-4BCA-862B-99BEE188EB9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43901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6BFC65-C35A-4516-BC31-A233712CD5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76407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ECE82-ED57-455F-A705-AD11CF32C30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079579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F7A1F-F0BA-49D6-89BB-9C780FB2B8C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589565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B3EFB-0F76-4851-BDB9-787EF29BB44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20652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101AC6-969C-4DE0-83DD-A389C2BD73C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408328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8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E18DFF-D525-4BF5-B6E1-6CAF2D10BA1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843916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6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67645D-22CD-409D-B520-3D48C272EEA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53403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DCA21F-0131-49A0-B5BD-C2C49A5290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924300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D7C47-48EF-4FA9-8092-5BE2A5F56EF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185782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82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8F3527F3-DEDF-4F8C-8F3B-B4CDE4B96E22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134741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AB8061A2-A47A-446E-BDEF-BC1AFB33E4F0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082963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F3C769D0-5716-478C-A2EA-406A792A3BC0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755314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524000"/>
            <a:ext cx="44958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4958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5CA101C1-AC44-4150-A222-7CA1B71430AB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447648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E10D1919-65B6-4698-91D0-4C0C48FC5BA7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516970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D429F555-D66A-4C23-9CE5-6B36281BB429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552726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E1DEEECD-E02E-410A-B2CB-99209D6B3F4F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748961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10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7902D6EE-24C1-45B8-8517-9DAD2F13CC8B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04281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9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1AE2D303-39FD-4AB7-AEAB-67A634422A29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406244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831391D9-949D-4274-8DE2-A5B4EC281124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654100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152400"/>
            <a:ext cx="2286000" cy="6324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52400"/>
            <a:ext cx="6705600" cy="6324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1744BACE-0814-4EC5-8764-AF6DF9F054CA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867480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0" y="1524000"/>
            <a:ext cx="9144000" cy="4953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227FB109-312D-4C77-B9FE-DADC24AFDFB1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932165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0" y="152400"/>
            <a:ext cx="9144000" cy="6324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6EC3FF51-44CF-4B25-BD6B-1BFBCC9069F6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534110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524003"/>
            <a:ext cx="9144000" cy="2400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4076703"/>
            <a:ext cx="9144000" cy="2400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altLang="ru-RU"/>
              <a:t>Слайд  №  </a:t>
            </a:r>
            <a:fld id="{97C58FC6-6F4A-4518-B111-768F7FC2EAE2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839531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54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A5B0E4-C8B8-4C48-A08B-23407E53E7A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0507744"/>
      </p:ext>
    </p:extLst>
  </p:cSld>
  <p:clrMapOvr>
    <a:masterClrMapping/>
  </p:clrMapOvr>
  <p:transition spd="slow">
    <p:zoom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F19058-1223-43E9-874D-1D6307E37E2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8838977"/>
      </p:ext>
    </p:extLst>
  </p:cSld>
  <p:clrMapOvr>
    <a:masterClrMapping/>
  </p:clrMapOvr>
  <p:transition spd="slow">
    <p:zoom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FBD89F-C84B-44D2-A186-9BE3B20FEE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7606712"/>
      </p:ext>
    </p:extLst>
  </p:cSld>
  <p:clrMapOvr>
    <a:masterClrMapping/>
  </p:clrMapOvr>
  <p:transition spd="slow">
    <p:zoom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1C851A-DCB4-43BB-A525-73C6CC5734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6403650"/>
      </p:ext>
    </p:extLst>
  </p:cSld>
  <p:clrMapOvr>
    <a:masterClrMapping/>
  </p:clrMapOvr>
  <p:transition spd="slow">
    <p:zoom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9C9197-9D7B-4174-8DCF-0FEDAE52A10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6408215"/>
      </p:ext>
    </p:extLst>
  </p:cSld>
  <p:clrMapOvr>
    <a:masterClrMapping/>
  </p:clrMapOvr>
  <p:transition spd="slow">
    <p:zoom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0EFF9F-F642-4324-9C0B-A719CD9ECE2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6531901"/>
      </p:ext>
    </p:extLst>
  </p:cSld>
  <p:clrMapOvr>
    <a:masterClrMapping/>
  </p:clrMapOvr>
  <p:transition spd="slow">
    <p:zoom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038F0F-3A67-4B74-8FED-3C12D27BA90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7046619"/>
      </p:ext>
    </p:extLst>
  </p:cSld>
  <p:clrMapOvr>
    <a:masterClrMapping/>
  </p:clrMapOvr>
  <p:transition spd="slow">
    <p:zoom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1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A68E9C-ABB2-4457-AE0A-4C0D689F21A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6176595"/>
      </p:ext>
    </p:extLst>
  </p:cSld>
  <p:clrMapOvr>
    <a:masterClrMapping/>
  </p:clrMapOvr>
  <p:transition spd="slow">
    <p:zoom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A644F5-321F-49CA-A72F-6B7DA9948E5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830665"/>
      </p:ext>
    </p:extLst>
  </p:cSld>
  <p:clrMapOvr>
    <a:masterClrMapping/>
  </p:clrMapOvr>
  <p:transition spd="slow">
    <p:zoom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6899A5-8F54-4490-9DF1-19C7990E85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3072196"/>
      </p:ext>
    </p:extLst>
  </p:cSld>
  <p:clrMapOvr>
    <a:masterClrMapping/>
  </p:clrMapOvr>
  <p:transition spd="slow">
    <p:zoom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C937D7-D9B4-4E03-90EE-AAE61C9C21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7079579"/>
      </p:ext>
    </p:extLst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549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49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49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fld id="{5BE03AE5-243B-45D7-883A-06B6267DB41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645769" r:id="rId1"/>
    <p:sldLayoutId id="2147645770" r:id="rId2"/>
    <p:sldLayoutId id="2147645771" r:id="rId3"/>
    <p:sldLayoutId id="2147645772" r:id="rId4"/>
    <p:sldLayoutId id="2147645773" r:id="rId5"/>
    <p:sldLayoutId id="2147645774" r:id="rId6"/>
    <p:sldLayoutId id="2147645775" r:id="rId7"/>
    <p:sldLayoutId id="2147645776" r:id="rId8"/>
    <p:sldLayoutId id="2147645777" r:id="rId9"/>
    <p:sldLayoutId id="2147645778" r:id="rId10"/>
    <p:sldLayoutId id="2147645779" r:id="rId11"/>
    <p:sldLayoutId id="214764578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86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E99BAB9-28BB-4C94-9690-FB9F51335F9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645781" r:id="rId1"/>
    <p:sldLayoutId id="2147645782" r:id="rId2"/>
    <p:sldLayoutId id="2147645783" r:id="rId3"/>
    <p:sldLayoutId id="2147645784" r:id="rId4"/>
    <p:sldLayoutId id="2147645785" r:id="rId5"/>
    <p:sldLayoutId id="2147645786" r:id="rId6"/>
    <p:sldLayoutId id="2147645787" r:id="rId7"/>
    <p:sldLayoutId id="2147645788" r:id="rId8"/>
    <p:sldLayoutId id="2147645789" r:id="rId9"/>
    <p:sldLayoutId id="2147645790" r:id="rId10"/>
    <p:sldLayoutId id="2147645791" r:id="rId11"/>
    <p:sldLayoutId id="214764579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763" y="1524000"/>
            <a:ext cx="9144000" cy="49530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lIns="91407" tIns="45704" rIns="91407" bIns="45704"/>
          <a:lstStyle/>
          <a:p>
            <a:pPr marL="342900" indent="-342900">
              <a:spcBef>
                <a:spcPct val="50000"/>
              </a:spcBef>
              <a:buFontTx/>
              <a:buChar char=" "/>
              <a:defRPr/>
            </a:pPr>
            <a:endParaRPr lang="ru-RU" sz="3200" b="1">
              <a:solidFill>
                <a:srgbClr val="0000CC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lIns="91407" tIns="45704" rIns="91407" bIns="45704"/>
          <a:lstStyle/>
          <a:p>
            <a:pPr marL="342900" indent="-342900">
              <a:spcBef>
                <a:spcPct val="50000"/>
              </a:spcBef>
              <a:buFontTx/>
              <a:buChar char=" "/>
              <a:defRPr/>
            </a:pPr>
            <a:endParaRPr lang="ru-RU" sz="3200" b="1">
              <a:solidFill>
                <a:srgbClr val="0000CC"/>
              </a:solidFill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lIns="91407" tIns="45704" rIns="91407" bIns="45704"/>
          <a:lstStyle/>
          <a:p>
            <a:pPr marL="342900" indent="-342900">
              <a:spcBef>
                <a:spcPct val="50000"/>
              </a:spcBef>
              <a:buFontTx/>
              <a:buChar char=" "/>
              <a:defRPr/>
            </a:pPr>
            <a:endParaRPr lang="ru-RU" sz="3200" b="1">
              <a:solidFill>
                <a:srgbClr val="0000CC"/>
              </a:solidFill>
            </a:endParaRPr>
          </a:p>
        </p:txBody>
      </p:sp>
      <p:sp>
        <p:nvSpPr>
          <p:cNvPr id="28877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848600" cy="1219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524000"/>
            <a:ext cx="9144000" cy="4953000"/>
          </a:xfrm>
          <a:prstGeom prst="rect">
            <a:avLst/>
          </a:pr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 правит  образец  подзаголовка</a:t>
            </a:r>
          </a:p>
          <a:p>
            <a:pPr lvl="1"/>
            <a:r>
              <a:rPr lang="ru-RU" altLang="ru-RU" smtClean="0"/>
              <a:t>Второй  уровень  текста</a:t>
            </a:r>
          </a:p>
          <a:p>
            <a:pPr lvl="2"/>
            <a:r>
              <a:rPr lang="ru-RU" altLang="ru-RU" smtClean="0"/>
              <a:t>Третий  уровень  текста</a:t>
            </a:r>
          </a:p>
          <a:p>
            <a:pPr lvl="3"/>
            <a:r>
              <a:rPr lang="ru-RU" altLang="ru-RU" smtClean="0"/>
              <a:t>Четвертый  уровень  текста</a:t>
            </a:r>
          </a:p>
          <a:p>
            <a:pPr lvl="4"/>
            <a:r>
              <a:rPr lang="ru-RU" altLang="ru-RU" smtClean="0"/>
              <a:t>Пятый  уровень  текста</a:t>
            </a:r>
          </a:p>
        </p:txBody>
      </p:sp>
      <p:sp>
        <p:nvSpPr>
          <p:cNvPr id="28877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6764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 i="1">
                <a:solidFill>
                  <a:srgbClr val="FF33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877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57400" y="6629400"/>
            <a:ext cx="50292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i="1">
                <a:solidFill>
                  <a:srgbClr val="FF33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877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67600" y="6553200"/>
            <a:ext cx="1676400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i="1">
                <a:solidFill>
                  <a:srgbClr val="FF3300"/>
                </a:solidFill>
              </a:defRPr>
            </a:lvl1pPr>
          </a:lstStyle>
          <a:p>
            <a:r>
              <a:rPr lang="ru-RU" altLang="ru-RU"/>
              <a:t>Слайд  №  </a:t>
            </a:r>
            <a:fld id="{C63BA9C8-B3F4-442E-B3D7-07664EE1E94B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645793" r:id="rId1"/>
    <p:sldLayoutId id="2147645794" r:id="rId2"/>
    <p:sldLayoutId id="2147645795" r:id="rId3"/>
    <p:sldLayoutId id="2147645796" r:id="rId4"/>
    <p:sldLayoutId id="2147645797" r:id="rId5"/>
    <p:sldLayoutId id="2147645798" r:id="rId6"/>
    <p:sldLayoutId id="2147645799" r:id="rId7"/>
    <p:sldLayoutId id="2147645800" r:id="rId8"/>
    <p:sldLayoutId id="2147645801" r:id="rId9"/>
    <p:sldLayoutId id="2147645802" r:id="rId10"/>
    <p:sldLayoutId id="2147645803" r:id="rId11"/>
    <p:sldLayoutId id="2147645804" r:id="rId12"/>
    <p:sldLayoutId id="2147645805" r:id="rId13"/>
    <p:sldLayoutId id="2147645806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 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50000"/>
        </a:spcBef>
        <a:spcAft>
          <a:spcPct val="0"/>
        </a:spcAft>
        <a:buChar char=" 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50000"/>
        </a:spcBef>
        <a:spcAft>
          <a:spcPct val="0"/>
        </a:spcAft>
        <a:buChar char=" 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50000"/>
        </a:spcBef>
        <a:spcAft>
          <a:spcPct val="0"/>
        </a:spcAft>
        <a:buChar char=" 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50000"/>
        </a:spcBef>
        <a:spcAft>
          <a:spcPct val="0"/>
        </a:spcAft>
        <a:buChar char=" 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50000"/>
        </a:spcBef>
        <a:spcAft>
          <a:spcPct val="0"/>
        </a:spcAft>
        <a:buChar char=" 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50000"/>
        </a:spcBef>
        <a:spcAft>
          <a:spcPct val="0"/>
        </a:spcAft>
        <a:buChar char=" 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50000"/>
        </a:spcBef>
        <a:spcAft>
          <a:spcPct val="0"/>
        </a:spcAft>
        <a:buChar char=" 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50000"/>
        </a:spcBef>
        <a:spcAft>
          <a:spcPct val="0"/>
        </a:spcAft>
        <a:buChar char=" 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330755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105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3075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3075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3075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076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076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9ADEB5B9-10CC-4526-95DB-E3D5C3B13C2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645911" r:id="rId1"/>
    <p:sldLayoutId id="2147645807" r:id="rId2"/>
    <p:sldLayoutId id="2147645808" r:id="rId3"/>
    <p:sldLayoutId id="2147645809" r:id="rId4"/>
    <p:sldLayoutId id="2147645810" r:id="rId5"/>
    <p:sldLayoutId id="2147645811" r:id="rId6"/>
    <p:sldLayoutId id="2147645812" r:id="rId7"/>
    <p:sldLayoutId id="2147645813" r:id="rId8"/>
    <p:sldLayoutId id="2147645814" r:id="rId9"/>
    <p:sldLayoutId id="2147645815" r:id="rId10"/>
    <p:sldLayoutId id="2147645816" r:id="rId11"/>
  </p:sldLayoutIdLst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0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57" grpId="0"/>
      <p:bldP spid="33075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07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3075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100000">
              <a:srgbClr val="CC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5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B6CA46-A8FD-423C-B200-2579595D17F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645817" r:id="rId1"/>
    <p:sldLayoutId id="2147645818" r:id="rId2"/>
    <p:sldLayoutId id="2147645819" r:id="rId3"/>
    <p:sldLayoutId id="2147645820" r:id="rId4"/>
    <p:sldLayoutId id="2147645821" r:id="rId5"/>
    <p:sldLayoutId id="2147645822" r:id="rId6"/>
    <p:sldLayoutId id="2147645823" r:id="rId7"/>
    <p:sldLayoutId id="2147645824" r:id="rId8"/>
    <p:sldLayoutId id="2147645825" r:id="rId9"/>
    <p:sldLayoutId id="2147645826" r:id="rId10"/>
    <p:sldLayoutId id="2147645827" r:id="rId11"/>
  </p:sldLayoutIdLst>
  <p:transition spd="slow"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534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4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4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fld id="{FC4B13FC-3048-4170-BBFB-E3767CF62A7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645828" r:id="rId1"/>
    <p:sldLayoutId id="2147645829" r:id="rId2"/>
    <p:sldLayoutId id="2147645830" r:id="rId3"/>
    <p:sldLayoutId id="2147645831" r:id="rId4"/>
    <p:sldLayoutId id="2147645832" r:id="rId5"/>
    <p:sldLayoutId id="2147645833" r:id="rId6"/>
    <p:sldLayoutId id="2147645834" r:id="rId7"/>
    <p:sldLayoutId id="2147645835" r:id="rId8"/>
    <p:sldLayoutId id="2147645836" r:id="rId9"/>
    <p:sldLayoutId id="2147645837" r:id="rId10"/>
    <p:sldLayoutId id="2147645838" r:id="rId11"/>
    <p:sldLayoutId id="214764583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8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56525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6525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6525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7179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56525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6525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6525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6525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6525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6526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6526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6526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6526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6526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6526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6526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56526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56526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6526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6527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18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45 w 717"/>
                <a:gd name="T1" fmla="*/ 845 h 845"/>
                <a:gd name="T2" fmla="*/ 745 w 717"/>
                <a:gd name="T3" fmla="*/ 821 h 845"/>
                <a:gd name="T4" fmla="*/ 602 w 717"/>
                <a:gd name="T5" fmla="*/ 605 h 845"/>
                <a:gd name="T6" fmla="*/ 420 w 717"/>
                <a:gd name="T7" fmla="*/ 396 h 845"/>
                <a:gd name="T8" fmla="*/ 235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23 w 717"/>
                <a:gd name="T15" fmla="*/ 198 h 845"/>
                <a:gd name="T16" fmla="*/ 414 w 717"/>
                <a:gd name="T17" fmla="*/ 408 h 845"/>
                <a:gd name="T18" fmla="*/ 596 w 717"/>
                <a:gd name="T19" fmla="*/ 623 h 845"/>
                <a:gd name="T20" fmla="*/ 745 w 717"/>
                <a:gd name="T21" fmla="*/ 845 h 845"/>
                <a:gd name="T22" fmla="*/ 745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21 w 407"/>
                <a:gd name="T1" fmla="*/ 414 h 414"/>
                <a:gd name="T2" fmla="*/ 421 w 407"/>
                <a:gd name="T3" fmla="*/ 396 h 414"/>
                <a:gd name="T4" fmla="*/ 236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30 w 407"/>
                <a:gd name="T13" fmla="*/ 204 h 414"/>
                <a:gd name="T14" fmla="*/ 421 w 407"/>
                <a:gd name="T15" fmla="*/ 414 h 414"/>
                <a:gd name="T16" fmla="*/ 421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527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18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614 w 586"/>
                <a:gd name="T1" fmla="*/ 0 h 599"/>
                <a:gd name="T2" fmla="*/ 596 w 586"/>
                <a:gd name="T3" fmla="*/ 0 h 599"/>
                <a:gd name="T4" fmla="*/ 421 w 586"/>
                <a:gd name="T5" fmla="*/ 132 h 599"/>
                <a:gd name="T6" fmla="*/ 271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71 w 586"/>
                <a:gd name="T17" fmla="*/ 282 h 599"/>
                <a:gd name="T18" fmla="*/ 427 w 586"/>
                <a:gd name="T19" fmla="*/ 138 h 599"/>
                <a:gd name="T20" fmla="*/ 614 w 586"/>
                <a:gd name="T21" fmla="*/ 0 h 599"/>
                <a:gd name="T22" fmla="*/ 614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83 w 269"/>
                <a:gd name="T1" fmla="*/ 0 h 252"/>
                <a:gd name="T2" fmla="*/ 265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83 w 269"/>
                <a:gd name="T15" fmla="*/ 0 h 252"/>
                <a:gd name="T16" fmla="*/ 283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7191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7194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195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196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197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198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7192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93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65287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65288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5289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5290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1pPr>
          </a:lstStyle>
          <a:p>
            <a:fld id="{8F71CFE3-311C-47E8-A4A9-F5B18D48EA68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6529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645912" r:id="rId1"/>
    <p:sldLayoutId id="2147645840" r:id="rId2"/>
    <p:sldLayoutId id="2147645841" r:id="rId3"/>
    <p:sldLayoutId id="2147645842" r:id="rId4"/>
    <p:sldLayoutId id="2147645843" r:id="rId5"/>
    <p:sldLayoutId id="2147645844" r:id="rId6"/>
    <p:sldLayoutId id="2147645845" r:id="rId7"/>
    <p:sldLayoutId id="2147645846" r:id="rId8"/>
    <p:sldLayoutId id="2147645847" r:id="rId9"/>
    <p:sldLayoutId id="2147645848" r:id="rId10"/>
    <p:sldLayoutId id="2147645849" r:id="rId11"/>
  </p:sldLayoutIdLst>
  <p:transition spd="med">
    <p:newsflash/>
    <p:sndAc>
      <p:endSnd/>
    </p:sndAc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919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919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919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A00C95A-AFA7-4E68-A511-32C7EE0D74A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645850" r:id="rId1"/>
    <p:sldLayoutId id="2147645851" r:id="rId2"/>
    <p:sldLayoutId id="2147645852" r:id="rId3"/>
    <p:sldLayoutId id="2147645853" r:id="rId4"/>
    <p:sldLayoutId id="2147645854" r:id="rId5"/>
    <p:sldLayoutId id="2147645855" r:id="rId6"/>
    <p:sldLayoutId id="2147645856" r:id="rId7"/>
    <p:sldLayoutId id="2147645857" r:id="rId8"/>
    <p:sldLayoutId id="2147645858" r:id="rId9"/>
    <p:sldLayoutId id="2147645859" r:id="rId10"/>
    <p:sldLayoutId id="2147645860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182F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1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9241" name="Freeform 2"/>
            <p:cNvSpPr>
              <a:spLocks noChangeArrowheads="1"/>
            </p:cNvSpPr>
            <p:nvPr/>
          </p:nvSpPr>
          <p:spPr bwMode="auto">
            <a:xfrm>
              <a:off x="0" y="3072"/>
              <a:ext cx="5760" cy="1248"/>
            </a:xfrm>
            <a:custGeom>
              <a:avLst/>
              <a:gdLst>
                <a:gd name="T0" fmla="*/ 3499 w 6027"/>
                <a:gd name="T1" fmla="*/ 2 h 2296"/>
                <a:gd name="T2" fmla="*/ 0 w 6027"/>
                <a:gd name="T3" fmla="*/ 2 h 2296"/>
                <a:gd name="T4" fmla="*/ 0 w 6027"/>
                <a:gd name="T5" fmla="*/ 0 h 2296"/>
                <a:gd name="T6" fmla="*/ 3499 w 6027"/>
                <a:gd name="T7" fmla="*/ 0 h 2296"/>
                <a:gd name="T8" fmla="*/ 3499 w 6027"/>
                <a:gd name="T9" fmla="*/ 2 h 2296"/>
                <a:gd name="T10" fmla="*/ 3499 w 6027"/>
                <a:gd name="T11" fmla="*/ 2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27"/>
                <a:gd name="T19" fmla="*/ 0 h 2296"/>
                <a:gd name="T20" fmla="*/ 6027 w 6027"/>
                <a:gd name="T21" fmla="*/ 2296 h 22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rgbClr val="003366"/>
                </a:gs>
                <a:gs pos="100000">
                  <a:srgbClr val="5B5B8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242" name="Freeform 3"/>
            <p:cNvSpPr>
              <a:spLocks noChangeArrowheads="1"/>
            </p:cNvSpPr>
            <p:nvPr/>
          </p:nvSpPr>
          <p:spPr bwMode="auto">
            <a:xfrm>
              <a:off x="0" y="0"/>
              <a:ext cx="5760" cy="3072"/>
            </a:xfrm>
            <a:custGeom>
              <a:avLst/>
              <a:gdLst>
                <a:gd name="T0" fmla="*/ 3499 w 6027"/>
                <a:gd name="T1" fmla="*/ 75573 h 2296"/>
                <a:gd name="T2" fmla="*/ 0 w 6027"/>
                <a:gd name="T3" fmla="*/ 75573 h 2296"/>
                <a:gd name="T4" fmla="*/ 0 w 6027"/>
                <a:gd name="T5" fmla="*/ 0 h 2296"/>
                <a:gd name="T6" fmla="*/ 3499 w 6027"/>
                <a:gd name="T7" fmla="*/ 0 h 2296"/>
                <a:gd name="T8" fmla="*/ 3499 w 6027"/>
                <a:gd name="T9" fmla="*/ 75573 h 2296"/>
                <a:gd name="T10" fmla="*/ 3499 w 6027"/>
                <a:gd name="T11" fmla="*/ 75573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27"/>
                <a:gd name="T19" fmla="*/ 0 h 2296"/>
                <a:gd name="T20" fmla="*/ 6027 w 6027"/>
                <a:gd name="T21" fmla="*/ 2296 h 22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rgbClr val="00182F"/>
                </a:gs>
                <a:gs pos="100000">
                  <a:srgbClr val="00336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9219" name="Freeform 4"/>
          <p:cNvSpPr>
            <a:spLocks noChangeArrowheads="1"/>
          </p:cNvSpPr>
          <p:nvPr/>
        </p:nvSpPr>
        <p:spPr bwMode="auto">
          <a:xfrm>
            <a:off x="6248400" y="6262688"/>
            <a:ext cx="2895600" cy="609600"/>
          </a:xfrm>
          <a:custGeom>
            <a:avLst/>
            <a:gdLst>
              <a:gd name="T0" fmla="*/ 2147483647 w 5748"/>
              <a:gd name="T1" fmla="*/ 2147483647 h 246"/>
              <a:gd name="T2" fmla="*/ 0 w 5748"/>
              <a:gd name="T3" fmla="*/ 2147483647 h 246"/>
              <a:gd name="T4" fmla="*/ 0 w 5748"/>
              <a:gd name="T5" fmla="*/ 0 h 246"/>
              <a:gd name="T6" fmla="*/ 2147483647 w 5748"/>
              <a:gd name="T7" fmla="*/ 0 h 246"/>
              <a:gd name="T8" fmla="*/ 2147483647 w 5748"/>
              <a:gd name="T9" fmla="*/ 2147483647 h 246"/>
              <a:gd name="T10" fmla="*/ 2147483647 w 5748"/>
              <a:gd name="T11" fmla="*/ 214748364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748"/>
              <a:gd name="T19" fmla="*/ 0 h 246"/>
              <a:gd name="T20" fmla="*/ 5748 w 5748"/>
              <a:gd name="T21" fmla="*/ 246 h 24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rgbClr val="4529AB"/>
              </a:gs>
              <a:gs pos="100000">
                <a:srgbClr val="003366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9220" name="Group 5"/>
          <p:cNvGrpSpPr>
            <a:grpSpLocks/>
          </p:cNvGrpSpPr>
          <p:nvPr/>
        </p:nvGrpSpPr>
        <p:grpSpPr bwMode="auto">
          <a:xfrm>
            <a:off x="0" y="6019800"/>
            <a:ext cx="7847013" cy="855663"/>
            <a:chOff x="0" y="3792"/>
            <a:chExt cx="4943" cy="539"/>
          </a:xfrm>
        </p:grpSpPr>
        <p:sp>
          <p:nvSpPr>
            <p:cNvPr id="9233" name="Freeform 6"/>
            <p:cNvSpPr>
              <a:spLocks noChangeArrowheads="1"/>
            </p:cNvSpPr>
            <p:nvPr/>
          </p:nvSpPr>
          <p:spPr bwMode="auto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240"/>
                <a:gd name="T124" fmla="*/ 0 h 536"/>
                <a:gd name="T125" fmla="*/ 3240 w 3240"/>
                <a:gd name="T126" fmla="*/ 536 h 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rgbClr val="606088"/>
                </a:gs>
                <a:gs pos="100000">
                  <a:srgbClr val="10104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9234" name="Group 7"/>
            <p:cNvGrpSpPr>
              <a:grpSpLocks/>
            </p:cNvGrpSpPr>
            <p:nvPr/>
          </p:nvGrpSpPr>
          <p:grpSpPr bwMode="auto">
            <a:xfrm>
              <a:off x="2486" y="3792"/>
              <a:ext cx="2457" cy="539"/>
              <a:chOff x="2486" y="3792"/>
              <a:chExt cx="2457" cy="539"/>
            </a:xfrm>
          </p:grpSpPr>
          <p:sp>
            <p:nvSpPr>
              <p:cNvPr id="9236" name="Freeform 8"/>
              <p:cNvSpPr>
                <a:spLocks noChangeArrowheads="1"/>
              </p:cNvSpPr>
              <p:nvPr/>
            </p:nvSpPr>
            <p:spPr bwMode="auto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96"/>
                  <a:gd name="T46" fmla="*/ 0 h 533"/>
                  <a:gd name="T47" fmla="*/ 996 w 996"/>
                  <a:gd name="T48" fmla="*/ 533 h 53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rgbClr val="10104C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7" name="Freeform 9"/>
              <p:cNvSpPr>
                <a:spLocks noChangeArrowheads="1"/>
              </p:cNvSpPr>
              <p:nvPr/>
            </p:nvSpPr>
            <p:spPr bwMode="auto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69 h 353"/>
                  <a:gd name="T4" fmla="*/ 24 w 186"/>
                  <a:gd name="T5" fmla="*/ 117 h 353"/>
                  <a:gd name="T6" fmla="*/ 18 w 186"/>
                  <a:gd name="T7" fmla="*/ 254 h 353"/>
                  <a:gd name="T8" fmla="*/ 42 w 186"/>
                  <a:gd name="T9" fmla="*/ 440 h 353"/>
                  <a:gd name="T10" fmla="*/ 48 w 186"/>
                  <a:gd name="T11" fmla="*/ 623 h 353"/>
                  <a:gd name="T12" fmla="*/ 0 w 186"/>
                  <a:gd name="T13" fmla="*/ 1362 h 353"/>
                  <a:gd name="T14" fmla="*/ 54 w 186"/>
                  <a:gd name="T15" fmla="*/ 902 h 353"/>
                  <a:gd name="T16" fmla="*/ 84 w 186"/>
                  <a:gd name="T17" fmla="*/ 831 h 353"/>
                  <a:gd name="T18" fmla="*/ 126 w 186"/>
                  <a:gd name="T19" fmla="*/ 487 h 353"/>
                  <a:gd name="T20" fmla="*/ 144 w 186"/>
                  <a:gd name="T21" fmla="*/ 461 h 353"/>
                  <a:gd name="T22" fmla="*/ 144 w 186"/>
                  <a:gd name="T23" fmla="*/ 348 h 353"/>
                  <a:gd name="T24" fmla="*/ 186 w 186"/>
                  <a:gd name="T25" fmla="*/ 254 h 353"/>
                  <a:gd name="T26" fmla="*/ 162 w 186"/>
                  <a:gd name="T27" fmla="*/ 231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6"/>
                  <a:gd name="T49" fmla="*/ 0 h 353"/>
                  <a:gd name="T50" fmla="*/ 186 w 186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10104C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8" name="Freeform 10"/>
              <p:cNvSpPr>
                <a:spLocks noChangeArrowheads="1"/>
              </p:cNvSpPr>
              <p:nvPr/>
            </p:nvSpPr>
            <p:spPr bwMode="auto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8"/>
                  <a:gd name="T34" fmla="*/ 0 h 271"/>
                  <a:gd name="T35" fmla="*/ 378 w 378"/>
                  <a:gd name="T36" fmla="*/ 271 h 27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10104C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39" name="Freeform 11"/>
              <p:cNvSpPr>
                <a:spLocks noChangeArrowheads="1"/>
              </p:cNvSpPr>
              <p:nvPr/>
            </p:nvSpPr>
            <p:spPr bwMode="auto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24 h 66"/>
                  <a:gd name="T8" fmla="*/ 6 w 155"/>
                  <a:gd name="T9" fmla="*/ 70 h 66"/>
                  <a:gd name="T10" fmla="*/ 0 w 155"/>
                  <a:gd name="T11" fmla="*/ 95 h 66"/>
                  <a:gd name="T12" fmla="*/ 78 w 155"/>
                  <a:gd name="T13" fmla="*/ 234 h 66"/>
                  <a:gd name="T14" fmla="*/ 96 w 155"/>
                  <a:gd name="T15" fmla="*/ 165 h 66"/>
                  <a:gd name="T16" fmla="*/ 155 w 155"/>
                  <a:gd name="T17" fmla="*/ 260 h 66"/>
                  <a:gd name="T18" fmla="*/ 126 w 155"/>
                  <a:gd name="T19" fmla="*/ 95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5"/>
                  <a:gd name="T40" fmla="*/ 0 h 66"/>
                  <a:gd name="T41" fmla="*/ 155 w 155"/>
                  <a:gd name="T42" fmla="*/ 66 h 6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10104C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40" name="Freeform 12"/>
              <p:cNvSpPr>
                <a:spLocks noChangeArrowheads="1"/>
              </p:cNvSpPr>
              <p:nvPr/>
            </p:nvSpPr>
            <p:spPr bwMode="auto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150 h 72"/>
                  <a:gd name="T2" fmla="*/ 0 w 42"/>
                  <a:gd name="T3" fmla="*/ 77 h 72"/>
                  <a:gd name="T4" fmla="*/ 12 w 42"/>
                  <a:gd name="T5" fmla="*/ 26 h 72"/>
                  <a:gd name="T6" fmla="*/ 0 w 42"/>
                  <a:gd name="T7" fmla="*/ 26 h 72"/>
                  <a:gd name="T8" fmla="*/ 12 w 42"/>
                  <a:gd name="T9" fmla="*/ 26 h 72"/>
                  <a:gd name="T10" fmla="*/ 24 w 42"/>
                  <a:gd name="T11" fmla="*/ 26 h 72"/>
                  <a:gd name="T12" fmla="*/ 36 w 42"/>
                  <a:gd name="T13" fmla="*/ 26 h 72"/>
                  <a:gd name="T14" fmla="*/ 42 w 42"/>
                  <a:gd name="T15" fmla="*/ 0 h 72"/>
                  <a:gd name="T16" fmla="*/ 30 w 42"/>
                  <a:gd name="T17" fmla="*/ 77 h 72"/>
                  <a:gd name="T18" fmla="*/ 42 w 42"/>
                  <a:gd name="T19" fmla="*/ 201 h 72"/>
                  <a:gd name="T20" fmla="*/ 12 w 42"/>
                  <a:gd name="T21" fmla="*/ 294 h 72"/>
                  <a:gd name="T22" fmla="*/ 6 w 42"/>
                  <a:gd name="T23" fmla="*/ 150 h 72"/>
                  <a:gd name="T24" fmla="*/ 6 w 42"/>
                  <a:gd name="T25" fmla="*/ 15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2"/>
                  <a:gd name="T40" fmla="*/ 0 h 72"/>
                  <a:gd name="T41" fmla="*/ 42 w 42"/>
                  <a:gd name="T42" fmla="*/ 72 h 7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rgbClr val="10104C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9235" name="Freeform 13"/>
            <p:cNvSpPr>
              <a:spLocks noChangeArrowheads="1"/>
            </p:cNvSpPr>
            <p:nvPr/>
          </p:nvSpPr>
          <p:spPr bwMode="auto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630 h 527"/>
                <a:gd name="T2" fmla="*/ 3970 w 3976"/>
                <a:gd name="T3" fmla="*/ 630 h 527"/>
                <a:gd name="T4" fmla="*/ 3844 w 3976"/>
                <a:gd name="T5" fmla="*/ 610 h 527"/>
                <a:gd name="T6" fmla="*/ 2487 w 3976"/>
                <a:gd name="T7" fmla="*/ 365 h 527"/>
                <a:gd name="T8" fmla="*/ 2039 w 3976"/>
                <a:gd name="T9" fmla="*/ 48 h 527"/>
                <a:gd name="T10" fmla="*/ 1907 w 3976"/>
                <a:gd name="T11" fmla="*/ 24 h 527"/>
                <a:gd name="T12" fmla="*/ 1883 w 3976"/>
                <a:gd name="T13" fmla="*/ 66 h 527"/>
                <a:gd name="T14" fmla="*/ 1859 w 3976"/>
                <a:gd name="T15" fmla="*/ 66 h 527"/>
                <a:gd name="T16" fmla="*/ 1830 w 3976"/>
                <a:gd name="T17" fmla="*/ 30 h 527"/>
                <a:gd name="T18" fmla="*/ 1704 w 3976"/>
                <a:gd name="T19" fmla="*/ 126 h 527"/>
                <a:gd name="T20" fmla="*/ 1608 w 3976"/>
                <a:gd name="T21" fmla="*/ 150 h 527"/>
                <a:gd name="T22" fmla="*/ 1561 w 3976"/>
                <a:gd name="T23" fmla="*/ 156 h 527"/>
                <a:gd name="T24" fmla="*/ 1495 w 3976"/>
                <a:gd name="T25" fmla="*/ 126 h 527"/>
                <a:gd name="T26" fmla="*/ 1357 w 3976"/>
                <a:gd name="T27" fmla="*/ 150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48 h 527"/>
                <a:gd name="T62" fmla="*/ 1028 w 3976"/>
                <a:gd name="T63" fmla="*/ 54 h 527"/>
                <a:gd name="T64" fmla="*/ 969 w 3976"/>
                <a:gd name="T65" fmla="*/ 72 h 527"/>
                <a:gd name="T66" fmla="*/ 921 w 3976"/>
                <a:gd name="T67" fmla="*/ 84 h 527"/>
                <a:gd name="T68" fmla="*/ 855 w 3976"/>
                <a:gd name="T69" fmla="*/ 60 h 527"/>
                <a:gd name="T70" fmla="*/ 825 w 3976"/>
                <a:gd name="T71" fmla="*/ 60 h 527"/>
                <a:gd name="T72" fmla="*/ 759 w 3976"/>
                <a:gd name="T73" fmla="*/ 84 h 527"/>
                <a:gd name="T74" fmla="*/ 735 w 3976"/>
                <a:gd name="T75" fmla="*/ 84 h 527"/>
                <a:gd name="T76" fmla="*/ 706 w 3976"/>
                <a:gd name="T77" fmla="*/ 72 h 527"/>
                <a:gd name="T78" fmla="*/ 640 w 3976"/>
                <a:gd name="T79" fmla="*/ 72 h 527"/>
                <a:gd name="T80" fmla="*/ 544 w 3976"/>
                <a:gd name="T81" fmla="*/ 84 h 527"/>
                <a:gd name="T82" fmla="*/ 389 w 3976"/>
                <a:gd name="T83" fmla="*/ 18 h 527"/>
                <a:gd name="T84" fmla="*/ 323 w 3976"/>
                <a:gd name="T85" fmla="*/ 72 h 527"/>
                <a:gd name="T86" fmla="*/ 317 w 3976"/>
                <a:gd name="T87" fmla="*/ 72 h 527"/>
                <a:gd name="T88" fmla="*/ 305 w 3976"/>
                <a:gd name="T89" fmla="*/ 84 h 527"/>
                <a:gd name="T90" fmla="*/ 287 w 3976"/>
                <a:gd name="T91" fmla="*/ 90 h 527"/>
                <a:gd name="T92" fmla="*/ 263 w 3976"/>
                <a:gd name="T93" fmla="*/ 105 h 527"/>
                <a:gd name="T94" fmla="*/ 203 w 3976"/>
                <a:gd name="T95" fmla="*/ 144 h 527"/>
                <a:gd name="T96" fmla="*/ 149 w 3976"/>
                <a:gd name="T97" fmla="*/ 178 h 527"/>
                <a:gd name="T98" fmla="*/ 78 w 3976"/>
                <a:gd name="T99" fmla="*/ 204 h 527"/>
                <a:gd name="T100" fmla="*/ 0 w 3976"/>
                <a:gd name="T101" fmla="*/ 216 h 527"/>
                <a:gd name="T102" fmla="*/ 0 w 3976"/>
                <a:gd name="T103" fmla="*/ 630 h 527"/>
                <a:gd name="T104" fmla="*/ 1010 w 3976"/>
                <a:gd name="T105" fmla="*/ 630 h 527"/>
                <a:gd name="T106" fmla="*/ 3725 w 3976"/>
                <a:gd name="T107" fmla="*/ 630 h 527"/>
                <a:gd name="T108" fmla="*/ 3976 w 3976"/>
                <a:gd name="T109" fmla="*/ 630 h 527"/>
                <a:gd name="T110" fmla="*/ 3976 w 3976"/>
                <a:gd name="T111" fmla="*/ 630 h 52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976"/>
                <a:gd name="T169" fmla="*/ 0 h 527"/>
                <a:gd name="T170" fmla="*/ 3976 w 3976"/>
                <a:gd name="T171" fmla="*/ 527 h 527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rgbClr val="4A4A78"/>
                </a:gs>
                <a:gs pos="100000">
                  <a:srgbClr val="10104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9221" name="Group 14"/>
          <p:cNvGrpSpPr>
            <a:grpSpLocks/>
          </p:cNvGrpSpPr>
          <p:nvPr/>
        </p:nvGrpSpPr>
        <p:grpSpPr bwMode="auto">
          <a:xfrm>
            <a:off x="627063" y="6021388"/>
            <a:ext cx="5683250" cy="847725"/>
            <a:chOff x="395" y="3793"/>
            <a:chExt cx="3580" cy="534"/>
          </a:xfrm>
        </p:grpSpPr>
        <p:sp>
          <p:nvSpPr>
            <p:cNvPr id="9227" name="Freeform 15"/>
            <p:cNvSpPr>
              <a:spLocks noChangeArrowheads="1"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72 h 287"/>
                <a:gd name="T4" fmla="*/ 66 w 365"/>
                <a:gd name="T5" fmla="*/ 132 h 287"/>
                <a:gd name="T6" fmla="*/ 143 w 365"/>
                <a:gd name="T7" fmla="*/ 216 h 287"/>
                <a:gd name="T8" fmla="*/ 191 w 365"/>
                <a:gd name="T9" fmla="*/ 198 h 287"/>
                <a:gd name="T10" fmla="*/ 341 w 365"/>
                <a:gd name="T11" fmla="*/ 338 h 287"/>
                <a:gd name="T12" fmla="*/ 305 w 365"/>
                <a:gd name="T13" fmla="*/ 207 h 287"/>
                <a:gd name="T14" fmla="*/ 365 w 365"/>
                <a:gd name="T15" fmla="*/ 156 h 287"/>
                <a:gd name="T16" fmla="*/ 359 w 365"/>
                <a:gd name="T17" fmla="*/ 150 h 287"/>
                <a:gd name="T18" fmla="*/ 335 w 365"/>
                <a:gd name="T19" fmla="*/ 138 h 287"/>
                <a:gd name="T20" fmla="*/ 299 w 365"/>
                <a:gd name="T21" fmla="*/ 102 h 287"/>
                <a:gd name="T22" fmla="*/ 257 w 365"/>
                <a:gd name="T23" fmla="*/ 84 h 287"/>
                <a:gd name="T24" fmla="*/ 215 w 365"/>
                <a:gd name="T25" fmla="*/ 66 h 287"/>
                <a:gd name="T26" fmla="*/ 173 w 365"/>
                <a:gd name="T27" fmla="*/ 48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65"/>
                <a:gd name="T76" fmla="*/ 0 h 287"/>
                <a:gd name="T77" fmla="*/ 365 w 365"/>
                <a:gd name="T78" fmla="*/ 287 h 2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10104C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228" name="Freeform 16"/>
            <p:cNvSpPr>
              <a:spLocks noChangeArrowheads="1"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33"/>
                <a:gd name="T67" fmla="*/ 0 h 499"/>
                <a:gd name="T68" fmla="*/ 2033 w 2033"/>
                <a:gd name="T69" fmla="*/ 499 h 49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rgbClr val="10104C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229" name="Freeform 17"/>
            <p:cNvSpPr>
              <a:spLocks noChangeArrowheads="1"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42 h 60"/>
                <a:gd name="T16" fmla="*/ 65 w 71"/>
                <a:gd name="T17" fmla="*/ 54 h 60"/>
                <a:gd name="T18" fmla="*/ 71 w 71"/>
                <a:gd name="T19" fmla="*/ 66 h 60"/>
                <a:gd name="T20" fmla="*/ 71 w 71"/>
                <a:gd name="T21" fmla="*/ 72 h 60"/>
                <a:gd name="T22" fmla="*/ 59 w 71"/>
                <a:gd name="T23" fmla="*/ 66 h 60"/>
                <a:gd name="T24" fmla="*/ 47 w 71"/>
                <a:gd name="T25" fmla="*/ 54 h 60"/>
                <a:gd name="T26" fmla="*/ 23 w 71"/>
                <a:gd name="T27" fmla="*/ 42 h 60"/>
                <a:gd name="T28" fmla="*/ 23 w 71"/>
                <a:gd name="T29" fmla="*/ 48 h 60"/>
                <a:gd name="T30" fmla="*/ 18 w 71"/>
                <a:gd name="T31" fmla="*/ 54 h 60"/>
                <a:gd name="T32" fmla="*/ 12 w 71"/>
                <a:gd name="T33" fmla="*/ 60 h 60"/>
                <a:gd name="T34" fmla="*/ 6 w 71"/>
                <a:gd name="T35" fmla="*/ 60 h 60"/>
                <a:gd name="T36" fmla="*/ 6 w 71"/>
                <a:gd name="T37" fmla="*/ 60 h 60"/>
                <a:gd name="T38" fmla="*/ 6 w 71"/>
                <a:gd name="T39" fmla="*/ 48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71"/>
                <a:gd name="T67" fmla="*/ 0 h 60"/>
                <a:gd name="T68" fmla="*/ 71 w 71"/>
                <a:gd name="T69" fmla="*/ 60 h 6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10104C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230" name="Freeform 18"/>
            <p:cNvSpPr>
              <a:spLocks noChangeArrowheads="1"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66 h 162"/>
                <a:gd name="T10" fmla="*/ 96 w 161"/>
                <a:gd name="T11" fmla="*/ 72 h 162"/>
                <a:gd name="T12" fmla="*/ 102 w 161"/>
                <a:gd name="T13" fmla="*/ 84 h 162"/>
                <a:gd name="T14" fmla="*/ 108 w 161"/>
                <a:gd name="T15" fmla="*/ 96 h 162"/>
                <a:gd name="T16" fmla="*/ 120 w 161"/>
                <a:gd name="T17" fmla="*/ 108 h 162"/>
                <a:gd name="T18" fmla="*/ 143 w 161"/>
                <a:gd name="T19" fmla="*/ 130 h 162"/>
                <a:gd name="T20" fmla="*/ 155 w 161"/>
                <a:gd name="T21" fmla="*/ 162 h 162"/>
                <a:gd name="T22" fmla="*/ 161 w 161"/>
                <a:gd name="T23" fmla="*/ 180 h 162"/>
                <a:gd name="T24" fmla="*/ 161 w 161"/>
                <a:gd name="T25" fmla="*/ 186 h 162"/>
                <a:gd name="T26" fmla="*/ 96 w 161"/>
                <a:gd name="T27" fmla="*/ 114 h 162"/>
                <a:gd name="T28" fmla="*/ 30 w 161"/>
                <a:gd name="T29" fmla="*/ 66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61"/>
                <a:gd name="T55" fmla="*/ 0 h 162"/>
                <a:gd name="T56" fmla="*/ 161 w 161"/>
                <a:gd name="T57" fmla="*/ 162 h 16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10104C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231" name="Freeform 19"/>
            <p:cNvSpPr>
              <a:spLocks noChangeArrowheads="1"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42 h 60"/>
                <a:gd name="T4" fmla="*/ 41 w 59"/>
                <a:gd name="T5" fmla="*/ 48 h 60"/>
                <a:gd name="T6" fmla="*/ 47 w 59"/>
                <a:gd name="T7" fmla="*/ 54 h 60"/>
                <a:gd name="T8" fmla="*/ 53 w 59"/>
                <a:gd name="T9" fmla="*/ 66 h 60"/>
                <a:gd name="T10" fmla="*/ 53 w 59"/>
                <a:gd name="T11" fmla="*/ 72 h 60"/>
                <a:gd name="T12" fmla="*/ 47 w 59"/>
                <a:gd name="T13" fmla="*/ 66 h 60"/>
                <a:gd name="T14" fmla="*/ 35 w 59"/>
                <a:gd name="T15" fmla="*/ 60 h 60"/>
                <a:gd name="T16" fmla="*/ 23 w 59"/>
                <a:gd name="T17" fmla="*/ 48 h 60"/>
                <a:gd name="T18" fmla="*/ 17 w 59"/>
                <a:gd name="T19" fmla="*/ 42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9"/>
                <a:gd name="T40" fmla="*/ 0 h 60"/>
                <a:gd name="T41" fmla="*/ 59 w 59"/>
                <a:gd name="T42" fmla="*/ 60 h 6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rgbClr val="10104C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232" name="Freeform 20"/>
            <p:cNvSpPr>
              <a:spLocks noChangeArrowheads="1"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48 h 204"/>
                <a:gd name="T2" fmla="*/ 245 w 245"/>
                <a:gd name="T3" fmla="*/ 54 h 204"/>
                <a:gd name="T4" fmla="*/ 209 w 245"/>
                <a:gd name="T5" fmla="*/ 96 h 204"/>
                <a:gd name="T6" fmla="*/ 143 w 245"/>
                <a:gd name="T7" fmla="*/ 156 h 204"/>
                <a:gd name="T8" fmla="*/ 167 w 245"/>
                <a:gd name="T9" fmla="*/ 185 h 204"/>
                <a:gd name="T10" fmla="*/ 179 w 245"/>
                <a:gd name="T11" fmla="*/ 240 h 204"/>
                <a:gd name="T12" fmla="*/ 77 w 245"/>
                <a:gd name="T13" fmla="*/ 156 h 204"/>
                <a:gd name="T14" fmla="*/ 47 w 245"/>
                <a:gd name="T15" fmla="*/ 96 h 204"/>
                <a:gd name="T16" fmla="*/ 89 w 245"/>
                <a:gd name="T17" fmla="*/ 78 h 204"/>
                <a:gd name="T18" fmla="*/ 59 w 245"/>
                <a:gd name="T19" fmla="*/ 48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48 h 204"/>
                <a:gd name="T50" fmla="*/ 233 w 245"/>
                <a:gd name="T51" fmla="*/ 48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45"/>
                <a:gd name="T79" fmla="*/ 0 h 204"/>
                <a:gd name="T80" fmla="*/ 245 w 245"/>
                <a:gd name="T81" fmla="*/ 204 h 20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rgbClr val="10104C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9222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82550"/>
            <a:ext cx="8228013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9223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4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5608" name="Text Box 23"/>
          <p:cNvSpPr txBox="1">
            <a:spLocks noChangeArrowheads="1"/>
          </p:cNvSpPr>
          <p:nvPr/>
        </p:nvSpPr>
        <p:spPr bwMode="auto">
          <a:xfrm>
            <a:off x="457200" y="6245225"/>
            <a:ext cx="2133600" cy="460375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 sz="1400" b="1" smtClean="0">
              <a:solidFill>
                <a:schemeClr val="bg1"/>
              </a:solidFill>
              <a:latin typeface="Arial" pitchFamily="34" charset="0"/>
              <a:cs typeface="Arial Unicode MS" pitchFamily="34" charset="-128"/>
            </a:endParaRPr>
          </a:p>
        </p:txBody>
      </p:sp>
      <p:sp>
        <p:nvSpPr>
          <p:cNvPr id="25609" name="Text Box 24"/>
          <p:cNvSpPr txBox="1">
            <a:spLocks noChangeArrowheads="1"/>
          </p:cNvSpPr>
          <p:nvPr/>
        </p:nvSpPr>
        <p:spPr bwMode="auto">
          <a:xfrm>
            <a:off x="3124200" y="6245225"/>
            <a:ext cx="2895600" cy="460375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 sz="1400" b="1" smtClean="0">
              <a:solidFill>
                <a:schemeClr val="bg1"/>
              </a:solidFill>
              <a:latin typeface="Arial" pitchFamily="34" charset="0"/>
              <a:cs typeface="Arial Unicode MS" pitchFamily="34" charset="-128"/>
            </a:endParaRPr>
          </a:p>
        </p:txBody>
      </p:sp>
      <p:sp>
        <p:nvSpPr>
          <p:cNvPr id="2073" name="Rectangle 2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21320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 Unicode MS" panose="020B0604020202020204" pitchFamily="34" charset="-128"/>
              </a:defRPr>
            </a:lvl1pPr>
          </a:lstStyle>
          <a:p>
            <a:fld id="{F564BC64-46F1-45F6-B6A0-BEA4BAD1612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645861" r:id="rId1"/>
    <p:sldLayoutId id="2147645862" r:id="rId2"/>
    <p:sldLayoutId id="2147645863" r:id="rId3"/>
    <p:sldLayoutId id="2147645864" r:id="rId4"/>
    <p:sldLayoutId id="2147645865" r:id="rId5"/>
    <p:sldLayoutId id="2147645866" r:id="rId6"/>
    <p:sldLayoutId id="2147645867" r:id="rId7"/>
    <p:sldLayoutId id="2147645868" r:id="rId8"/>
    <p:sldLayoutId id="2147645869" r:id="rId9"/>
    <p:sldLayoutId id="2147645870" r:id="rId10"/>
    <p:sldLayoutId id="2147645871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C6CCD4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C6CCD4"/>
          </a:solidFill>
          <a:latin typeface="Arial" charset="0"/>
          <a:ea typeface="Arial Unicode MS" pitchFamily="34" charset="-128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C6CCD4"/>
          </a:solidFill>
          <a:latin typeface="Arial" charset="0"/>
          <a:ea typeface="Arial Unicode MS" pitchFamily="34" charset="-128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C6CCD4"/>
          </a:solidFill>
          <a:latin typeface="Arial" charset="0"/>
          <a:ea typeface="Arial Unicode MS" pitchFamily="34" charset="-128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C6CCD4"/>
          </a:solidFill>
          <a:latin typeface="Arial" charset="0"/>
          <a:ea typeface="Arial Unicode MS" pitchFamily="34" charset="-128"/>
          <a:cs typeface="Arial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C6CCD4"/>
          </a:solidFill>
          <a:latin typeface="Arial" charset="0"/>
          <a:ea typeface="Arial Unicode MS" pitchFamily="34" charset="-128"/>
          <a:cs typeface="Arial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C6CCD4"/>
          </a:solidFill>
          <a:latin typeface="Arial" charset="0"/>
          <a:ea typeface="Arial Unicode MS" pitchFamily="34" charset="-128"/>
          <a:cs typeface="Arial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C6CCD4"/>
          </a:solidFill>
          <a:latin typeface="Arial" charset="0"/>
          <a:ea typeface="Arial Unicode MS" pitchFamily="34" charset="-128"/>
          <a:cs typeface="Arial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C6CCD4"/>
          </a:solidFill>
          <a:latin typeface="Arial" charset="0"/>
          <a:ea typeface="Arial Unicode MS" pitchFamily="34" charset="-128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8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4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4763" y="1524000"/>
            <a:ext cx="9144000" cy="49530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lIns="91407" tIns="45704" rIns="91407" bIns="45704"/>
          <a:lstStyle/>
          <a:p>
            <a:pPr marL="342900" indent="-342900">
              <a:spcBef>
                <a:spcPct val="50000"/>
              </a:spcBef>
              <a:buFontTx/>
              <a:buChar char=" "/>
              <a:defRPr/>
            </a:pPr>
            <a:endParaRPr lang="ru-RU" sz="3200"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lIns="91407" tIns="45704" rIns="91407" bIns="45704"/>
          <a:lstStyle/>
          <a:p>
            <a:pPr marL="342900" indent="-342900">
              <a:spcBef>
                <a:spcPct val="50000"/>
              </a:spcBef>
              <a:buFontTx/>
              <a:buChar char=" "/>
              <a:defRPr/>
            </a:pPr>
            <a:endParaRPr lang="ru-RU" sz="3200"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lIns="91407" tIns="45704" rIns="91407" bIns="45704"/>
          <a:lstStyle/>
          <a:p>
            <a:pPr marL="342900" indent="-342900">
              <a:spcBef>
                <a:spcPct val="50000"/>
              </a:spcBef>
              <a:buFontTx/>
              <a:buChar char=" "/>
              <a:defRPr/>
            </a:pPr>
            <a:endParaRPr lang="ru-RU" sz="3200">
              <a:solidFill>
                <a:srgbClr val="0000CC"/>
              </a:solidFill>
              <a:latin typeface="Arial" pitchFamily="34" charset="0"/>
            </a:endParaRPr>
          </a:p>
        </p:txBody>
      </p:sp>
      <p:sp>
        <p:nvSpPr>
          <p:cNvPr id="28877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848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524000"/>
            <a:ext cx="9144000" cy="4953000"/>
          </a:xfrm>
          <a:prstGeom prst="rect">
            <a:avLst/>
          </a:pr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 правит  образец  подзаголовка</a:t>
            </a:r>
          </a:p>
          <a:p>
            <a:pPr lvl="1"/>
            <a:r>
              <a:rPr lang="ru-RU" altLang="ru-RU" smtClean="0"/>
              <a:t>Второй  уровень  текста</a:t>
            </a:r>
          </a:p>
          <a:p>
            <a:pPr lvl="2"/>
            <a:r>
              <a:rPr lang="ru-RU" altLang="ru-RU" smtClean="0"/>
              <a:t>Третий  уровень  текста</a:t>
            </a:r>
          </a:p>
          <a:p>
            <a:pPr lvl="3"/>
            <a:r>
              <a:rPr lang="ru-RU" altLang="ru-RU" smtClean="0"/>
              <a:t>Четвертый  уровень  текста</a:t>
            </a:r>
          </a:p>
          <a:p>
            <a:pPr lvl="4"/>
            <a:r>
              <a:rPr lang="ru-RU" altLang="ru-RU" smtClean="0"/>
              <a:t>Пятый  уровень  текста</a:t>
            </a:r>
          </a:p>
        </p:txBody>
      </p:sp>
      <p:sp>
        <p:nvSpPr>
          <p:cNvPr id="28877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 i="1">
                <a:solidFill>
                  <a:srgbClr val="FF3300"/>
                </a:solidFill>
                <a:latin typeface="Arial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877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57400" y="6629400"/>
            <a:ext cx="5029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i="1">
                <a:solidFill>
                  <a:srgbClr val="FF3300"/>
                </a:solidFill>
                <a:latin typeface="Arial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877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67600" y="6553200"/>
            <a:ext cx="167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i="1">
                <a:solidFill>
                  <a:srgbClr val="FF3300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altLang="ru-RU"/>
              <a:t>Слайд  №  </a:t>
            </a:r>
            <a:fld id="{85860EFB-4840-4956-B838-04FA046C4ACC}" type="slidenum">
              <a:rPr lang="ru-RU" altLang="ru-RU" sz="14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645872" r:id="rId1"/>
    <p:sldLayoutId id="2147645873" r:id="rId2"/>
    <p:sldLayoutId id="2147645874" r:id="rId3"/>
    <p:sldLayoutId id="2147645875" r:id="rId4"/>
    <p:sldLayoutId id="2147645876" r:id="rId5"/>
    <p:sldLayoutId id="2147645877" r:id="rId6"/>
    <p:sldLayoutId id="2147645878" r:id="rId7"/>
    <p:sldLayoutId id="2147645879" r:id="rId8"/>
    <p:sldLayoutId id="2147645880" r:id="rId9"/>
    <p:sldLayoutId id="2147645881" r:id="rId10"/>
    <p:sldLayoutId id="2147645882" r:id="rId11"/>
    <p:sldLayoutId id="2147645883" r:id="rId12"/>
    <p:sldLayoutId id="2147645884" r:id="rId13"/>
    <p:sldLayoutId id="2147645885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 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50000"/>
        </a:spcBef>
        <a:spcAft>
          <a:spcPct val="0"/>
        </a:spcAft>
        <a:buChar char=" 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50000"/>
        </a:spcBef>
        <a:spcAft>
          <a:spcPct val="0"/>
        </a:spcAft>
        <a:buChar char=" 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50000"/>
        </a:spcBef>
        <a:spcAft>
          <a:spcPct val="0"/>
        </a:spcAft>
        <a:buChar char=" 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50000"/>
        </a:spcBef>
        <a:spcAft>
          <a:spcPct val="0"/>
        </a:spcAft>
        <a:buChar char=" 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50000"/>
        </a:spcBef>
        <a:spcAft>
          <a:spcPct val="0"/>
        </a:spcAft>
        <a:buChar char=" 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50000"/>
        </a:spcBef>
        <a:spcAft>
          <a:spcPct val="0"/>
        </a:spcAft>
        <a:buChar char=" 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50000"/>
        </a:spcBef>
        <a:spcAft>
          <a:spcPct val="0"/>
        </a:spcAft>
        <a:buChar char=" 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50000"/>
        </a:spcBef>
        <a:spcAft>
          <a:spcPct val="0"/>
        </a:spcAft>
        <a:buChar char=" 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24D2EA15-9E77-4EA1-97A5-F1582BD4DDC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645913" r:id="rId1"/>
    <p:sldLayoutId id="2147645914" r:id="rId2"/>
    <p:sldLayoutId id="2147645915" r:id="rId3"/>
    <p:sldLayoutId id="2147645916" r:id="rId4"/>
    <p:sldLayoutId id="2147645917" r:id="rId5"/>
    <p:sldLayoutId id="2147645918" r:id="rId6"/>
    <p:sldLayoutId id="2147645919" r:id="rId7"/>
    <p:sldLayoutId id="2147645920" r:id="rId8"/>
    <p:sldLayoutId id="2147645921" r:id="rId9"/>
    <p:sldLayoutId id="2147645922" r:id="rId10"/>
    <p:sldLayoutId id="21476459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4763" y="1524000"/>
            <a:ext cx="9144000" cy="49530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lIns="91407" tIns="45704" rIns="91407" bIns="45704"/>
          <a:lstStyle/>
          <a:p>
            <a:pPr marL="342900" indent="-342900">
              <a:spcBef>
                <a:spcPct val="50000"/>
              </a:spcBef>
              <a:buFontTx/>
              <a:buChar char=" "/>
              <a:defRPr/>
            </a:pPr>
            <a:endParaRPr lang="ru-RU" sz="3200" b="1">
              <a:solidFill>
                <a:srgbClr val="0000CC"/>
              </a:solidFill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lIns="91407" tIns="45704" rIns="91407" bIns="45704"/>
          <a:lstStyle/>
          <a:p>
            <a:pPr marL="342900" indent="-342900">
              <a:spcBef>
                <a:spcPct val="50000"/>
              </a:spcBef>
              <a:buFontTx/>
              <a:buChar char=" "/>
              <a:defRPr/>
            </a:pPr>
            <a:endParaRPr lang="ru-RU" sz="3200" b="1">
              <a:solidFill>
                <a:srgbClr val="0000CC"/>
              </a:solidFill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lIns="91407" tIns="45704" rIns="91407" bIns="45704"/>
          <a:lstStyle/>
          <a:p>
            <a:pPr marL="342900" indent="-342900">
              <a:spcBef>
                <a:spcPct val="50000"/>
              </a:spcBef>
              <a:buFontTx/>
              <a:buChar char=" "/>
              <a:defRPr/>
            </a:pPr>
            <a:endParaRPr lang="ru-RU" sz="3200" b="1">
              <a:solidFill>
                <a:srgbClr val="0000CC"/>
              </a:solidFill>
            </a:endParaRPr>
          </a:p>
        </p:txBody>
      </p:sp>
      <p:sp>
        <p:nvSpPr>
          <p:cNvPr id="28877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52400"/>
            <a:ext cx="7848600" cy="1219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07" tIns="45704" rIns="91407" bIns="457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524000"/>
            <a:ext cx="9144000" cy="4953000"/>
          </a:xfrm>
          <a:prstGeom prst="rect">
            <a:avLst/>
          </a:pr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 правит  образец  подзаголовка</a:t>
            </a:r>
          </a:p>
          <a:p>
            <a:pPr lvl="1"/>
            <a:r>
              <a:rPr lang="ru-RU" altLang="ru-RU" smtClean="0"/>
              <a:t>Второй  уровень  текста</a:t>
            </a:r>
          </a:p>
          <a:p>
            <a:pPr lvl="2"/>
            <a:r>
              <a:rPr lang="ru-RU" altLang="ru-RU" smtClean="0"/>
              <a:t>Третий  уровень  текста</a:t>
            </a:r>
          </a:p>
          <a:p>
            <a:pPr lvl="3"/>
            <a:r>
              <a:rPr lang="ru-RU" altLang="ru-RU" smtClean="0"/>
              <a:t>Четвертый  уровень  текста</a:t>
            </a:r>
          </a:p>
          <a:p>
            <a:pPr lvl="4"/>
            <a:r>
              <a:rPr lang="ru-RU" altLang="ru-RU" smtClean="0"/>
              <a:t>Пятый  уровень  текста</a:t>
            </a:r>
          </a:p>
        </p:txBody>
      </p:sp>
      <p:sp>
        <p:nvSpPr>
          <p:cNvPr id="28877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6764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 i="1">
                <a:solidFill>
                  <a:srgbClr val="FF33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877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57400" y="6629400"/>
            <a:ext cx="50292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i="1">
                <a:solidFill>
                  <a:srgbClr val="FF33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877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67600" y="6553200"/>
            <a:ext cx="1676400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i="1">
                <a:solidFill>
                  <a:srgbClr val="FF3300"/>
                </a:solidFill>
              </a:defRPr>
            </a:lvl1pPr>
          </a:lstStyle>
          <a:p>
            <a:r>
              <a:rPr lang="ru-RU" altLang="ru-RU"/>
              <a:t>Слайд  №  </a:t>
            </a:r>
            <a:fld id="{321EF076-FEEB-4AD6-BC37-27E4D1AA9CC4}" type="slidenum">
              <a:rPr lang="ru-RU" altLang="ru-RU" sz="1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/>
              <a:t>‹#›</a:t>
            </a:fld>
            <a:endParaRPr lang="ru-RU" altLang="ru-RU" sz="1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645886" r:id="rId1"/>
    <p:sldLayoutId id="2147645887" r:id="rId2"/>
    <p:sldLayoutId id="2147645888" r:id="rId3"/>
    <p:sldLayoutId id="2147645889" r:id="rId4"/>
    <p:sldLayoutId id="2147645890" r:id="rId5"/>
    <p:sldLayoutId id="2147645891" r:id="rId6"/>
    <p:sldLayoutId id="2147645892" r:id="rId7"/>
    <p:sldLayoutId id="2147645893" r:id="rId8"/>
    <p:sldLayoutId id="2147645894" r:id="rId9"/>
    <p:sldLayoutId id="2147645895" r:id="rId10"/>
    <p:sldLayoutId id="2147645896" r:id="rId11"/>
    <p:sldLayoutId id="2147645897" r:id="rId12"/>
    <p:sldLayoutId id="2147645898" r:id="rId13"/>
    <p:sldLayoutId id="2147645899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5000" b="1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 "/>
        <a:defRPr sz="32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50000"/>
        </a:spcBef>
        <a:spcAft>
          <a:spcPct val="0"/>
        </a:spcAft>
        <a:buChar char=" 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50000"/>
        </a:spcBef>
        <a:spcAft>
          <a:spcPct val="0"/>
        </a:spcAft>
        <a:buChar char=" 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50000"/>
        </a:spcBef>
        <a:spcAft>
          <a:spcPct val="0"/>
        </a:spcAft>
        <a:buChar char=" 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50000"/>
        </a:spcBef>
        <a:spcAft>
          <a:spcPct val="0"/>
        </a:spcAft>
        <a:buChar char=" 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50000"/>
        </a:spcBef>
        <a:spcAft>
          <a:spcPct val="0"/>
        </a:spcAft>
        <a:buChar char=" 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50000"/>
        </a:spcBef>
        <a:spcAft>
          <a:spcPct val="0"/>
        </a:spcAft>
        <a:buChar char=" 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50000"/>
        </a:spcBef>
        <a:spcAft>
          <a:spcPct val="0"/>
        </a:spcAft>
        <a:buChar char=" 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50000"/>
        </a:spcBef>
        <a:spcAft>
          <a:spcPct val="0"/>
        </a:spcAft>
        <a:buChar char=" 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100000">
              <a:srgbClr val="CC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36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6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6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94B9A76-09D1-4D12-8FE7-067EB85C1D0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645900" r:id="rId1"/>
    <p:sldLayoutId id="2147645901" r:id="rId2"/>
    <p:sldLayoutId id="2147645902" r:id="rId3"/>
    <p:sldLayoutId id="2147645903" r:id="rId4"/>
    <p:sldLayoutId id="2147645904" r:id="rId5"/>
    <p:sldLayoutId id="2147645905" r:id="rId6"/>
    <p:sldLayoutId id="2147645906" r:id="rId7"/>
    <p:sldLayoutId id="2147645907" r:id="rId8"/>
    <p:sldLayoutId id="2147645908" r:id="rId9"/>
    <p:sldLayoutId id="2147645909" r:id="rId10"/>
    <p:sldLayoutId id="2147645910" r:id="rId11"/>
  </p:sldLayoutIdLst>
  <p:transition spd="slow"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mobileonline.garant.ru/document?id=80646&amp;sub=1000" TargetMode="External"/><Relationship Id="rId2" Type="http://schemas.openxmlformats.org/officeDocument/2006/relationships/hyperlink" Target="http://mobileonline.garant.ru/document?id=2073968&amp;sub=1000" TargetMode="External"/><Relationship Id="rId1" Type="http://schemas.openxmlformats.org/officeDocument/2006/relationships/slideLayout" Target="../slideLayouts/slideLayout6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26.xml"/><Relationship Id="rId1" Type="http://schemas.openxmlformats.org/officeDocument/2006/relationships/themeOverride" Target="../theme/themeOverrid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2" name="AutoShape 2"/>
          <p:cNvSpPr>
            <a:spLocks noChangeArrowheads="1"/>
          </p:cNvSpPr>
          <p:nvPr/>
        </p:nvSpPr>
        <p:spPr bwMode="auto">
          <a:xfrm>
            <a:off x="2643188" y="0"/>
            <a:ext cx="6121400" cy="6408738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>
              <a:cs typeface="Arial Unicode MS" panose="020B0604020202020204" pitchFamily="34" charset="-128"/>
            </a:endParaRPr>
          </a:p>
        </p:txBody>
      </p:sp>
      <p:pic>
        <p:nvPicPr>
          <p:cNvPr id="1054723" name="Picture 3" descr="or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404813"/>
            <a:ext cx="2462213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24" name="Text Box 4"/>
          <p:cNvSpPr txBox="1">
            <a:spLocks noChangeArrowheads="1"/>
          </p:cNvSpPr>
          <p:nvPr/>
        </p:nvSpPr>
        <p:spPr bwMode="auto">
          <a:xfrm>
            <a:off x="2987675" y="0"/>
            <a:ext cx="576103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FF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КОНСТИТУЦИЯ</a:t>
            </a:r>
          </a:p>
          <a:p>
            <a:pPr algn="ctr" eaLnBrk="1" hangingPunct="1"/>
            <a:r>
              <a:rPr lang="ru-RU" altLang="ru-RU" sz="3200" b="1">
                <a:solidFill>
                  <a:srgbClr val="FF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РОССИЙСКОЙ</a:t>
            </a:r>
          </a:p>
          <a:p>
            <a:pPr algn="ctr" eaLnBrk="1" hangingPunct="1"/>
            <a:r>
              <a:rPr lang="ru-RU" altLang="ru-RU" sz="3200" b="1">
                <a:solidFill>
                  <a:srgbClr val="FF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ФЕДЕРАЦИИ</a:t>
            </a:r>
          </a:p>
        </p:txBody>
      </p:sp>
      <p:sp>
        <p:nvSpPr>
          <p:cNvPr id="1054725" name="Text Box 5"/>
          <p:cNvSpPr txBox="1">
            <a:spLocks noChangeArrowheads="1"/>
          </p:cNvSpPr>
          <p:nvPr/>
        </p:nvSpPr>
        <p:spPr bwMode="auto">
          <a:xfrm>
            <a:off x="2643188" y="3857625"/>
            <a:ext cx="6105525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latin typeface="Arial" panose="020B0604020202020204" pitchFamily="34" charset="0"/>
                <a:cs typeface="Arial Unicode MS" panose="020B0604020202020204" pitchFamily="34" charset="-128"/>
              </a:rPr>
              <a:t>Ст. 71 в ведении Российской Федерации находится оборона и безопасность. </a:t>
            </a:r>
          </a:p>
          <a:p>
            <a:pPr algn="ctr" eaLnBrk="1" hangingPunct="1"/>
            <a:endParaRPr lang="ru-RU" altLang="ru-RU" sz="2000" b="1">
              <a:solidFill>
                <a:srgbClr val="FF3300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  <a:p>
            <a:pPr algn="ctr" eaLnBrk="1" hangingPunct="1"/>
            <a:r>
              <a:rPr lang="ru-RU" altLang="ru-RU" sz="2000" b="1">
                <a:solidFill>
                  <a:srgbClr val="FF33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Принята всенародным </a:t>
            </a:r>
          </a:p>
          <a:p>
            <a:pPr algn="ctr" eaLnBrk="1" hangingPunct="1"/>
            <a:r>
              <a:rPr lang="ru-RU" altLang="ru-RU" sz="2000" b="1">
                <a:solidFill>
                  <a:srgbClr val="FF33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голосованием</a:t>
            </a:r>
            <a:r>
              <a:rPr lang="ru-RU" altLang="ru-RU" sz="2000" b="1">
                <a:latin typeface="Arial" panose="020B0604020202020204" pitchFamily="34" charset="0"/>
                <a:cs typeface="Arial Unicode MS" panose="020B0604020202020204" pitchFamily="34" charset="-128"/>
              </a:rPr>
              <a:t> </a:t>
            </a:r>
            <a:r>
              <a:rPr lang="ru-RU" altLang="ru-RU" sz="2000" b="1">
                <a:solidFill>
                  <a:srgbClr val="FF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12.12.93</a:t>
            </a:r>
          </a:p>
          <a:p>
            <a:pPr algn="ctr" eaLnBrk="1" hangingPunct="1"/>
            <a:endParaRPr lang="ru-RU" altLang="ru-RU" sz="2000" b="1">
              <a:solidFill>
                <a:srgbClr val="FF0000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  <a:p>
            <a:pPr algn="ctr" eaLnBrk="1" hangingPunct="1"/>
            <a:endParaRPr lang="ru-RU" altLang="ru-RU" sz="2000" b="1">
              <a:solidFill>
                <a:srgbClr val="FF0000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  <p:graphicFrame>
        <p:nvGraphicFramePr>
          <p:cNvPr id="1054726" name="Group 6"/>
          <p:cNvGraphicFramePr>
            <a:graphicFrameLocks noGrp="1"/>
          </p:cNvGraphicFramePr>
          <p:nvPr/>
        </p:nvGraphicFramePr>
        <p:xfrm>
          <a:off x="3643313" y="1571625"/>
          <a:ext cx="4608512" cy="2143125"/>
        </p:xfrm>
        <a:graphic>
          <a:graphicData uri="http://schemas.openxmlformats.org/drawingml/2006/table">
            <a:tbl>
              <a:tblPr/>
              <a:tblGrid>
                <a:gridCol w="4608512"/>
              </a:tblGrid>
              <a:tr h="712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71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</a:tr>
              <a:tr h="7129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54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4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4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54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54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54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54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22" grpId="0" animBg="1"/>
      <p:bldP spid="1054724" grpId="0"/>
      <p:bldP spid="10547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38" y="3000375"/>
            <a:ext cx="8286750" cy="3108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3"/>
                </a:solidFill>
              </a:rPr>
              <a:t>В соответствии с Федеральным законом от 12 февраля 1998 года № 28-ФЗ « О гражданской обороне»  Организация и ведение гражданской обороны являются одними из важнейших функций государства, составными частями оборонного строительства, обеспечения безопасности государства (ст.4 п.1)</a:t>
            </a:r>
          </a:p>
        </p:txBody>
      </p:sp>
      <p:pic>
        <p:nvPicPr>
          <p:cNvPr id="3" name="Picture 3" descr="or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85750"/>
            <a:ext cx="2462213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00313" y="571500"/>
            <a:ext cx="6643687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3"/>
                </a:solidFill>
                <a:cs typeface="Times New Roman" pitchFamily="18" charset="0"/>
              </a:rPr>
              <a:t>В соответствии с Федеральным законом от 31.05.1996 №61-ФЗ «Об обороне» гражданская оборона является ее составной частью (ст.21).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7878DE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 Box 1"/>
          <p:cNvSpPr txBox="1">
            <a:spLocks noChangeArrowheads="1"/>
          </p:cNvSpPr>
          <p:nvPr/>
        </p:nvSpPr>
        <p:spPr bwMode="auto">
          <a:xfrm>
            <a:off x="1089025" y="379413"/>
            <a:ext cx="7161213" cy="1387475"/>
          </a:xfrm>
          <a:prstGeom prst="rect">
            <a:avLst/>
          </a:prstGeom>
          <a:solidFill>
            <a:srgbClr val="FFFF00"/>
          </a:solidFill>
          <a:ln w="19080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1588" algn="l"/>
                <a:tab pos="915988" algn="l"/>
                <a:tab pos="1830388" algn="l"/>
                <a:tab pos="2744788" algn="l"/>
                <a:tab pos="3659188" algn="l"/>
                <a:tab pos="4573588" algn="l"/>
                <a:tab pos="5487988" algn="l"/>
                <a:tab pos="6402388" algn="l"/>
                <a:tab pos="7316788" algn="l"/>
                <a:tab pos="8231188" algn="l"/>
                <a:tab pos="9145588" algn="l"/>
                <a:tab pos="10059988" algn="l"/>
              </a:tabLst>
              <a:defRPr/>
            </a:pPr>
            <a:r>
              <a:rPr lang="ru-RU" sz="2800" b="1">
                <a:solidFill>
                  <a:srgbClr val="003366"/>
                </a:solidFill>
                <a:latin typeface="Arial" pitchFamily="34" charset="0"/>
                <a:cs typeface="Arial Unicode MS" pitchFamily="34" charset="-128"/>
              </a:rPr>
              <a:t>Направления деятельности МЧС </a:t>
            </a:r>
          </a:p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1588" algn="l"/>
                <a:tab pos="915988" algn="l"/>
                <a:tab pos="1830388" algn="l"/>
                <a:tab pos="2744788" algn="l"/>
                <a:tab pos="3659188" algn="l"/>
                <a:tab pos="4573588" algn="l"/>
                <a:tab pos="5487988" algn="l"/>
                <a:tab pos="6402388" algn="l"/>
                <a:tab pos="7316788" algn="l"/>
                <a:tab pos="8231188" algn="l"/>
                <a:tab pos="9145588" algn="l"/>
                <a:tab pos="10059988" algn="l"/>
              </a:tabLst>
              <a:defRPr/>
            </a:pPr>
            <a:r>
              <a:rPr lang="ru-RU" sz="2800" b="1">
                <a:solidFill>
                  <a:srgbClr val="FF3300"/>
                </a:solidFill>
                <a:latin typeface="Arial" pitchFamily="34" charset="0"/>
                <a:cs typeface="Arial Unicode MS" pitchFamily="34" charset="-128"/>
              </a:rPr>
              <a:t>(объединены одним понятием – </a:t>
            </a:r>
          </a:p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1588" algn="l"/>
                <a:tab pos="915988" algn="l"/>
                <a:tab pos="1830388" algn="l"/>
                <a:tab pos="2744788" algn="l"/>
                <a:tab pos="3659188" algn="l"/>
                <a:tab pos="4573588" algn="l"/>
                <a:tab pos="5487988" algn="l"/>
                <a:tab pos="6402388" algn="l"/>
                <a:tab pos="7316788" algn="l"/>
                <a:tab pos="8231188" algn="l"/>
                <a:tab pos="9145588" algn="l"/>
                <a:tab pos="10059988" algn="l"/>
              </a:tabLst>
              <a:defRPr/>
            </a:pPr>
            <a:r>
              <a:rPr lang="ru-RU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 Unicode MS" pitchFamily="34" charset="-128"/>
              </a:rPr>
              <a:t>безопасность жизнедеятельности</a:t>
            </a:r>
            <a:r>
              <a:rPr lang="ru-RU" sz="2800" b="1">
                <a:solidFill>
                  <a:srgbClr val="FF3300"/>
                </a:solidFill>
                <a:latin typeface="Arial" pitchFamily="34" charset="0"/>
                <a:cs typeface="Arial Unicode MS" pitchFamily="34" charset="-128"/>
              </a:rPr>
              <a:t>)</a:t>
            </a:r>
          </a:p>
        </p:txBody>
      </p:sp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423863" y="2030413"/>
            <a:ext cx="3479800" cy="1708150"/>
          </a:xfrm>
          <a:prstGeom prst="rect">
            <a:avLst/>
          </a:prstGeom>
          <a:solidFill>
            <a:srgbClr val="4529AB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defTabSz="44926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44926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44926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44926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449263" eaLnBrk="0" hangingPunct="0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b="1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Гражданская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b="1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Оборона (</a:t>
            </a:r>
            <a:r>
              <a:rPr lang="ru-RU" altLang="ru-RU" b="1">
                <a:solidFill>
                  <a:srgbClr val="FF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ГО</a:t>
            </a:r>
            <a:r>
              <a:rPr lang="ru-RU" altLang="ru-RU" b="1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)</a:t>
            </a: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4826000" y="2022475"/>
            <a:ext cx="3903663" cy="1768475"/>
          </a:xfrm>
          <a:prstGeom prst="rect">
            <a:avLst/>
          </a:prstGeom>
          <a:solidFill>
            <a:srgbClr val="00CC99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b="1">
                <a:solidFill>
                  <a:srgbClr val="2222A2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Защита</a:t>
            </a:r>
            <a:r>
              <a:rPr lang="ru-RU" altLang="ru-RU" b="1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 населения, тер-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b="1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риторий,  материаль-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b="1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ных и культурных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b="1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ценностей </a:t>
            </a:r>
            <a:r>
              <a:rPr lang="ru-RU" altLang="ru-RU" b="1">
                <a:solidFill>
                  <a:srgbClr val="2222A2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от ЧС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423863" y="4337050"/>
            <a:ext cx="3402012" cy="1724025"/>
          </a:xfrm>
          <a:prstGeom prst="rect">
            <a:avLst/>
          </a:prstGeom>
          <a:solidFill>
            <a:srgbClr val="FF3300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b="1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Обеспечение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b="1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пожарной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b="1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Безопасности (</a:t>
            </a:r>
            <a:r>
              <a:rPr lang="ru-RU" altLang="ru-RU" b="1">
                <a:solidFill>
                  <a:srgbClr val="2222A2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ПБ</a:t>
            </a:r>
            <a:r>
              <a:rPr lang="ru-RU" altLang="ru-RU" b="1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)</a:t>
            </a:r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4764088" y="4337050"/>
            <a:ext cx="3952875" cy="1679575"/>
          </a:xfrm>
          <a:prstGeom prst="rect">
            <a:avLst/>
          </a:prstGeom>
          <a:solidFill>
            <a:srgbClr val="0066FF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1400" b="1">
                <a:solidFill>
                  <a:srgbClr val="FFFF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 </a:t>
            </a:r>
            <a:r>
              <a:rPr lang="ru-RU" altLang="ru-RU" b="1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Обеспечение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b="1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безопасности людей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b="1">
                <a:solidFill>
                  <a:srgbClr val="FFFFFF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на водных объектах</a:t>
            </a:r>
          </a:p>
        </p:txBody>
      </p:sp>
      <p:sp>
        <p:nvSpPr>
          <p:cNvPr id="60422" name="Line 6"/>
          <p:cNvSpPr>
            <a:spLocks noChangeShapeType="1"/>
          </p:cNvSpPr>
          <p:nvPr/>
        </p:nvSpPr>
        <p:spPr bwMode="auto">
          <a:xfrm flipH="1">
            <a:off x="4314825" y="1785938"/>
            <a:ext cx="66675" cy="3444875"/>
          </a:xfrm>
          <a:prstGeom prst="line">
            <a:avLst/>
          </a:prstGeom>
          <a:noFill/>
          <a:ln w="936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0423" name="Line 7"/>
          <p:cNvSpPr>
            <a:spLocks noChangeShapeType="1"/>
          </p:cNvSpPr>
          <p:nvPr/>
        </p:nvSpPr>
        <p:spPr bwMode="auto">
          <a:xfrm>
            <a:off x="3860800" y="5241925"/>
            <a:ext cx="873125" cy="1588"/>
          </a:xfrm>
          <a:prstGeom prst="line">
            <a:avLst/>
          </a:prstGeom>
          <a:noFill/>
          <a:ln w="9360">
            <a:solidFill>
              <a:srgbClr val="FFFF00"/>
            </a:solidFill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0424" name="Line 8"/>
          <p:cNvSpPr>
            <a:spLocks noChangeShapeType="1"/>
          </p:cNvSpPr>
          <p:nvPr/>
        </p:nvSpPr>
        <p:spPr bwMode="auto">
          <a:xfrm>
            <a:off x="3935413" y="2941638"/>
            <a:ext cx="935037" cy="1587"/>
          </a:xfrm>
          <a:prstGeom prst="line">
            <a:avLst/>
          </a:prstGeom>
          <a:noFill/>
          <a:ln w="9360">
            <a:solidFill>
              <a:srgbClr val="FFFF00"/>
            </a:solidFill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60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1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" dur="500" ac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66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0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4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2" grpId="0" animBg="1"/>
      <p:bldP spid="60423" grpId="0" animBg="1"/>
      <p:bldP spid="604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2" name="AutoShape 2"/>
          <p:cNvSpPr>
            <a:spLocks noChangeArrowheads="1"/>
          </p:cNvSpPr>
          <p:nvPr/>
        </p:nvSpPr>
        <p:spPr bwMode="auto">
          <a:xfrm>
            <a:off x="2643188" y="0"/>
            <a:ext cx="6121400" cy="6408738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>
              <a:cs typeface="Arial Unicode MS" panose="020B0604020202020204" pitchFamily="34" charset="-128"/>
            </a:endParaRPr>
          </a:p>
        </p:txBody>
      </p:sp>
      <p:pic>
        <p:nvPicPr>
          <p:cNvPr id="1054723" name="Picture 3" descr="or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404813"/>
            <a:ext cx="2462213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24" name="Text Box 4"/>
          <p:cNvSpPr txBox="1">
            <a:spLocks noChangeArrowheads="1"/>
          </p:cNvSpPr>
          <p:nvPr/>
        </p:nvSpPr>
        <p:spPr bwMode="auto">
          <a:xfrm>
            <a:off x="2987675" y="0"/>
            <a:ext cx="5761038" cy="815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>
                <a:cs typeface="Arial Unicode MS" panose="020B0604020202020204" pitchFamily="34" charset="-128"/>
              </a:rPr>
              <a:t>Федеральный закон от 12 февраля 1998 г. N 28-ФЗ</a:t>
            </a:r>
            <a:br>
              <a:rPr lang="ru-RU" altLang="ru-RU" sz="3600" b="1">
                <a:cs typeface="Arial Unicode MS" panose="020B0604020202020204" pitchFamily="34" charset="-128"/>
              </a:rPr>
            </a:br>
            <a:r>
              <a:rPr lang="ru-RU" altLang="ru-RU" sz="3600" b="1">
                <a:cs typeface="Arial Unicode MS" panose="020B0604020202020204" pitchFamily="34" charset="-128"/>
              </a:rPr>
              <a:t>«О гражданской обороне» </a:t>
            </a:r>
            <a:r>
              <a:rPr lang="ru-RU" altLang="ru-RU" sz="2800">
                <a:cs typeface="Arial Unicode MS" panose="020B0604020202020204" pitchFamily="34" charset="-128"/>
              </a:rPr>
              <a:t>определяет задачи, правовые основы их осуществления и полномочия органов государственной власти Российской Федерации, органов государственной власти субъектов Российской Федерации, органов местного самоуправления и организаций в области гражданской обороны.</a:t>
            </a:r>
          </a:p>
          <a:p>
            <a:pPr algn="ctr" eaLnBrk="1" hangingPunct="1"/>
            <a:endParaRPr lang="ru-RU" altLang="ru-RU" sz="3600" b="1">
              <a:cs typeface="Arial Unicode MS" panose="020B0604020202020204" pitchFamily="34" charset="-128"/>
            </a:endParaRPr>
          </a:p>
          <a:p>
            <a:pPr algn="ctr" eaLnBrk="1" hangingPunct="1"/>
            <a:endParaRPr lang="ru-RU" altLang="ru-RU" sz="3600" b="1">
              <a:cs typeface="Arial Unicode MS" panose="020B0604020202020204" pitchFamily="34" charset="-128"/>
            </a:endParaRPr>
          </a:p>
          <a:p>
            <a:pPr algn="ctr" eaLnBrk="1" hangingPunct="1"/>
            <a:endParaRPr lang="ru-RU" altLang="ru-RU" sz="3200" b="1">
              <a:solidFill>
                <a:srgbClr val="FF0000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  <a:p>
            <a:pPr algn="ctr" eaLnBrk="1" hangingPunct="1"/>
            <a:endParaRPr lang="ru-RU" altLang="ru-RU" sz="3200" b="1">
              <a:solidFill>
                <a:srgbClr val="FF0000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  <p:sp>
        <p:nvSpPr>
          <p:cNvPr id="1054725" name="Text Box 5"/>
          <p:cNvSpPr txBox="1">
            <a:spLocks noChangeArrowheads="1"/>
          </p:cNvSpPr>
          <p:nvPr/>
        </p:nvSpPr>
        <p:spPr bwMode="auto">
          <a:xfrm>
            <a:off x="2643188" y="3857625"/>
            <a:ext cx="6105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000" b="1">
              <a:solidFill>
                <a:srgbClr val="FF0000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  <a:p>
            <a:pPr algn="ctr" eaLnBrk="1" hangingPunct="1"/>
            <a:endParaRPr lang="ru-RU" altLang="ru-RU" sz="2000" b="1">
              <a:solidFill>
                <a:srgbClr val="FF0000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54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4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4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27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54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54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54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54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22" grpId="0" animBg="1"/>
      <p:bldP spid="1054724" grpId="0"/>
      <p:bldP spid="10547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2" descr="ОРГАНИЗАЦИИ-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368800"/>
            <a:ext cx="26670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683" name="Rectangle 3"/>
          <p:cNvSpPr>
            <a:spLocks noChangeArrowheads="1"/>
          </p:cNvSpPr>
          <p:nvPr/>
        </p:nvSpPr>
        <p:spPr bwMode="auto">
          <a:xfrm>
            <a:off x="0" y="0"/>
            <a:ext cx="9144000" cy="2794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9684" name="Rectangle 4"/>
          <p:cNvSpPr>
            <a:spLocks noChangeArrowheads="1"/>
          </p:cNvSpPr>
          <p:nvPr/>
        </p:nvSpPr>
        <p:spPr bwMode="auto">
          <a:xfrm>
            <a:off x="0" y="304800"/>
            <a:ext cx="9144000" cy="279400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endParaRPr lang="ru-RU" sz="2000" b="1">
              <a:solidFill>
                <a:srgbClr val="FF66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199685" name="Rectangle 5"/>
          <p:cNvSpPr>
            <a:spLocks noChangeArrowheads="1"/>
          </p:cNvSpPr>
          <p:nvPr/>
        </p:nvSpPr>
        <p:spPr bwMode="auto">
          <a:xfrm>
            <a:off x="0" y="558800"/>
            <a:ext cx="9144000" cy="2794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9686" name="Text Box 6"/>
          <p:cNvSpPr txBox="1">
            <a:spLocks noChangeArrowheads="1"/>
          </p:cNvSpPr>
          <p:nvPr/>
        </p:nvSpPr>
        <p:spPr bwMode="auto">
          <a:xfrm>
            <a:off x="3810000" y="990600"/>
            <a:ext cx="4876800" cy="510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ru-RU" altLang="ru-RU" sz="1400" b="1">
                <a:solidFill>
                  <a:srgbClr val="0000FF"/>
                </a:solidFill>
                <a:latin typeface="Arial" panose="020B0604020202020204" pitchFamily="34" charset="0"/>
              </a:rPr>
              <a:t> </a:t>
            </a:r>
            <a:endParaRPr lang="ru-RU" altLang="ru-RU" sz="1400" b="1">
              <a:latin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ru-RU" altLang="ru-RU" sz="1400" b="1">
                <a:solidFill>
                  <a:srgbClr val="0000FF"/>
                </a:solidFill>
                <a:latin typeface="Arial" panose="020B0604020202020204" pitchFamily="34" charset="0"/>
              </a:rPr>
              <a:t> </a:t>
            </a:r>
            <a:r>
              <a:rPr lang="ru-RU" altLang="ru-RU" sz="3200" b="1">
                <a:solidFill>
                  <a:srgbClr val="FF3300"/>
                </a:solidFill>
                <a:latin typeface="Arial" panose="020B0604020202020204" pitchFamily="34" charset="0"/>
              </a:rPr>
              <a:t>Гражданская оборона</a:t>
            </a:r>
            <a:r>
              <a:rPr lang="ru-RU" altLang="ru-RU" sz="3200" b="1">
                <a:latin typeface="Arial" panose="020B0604020202020204" pitchFamily="34" charset="0"/>
              </a:rPr>
              <a:t> </a:t>
            </a:r>
            <a:r>
              <a:rPr lang="ru-RU" altLang="ru-RU" b="1">
                <a:latin typeface="Arial" panose="020B0604020202020204" pitchFamily="34" charset="0"/>
              </a:rPr>
              <a:t>— </a:t>
            </a:r>
            <a:r>
              <a:rPr lang="ru-RU" altLang="ru-RU" b="1">
                <a:solidFill>
                  <a:schemeClr val="accent2"/>
                </a:solidFill>
                <a:latin typeface="Arial" panose="020B0604020202020204" pitchFamily="34" charset="0"/>
              </a:rPr>
              <a:t>система мероприятий по подготовке к защите и по защите населения, материаль-ных и культурных ценностей на территории Российской Федерации от опасностей, возникающих при военных конфликтах или вследствие этих конфликтов, а </a:t>
            </a:r>
            <a:r>
              <a:rPr lang="ru-RU" altLang="ru-RU" b="1">
                <a:latin typeface="Arial" panose="020B0604020202020204" pitchFamily="34" charset="0"/>
              </a:rPr>
              <a:t>также при  ЧС природного и техногенного характера.</a:t>
            </a:r>
            <a:r>
              <a:rPr lang="ru-RU" altLang="ru-RU" b="1">
                <a:solidFill>
                  <a:schemeClr val="accent2"/>
                </a:solidFill>
                <a:latin typeface="Arial" panose="020B0604020202020204" pitchFamily="34" charset="0"/>
              </a:rPr>
              <a:t>                                                                                               </a:t>
            </a:r>
          </a:p>
        </p:txBody>
      </p:sp>
      <p:pic>
        <p:nvPicPr>
          <p:cNvPr id="199687" name="Picture 7" descr="ОРГАНИЗАЦИИ-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2590800"/>
            <a:ext cx="178593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688" name="Picture 8" descr="звезда-новая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26924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199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199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6" dur="500"/>
                                        <p:tgtEl>
                                          <p:spTgt spid="199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9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9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3" grpId="0" animBg="1"/>
      <p:bldP spid="199684" grpId="0" animBg="1" autoUpdateAnimBg="0"/>
      <p:bldP spid="199685" grpId="0" animBg="1"/>
      <p:bldP spid="19968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773238"/>
            <a:ext cx="9144000" cy="5084762"/>
          </a:xfrm>
          <a:solidFill>
            <a:schemeClr val="hlink"/>
          </a:solidFill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3600" smtClean="0"/>
              <a:t> </a:t>
            </a:r>
            <a:r>
              <a:rPr lang="ru-RU" sz="3600" b="1" i="1" smtClean="0">
                <a:solidFill>
                  <a:schemeClr val="bg2"/>
                </a:solidFill>
              </a:rPr>
              <a:t>«Об утверждении Положения о гражданской обороне в Российской Федерации»</a:t>
            </a:r>
            <a:endParaRPr lang="ru-RU" sz="3600" b="1" i="1" smtClean="0">
              <a:solidFill>
                <a:srgbClr val="1A0000"/>
              </a:solidFill>
            </a:endParaRPr>
          </a:p>
          <a:p>
            <a:pPr eaLnBrk="1" hangingPunct="1">
              <a:buClr>
                <a:srgbClr val="1A0000"/>
              </a:buClr>
              <a:buFont typeface="Wingdings" panose="05000000000000000000" pitchFamily="2" charset="2"/>
              <a:buChar char="q"/>
              <a:defRPr/>
            </a:pPr>
            <a:r>
              <a:rPr lang="ru-RU" sz="3600" b="1" smtClean="0">
                <a:solidFill>
                  <a:srgbClr val="1A0000"/>
                </a:solidFill>
              </a:rPr>
              <a:t> </a:t>
            </a:r>
            <a:r>
              <a:rPr lang="ru-RU" sz="4000" b="1" smtClean="0">
                <a:solidFill>
                  <a:srgbClr val="1A0000"/>
                </a:solidFill>
              </a:rPr>
              <a:t>Определяет порядок подготовки к ведению и ведения ГО в РФ, а также основные мероприятия по ГО.</a:t>
            </a:r>
            <a:endParaRPr lang="ru-RU" sz="4000" b="1" i="1" smtClean="0">
              <a:solidFill>
                <a:srgbClr val="1A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ru-RU" sz="4000" b="1" i="1" smtClean="0"/>
          </a:p>
        </p:txBody>
      </p:sp>
      <p:sp>
        <p:nvSpPr>
          <p:cNvPr id="32771" name="WordArt 3"/>
          <p:cNvSpPr>
            <a:spLocks noChangeArrowheads="1" noChangeShapeType="1" noTextEdit="1"/>
          </p:cNvSpPr>
          <p:nvPr/>
        </p:nvSpPr>
        <p:spPr bwMode="auto">
          <a:xfrm>
            <a:off x="1116013" y="260350"/>
            <a:ext cx="6019800" cy="1512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Постановление Правительства РФ</a:t>
            </a:r>
          </a:p>
          <a:p>
            <a:pPr algn="ctr"/>
            <a:r>
              <a:rPr lang="ru-RU" sz="32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№ 804 от 26 ноября 2007 г.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773238"/>
            <a:ext cx="9144000" cy="5084762"/>
          </a:xfrm>
          <a:solidFill>
            <a:schemeClr val="hlink"/>
          </a:solidFill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3600" dirty="0" smtClean="0"/>
              <a:t> </a:t>
            </a:r>
            <a:r>
              <a:rPr lang="ru-RU" sz="3600" b="1" i="1" dirty="0" smtClean="0">
                <a:solidFill>
                  <a:schemeClr val="bg2"/>
                </a:solidFill>
              </a:rPr>
              <a:t>«Об утверждении Положения об организации и ведении </a:t>
            </a:r>
            <a:r>
              <a:rPr lang="ru-RU" sz="3600" b="1" i="1" dirty="0" err="1" smtClean="0">
                <a:solidFill>
                  <a:schemeClr val="bg2"/>
                </a:solidFill>
              </a:rPr>
              <a:t>граждан-ской</a:t>
            </a:r>
            <a:r>
              <a:rPr lang="ru-RU" sz="3600" b="1" i="1" dirty="0" smtClean="0">
                <a:solidFill>
                  <a:schemeClr val="bg2"/>
                </a:solidFill>
              </a:rPr>
              <a:t> обороны в  муниципальных образованиях и  организациях»</a:t>
            </a:r>
            <a:endParaRPr lang="ru-RU" sz="3600" b="1" i="1" dirty="0" smtClean="0">
              <a:solidFill>
                <a:srgbClr val="1A0000"/>
              </a:solidFill>
            </a:endParaRPr>
          </a:p>
          <a:p>
            <a:pPr eaLnBrk="1" hangingPunct="1">
              <a:buClr>
                <a:srgbClr val="1A0000"/>
              </a:buClr>
              <a:buFont typeface="Wingdings" panose="05000000000000000000" pitchFamily="2" charset="2"/>
              <a:buChar char="q"/>
              <a:defRPr/>
            </a:pPr>
            <a:r>
              <a:rPr lang="ru-RU" sz="3600" b="1" dirty="0" smtClean="0">
                <a:solidFill>
                  <a:srgbClr val="1A0000"/>
                </a:solidFill>
              </a:rPr>
              <a:t> </a:t>
            </a:r>
            <a:r>
              <a:rPr lang="ru-RU" b="1" dirty="0" smtClean="0">
                <a:solidFill>
                  <a:srgbClr val="1A0000"/>
                </a:solidFill>
              </a:rPr>
              <a:t>Определяет организацию и основные направления подготовки к ведению и ведения ГО , а также основные мероприятия по ГО в муниципальных образова</a:t>
            </a:r>
            <a:r>
              <a:rPr lang="ru-RU" b="1" i="1" dirty="0" smtClean="0">
                <a:solidFill>
                  <a:srgbClr val="1A0000"/>
                </a:solidFill>
              </a:rPr>
              <a:t>ниях  и организациях</a:t>
            </a:r>
          </a:p>
        </p:txBody>
      </p:sp>
      <p:sp>
        <p:nvSpPr>
          <p:cNvPr id="33795" name="WordArt 3"/>
          <p:cNvSpPr>
            <a:spLocks noChangeArrowheads="1" noChangeShapeType="1" noTextEdit="1"/>
          </p:cNvSpPr>
          <p:nvPr/>
        </p:nvSpPr>
        <p:spPr bwMode="auto">
          <a:xfrm>
            <a:off x="1116013" y="260350"/>
            <a:ext cx="6019800" cy="1512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Приказ МЧС</a:t>
            </a:r>
          </a:p>
          <a:p>
            <a:pPr algn="ctr"/>
            <a:r>
              <a:rPr lang="ru-RU" sz="32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№ 687 от 14 ноября 2008 г.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800" b="1" smtClean="0"/>
              <a:t>Приказ Министерства Здравоохранения РФ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800" b="1" smtClean="0"/>
              <a:t>от 1 октября 2012 г. N 381 (изм  от 25.02 2019г.)</a:t>
            </a:r>
            <a:br>
              <a:rPr lang="ru-RU" altLang="ru-RU" sz="2800" b="1" smtClean="0"/>
            </a:br>
            <a:r>
              <a:rPr lang="ru-RU" altLang="ru-RU" sz="2800" b="1" smtClean="0">
                <a:solidFill>
                  <a:srgbClr val="FF3300"/>
                </a:solidFill>
              </a:rPr>
              <a:t>«Об утверждении Положения об организации и ведении гражданской обороны в Министерстве здравоохранения 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		Утверждено Положение об организации и ведении гражданской обороны в Министерстве здравоохранения и социального развития РФ.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     	Подготовка к ведению гражданской обороны заключается в заблаговременном выполнении мероприятий по подготовке к защите гражданских служащих Минздравсоцразвития России, материальных ценностей от опасностей, возникающих при ведении военных действий или вследствие этих действий, а также при возникновении чрезвычайных ситуаций природного и техногенного характера.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II. Основные задачи и функции Минздравсоцразвития России в области гражданской обороны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III. Основные мероприятия Минздравсоцразвития России в области гражданской обороны, организация и порядок их выполнения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600200" y="0"/>
            <a:ext cx="6324600" cy="685800"/>
          </a:xfrm>
          <a:prstGeom prst="rect">
            <a:avLst/>
          </a:prstGeom>
          <a:noFill/>
          <a:ln w="76200">
            <a:solidFill>
              <a:srgbClr val="33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762000" y="990600"/>
            <a:ext cx="3733800" cy="914400"/>
          </a:xfrm>
          <a:prstGeom prst="rect">
            <a:avLst/>
          </a:prstGeom>
          <a:noFill/>
          <a:ln w="76200">
            <a:solidFill>
              <a:srgbClr val="33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762000" y="2133600"/>
            <a:ext cx="3733800" cy="914400"/>
          </a:xfrm>
          <a:prstGeom prst="rect">
            <a:avLst/>
          </a:prstGeom>
          <a:noFill/>
          <a:ln w="76200">
            <a:solidFill>
              <a:srgbClr val="33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785813" y="3286125"/>
            <a:ext cx="3733800" cy="1271588"/>
          </a:xfrm>
          <a:prstGeom prst="rect">
            <a:avLst/>
          </a:prstGeom>
          <a:noFill/>
          <a:ln w="76200">
            <a:solidFill>
              <a:srgbClr val="33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5846" name="Rectangle 8"/>
          <p:cNvSpPr>
            <a:spLocks noChangeArrowheads="1"/>
          </p:cNvSpPr>
          <p:nvPr/>
        </p:nvSpPr>
        <p:spPr bwMode="auto">
          <a:xfrm>
            <a:off x="5181600" y="990600"/>
            <a:ext cx="3733800" cy="914400"/>
          </a:xfrm>
          <a:prstGeom prst="rect">
            <a:avLst/>
          </a:prstGeom>
          <a:noFill/>
          <a:ln w="76200">
            <a:solidFill>
              <a:srgbClr val="33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5847" name="Rectangle 9"/>
          <p:cNvSpPr>
            <a:spLocks noChangeArrowheads="1"/>
          </p:cNvSpPr>
          <p:nvPr/>
        </p:nvSpPr>
        <p:spPr bwMode="auto">
          <a:xfrm>
            <a:off x="5214938" y="3214688"/>
            <a:ext cx="3733800" cy="2643187"/>
          </a:xfrm>
          <a:prstGeom prst="rect">
            <a:avLst/>
          </a:prstGeom>
          <a:noFill/>
          <a:ln w="76200">
            <a:solidFill>
              <a:srgbClr val="33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46540" name="Text Box 12"/>
          <p:cNvSpPr txBox="1">
            <a:spLocks noChangeArrowheads="1"/>
          </p:cNvSpPr>
          <p:nvPr/>
        </p:nvSpPr>
        <p:spPr bwMode="auto">
          <a:xfrm>
            <a:off x="1600200" y="0"/>
            <a:ext cx="6324600" cy="7810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ru-RU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+mn-cs"/>
              </a:rPr>
              <a:t>Руководство ГО в Российской Федерации </a:t>
            </a:r>
            <a:r>
              <a:rPr lang="ru-RU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+mn-cs"/>
              </a:rPr>
              <a:t>(ст.11)</a:t>
            </a:r>
          </a:p>
        </p:txBody>
      </p:sp>
      <p:sp>
        <p:nvSpPr>
          <p:cNvPr id="1046541" name="Text Box 13"/>
          <p:cNvSpPr txBox="1">
            <a:spLocks noChangeArrowheads="1"/>
          </p:cNvSpPr>
          <p:nvPr/>
        </p:nvSpPr>
        <p:spPr bwMode="auto">
          <a:xfrm>
            <a:off x="755650" y="990600"/>
            <a:ext cx="3740150" cy="95408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anchorCtr="1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>
                <a:solidFill>
                  <a:schemeClr val="bg1"/>
                </a:solidFill>
                <a:latin typeface="Arial" charset="0"/>
                <a:cs typeface="+mn-cs"/>
              </a:rPr>
              <a:t>Российская</a:t>
            </a:r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 </a:t>
            </a:r>
            <a:r>
              <a:rPr lang="ru-RU" sz="2800" b="1">
                <a:solidFill>
                  <a:schemeClr val="bg1"/>
                </a:solidFill>
                <a:latin typeface="Arial" charset="0"/>
                <a:cs typeface="+mn-cs"/>
              </a:rPr>
              <a:t>Федерация</a:t>
            </a:r>
          </a:p>
        </p:txBody>
      </p:sp>
      <p:sp>
        <p:nvSpPr>
          <p:cNvPr id="35850" name="Text Box 14"/>
          <p:cNvSpPr txBox="1">
            <a:spLocks noChangeArrowheads="1"/>
          </p:cNvSpPr>
          <p:nvPr/>
        </p:nvSpPr>
        <p:spPr bwMode="auto">
          <a:xfrm>
            <a:off x="762000" y="2133600"/>
            <a:ext cx="3733800" cy="935038"/>
          </a:xfrm>
          <a:prstGeom prst="rect">
            <a:avLst/>
          </a:prstGeom>
          <a:solidFill>
            <a:srgbClr val="66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 b="1">
                <a:solidFill>
                  <a:schemeClr val="bg1"/>
                </a:solidFill>
                <a:latin typeface="Arial" panose="020B0604020202020204" pitchFamily="34" charset="0"/>
              </a:rPr>
              <a:t>Федеральные органы исполнит.власти и организации</a:t>
            </a:r>
          </a:p>
        </p:txBody>
      </p:sp>
      <p:sp>
        <p:nvSpPr>
          <p:cNvPr id="35851" name="Text Box 15"/>
          <p:cNvSpPr txBox="1">
            <a:spLocks noChangeArrowheads="1"/>
          </p:cNvSpPr>
          <p:nvPr/>
        </p:nvSpPr>
        <p:spPr bwMode="auto">
          <a:xfrm>
            <a:off x="785813" y="3286125"/>
            <a:ext cx="3733800" cy="1214438"/>
          </a:xfrm>
          <a:prstGeom prst="rect">
            <a:avLst/>
          </a:prstGeom>
          <a:solidFill>
            <a:srgbClr val="66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b="1">
                <a:latin typeface="Arial" panose="020B0604020202020204" pitchFamily="34" charset="0"/>
              </a:rPr>
              <a:t>Территории субъектов РФ и муниципальных образований</a:t>
            </a:r>
          </a:p>
        </p:txBody>
      </p:sp>
      <p:sp>
        <p:nvSpPr>
          <p:cNvPr id="35852" name="Text Box 18"/>
          <p:cNvSpPr txBox="1">
            <a:spLocks noChangeArrowheads="1"/>
          </p:cNvSpPr>
          <p:nvPr/>
        </p:nvSpPr>
        <p:spPr bwMode="auto">
          <a:xfrm>
            <a:off x="5219700" y="1052513"/>
            <a:ext cx="3671888" cy="8620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>
                <a:solidFill>
                  <a:schemeClr val="bg1"/>
                </a:solidFill>
                <a:latin typeface="Arial" panose="020B0604020202020204" pitchFamily="34" charset="0"/>
              </a:rPr>
              <a:t>Правительство РФ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5853" name="Text Box 19"/>
          <p:cNvSpPr txBox="1">
            <a:spLocks noChangeArrowheads="1"/>
          </p:cNvSpPr>
          <p:nvPr/>
        </p:nvSpPr>
        <p:spPr bwMode="auto">
          <a:xfrm>
            <a:off x="5181600" y="2057400"/>
            <a:ext cx="3733800" cy="923925"/>
          </a:xfrm>
          <a:prstGeom prst="rect">
            <a:avLst/>
          </a:prstGeom>
          <a:solidFill>
            <a:srgbClr val="660066"/>
          </a:solidFill>
          <a:ln w="76200">
            <a:solidFill>
              <a:srgbClr val="33660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000" b="1">
                <a:solidFill>
                  <a:schemeClr val="bg1"/>
                </a:solidFill>
                <a:latin typeface="Arial" panose="020B0604020202020204" pitchFamily="34" charset="0"/>
              </a:rPr>
              <a:t>Руководители федеральных органов исполнительной  власти и организаций    </a:t>
            </a:r>
            <a:r>
              <a:rPr lang="ru-RU" altLang="ru-RU" sz="1600" b="1">
                <a:solidFill>
                  <a:schemeClr val="bg1"/>
                </a:solidFill>
                <a:latin typeface="Arial" panose="020B0604020202020204" pitchFamily="34" charset="0"/>
              </a:rPr>
              <a:t>                        </a:t>
            </a:r>
          </a:p>
        </p:txBody>
      </p:sp>
      <p:sp>
        <p:nvSpPr>
          <p:cNvPr id="35854" name="Text Box 20"/>
          <p:cNvSpPr txBox="1">
            <a:spLocks noChangeArrowheads="1"/>
          </p:cNvSpPr>
          <p:nvPr/>
        </p:nvSpPr>
        <p:spPr bwMode="auto">
          <a:xfrm>
            <a:off x="5219700" y="3213100"/>
            <a:ext cx="3657600" cy="2586038"/>
          </a:xfrm>
          <a:prstGeom prst="rect">
            <a:avLst/>
          </a:prstGeom>
          <a:solidFill>
            <a:srgbClr val="66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800"/>
              <a:t>высшие должностные лица субъектов РФ(руководители высших исполнительных органов государственной власти субъектов РФ должностные лица местного самоуправления, возглавляющие местные администрации (исполнительно-распорядительные органы МО)</a:t>
            </a:r>
            <a:endParaRPr lang="ru-RU" altLang="ru-RU" sz="1800" b="1">
              <a:latin typeface="Arial" panose="020B0604020202020204" pitchFamily="34" charset="0"/>
            </a:endParaRPr>
          </a:p>
        </p:txBody>
      </p:sp>
      <p:sp>
        <p:nvSpPr>
          <p:cNvPr id="35855" name="Line 23"/>
          <p:cNvSpPr>
            <a:spLocks noChangeShapeType="1"/>
          </p:cNvSpPr>
          <p:nvPr/>
        </p:nvSpPr>
        <p:spPr bwMode="auto">
          <a:xfrm flipH="1">
            <a:off x="304800" y="304800"/>
            <a:ext cx="1219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56" name="Line 24"/>
          <p:cNvSpPr>
            <a:spLocks noChangeShapeType="1"/>
          </p:cNvSpPr>
          <p:nvPr/>
        </p:nvSpPr>
        <p:spPr bwMode="auto">
          <a:xfrm flipH="1">
            <a:off x="277813" y="333375"/>
            <a:ext cx="46037" cy="33813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57" name="Line 27"/>
          <p:cNvSpPr>
            <a:spLocks noChangeShapeType="1"/>
          </p:cNvSpPr>
          <p:nvPr/>
        </p:nvSpPr>
        <p:spPr bwMode="auto">
          <a:xfrm>
            <a:off x="323850" y="3644900"/>
            <a:ext cx="4318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58" name="Line 28"/>
          <p:cNvSpPr>
            <a:spLocks noChangeShapeType="1"/>
          </p:cNvSpPr>
          <p:nvPr/>
        </p:nvSpPr>
        <p:spPr bwMode="auto">
          <a:xfrm>
            <a:off x="304800" y="2590800"/>
            <a:ext cx="457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59" name="Line 29"/>
          <p:cNvSpPr>
            <a:spLocks noChangeShapeType="1"/>
          </p:cNvSpPr>
          <p:nvPr/>
        </p:nvSpPr>
        <p:spPr bwMode="auto">
          <a:xfrm>
            <a:off x="304800" y="1447800"/>
            <a:ext cx="457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60" name="Line 30"/>
          <p:cNvSpPr>
            <a:spLocks noChangeShapeType="1"/>
          </p:cNvSpPr>
          <p:nvPr/>
        </p:nvSpPr>
        <p:spPr bwMode="auto">
          <a:xfrm>
            <a:off x="4495800" y="1447800"/>
            <a:ext cx="6858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61" name="Line 31"/>
          <p:cNvSpPr>
            <a:spLocks noChangeShapeType="1"/>
          </p:cNvSpPr>
          <p:nvPr/>
        </p:nvSpPr>
        <p:spPr bwMode="auto">
          <a:xfrm>
            <a:off x="4495800" y="2514600"/>
            <a:ext cx="6858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62" name="Line 32"/>
          <p:cNvSpPr>
            <a:spLocks noChangeShapeType="1"/>
          </p:cNvSpPr>
          <p:nvPr/>
        </p:nvSpPr>
        <p:spPr bwMode="auto">
          <a:xfrm>
            <a:off x="4495800" y="3581400"/>
            <a:ext cx="6858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863" name="Прямоугольник 28"/>
          <p:cNvSpPr>
            <a:spLocks noChangeArrowheads="1"/>
          </p:cNvSpPr>
          <p:nvPr/>
        </p:nvSpPr>
        <p:spPr bwMode="auto">
          <a:xfrm>
            <a:off x="0" y="4572000"/>
            <a:ext cx="5214938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1400">
                <a:latin typeface="Times New Roman CYR" panose="02020603050405020304" pitchFamily="18" charset="0"/>
                <a:cs typeface="Times New Roman" panose="02020603050405020304" pitchFamily="18" charset="0"/>
              </a:rPr>
              <a:t>4.Руководители федеральных органов исполнительной власти, высшие должностные лица субъектов РФ (руководители высших исполнительных органов государственной власти субъектов РФ), должностные лица местного самоуправления, возглавляющие местные администрации (исполнительно-распорядительные органы муниципальных образований), и руководители организаций несут </a:t>
            </a:r>
            <a:r>
              <a:rPr lang="ru-RU" altLang="ru-RU" sz="1400" b="1">
                <a:latin typeface="Times New Roman CYR" panose="02020603050405020304" pitchFamily="18" charset="0"/>
                <a:cs typeface="Times New Roman" panose="02020603050405020304" pitchFamily="18" charset="0"/>
              </a:rPr>
              <a:t>персональную ответственность </a:t>
            </a:r>
            <a:r>
              <a:rPr lang="ru-RU" altLang="ru-RU" sz="1400">
                <a:latin typeface="Times New Roman CYR" panose="02020603050405020304" pitchFamily="18" charset="0"/>
                <a:cs typeface="Times New Roman" panose="02020603050405020304" pitchFamily="18" charset="0"/>
              </a:rPr>
              <a:t>за организацию и проведение мероприя-тий по ГО и защите населения</a:t>
            </a:r>
            <a:r>
              <a:rPr lang="ru-RU" altLang="ru-RU">
                <a:latin typeface="Times New Roman CYR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54" name="Text Box 2"/>
          <p:cNvSpPr txBox="1">
            <a:spLocks noChangeArrowheads="1"/>
          </p:cNvSpPr>
          <p:nvPr/>
        </p:nvSpPr>
        <p:spPr bwMode="auto">
          <a:xfrm>
            <a:off x="900113" y="0"/>
            <a:ext cx="7391400" cy="738188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50000">
                <a:srgbClr val="FFFF66">
                  <a:gamma/>
                  <a:tint val="0"/>
                  <a:invGamma/>
                </a:srgbClr>
              </a:gs>
              <a:gs pos="100000">
                <a:srgbClr val="FFFF66"/>
              </a:gs>
            </a:gsLst>
            <a:lin ang="5400000" scaled="1"/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50000"/>
              </a:spcBef>
              <a:defRPr/>
            </a:pPr>
            <a:r>
              <a:rPr lang="ru-RU" sz="2000" b="1" u="sng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УПРАВЛЕНИЕ   ГРАЖДАНСКОЙ    ОБОРОНОЙ</a:t>
            </a:r>
          </a:p>
          <a:p>
            <a:pPr algn="ctr" eaLnBrk="0" hangingPunct="0">
              <a:lnSpc>
                <a:spcPct val="80000"/>
              </a:lnSpc>
              <a:spcBef>
                <a:spcPct val="50000"/>
              </a:spcBef>
              <a:defRPr/>
            </a:pPr>
            <a:r>
              <a:rPr lang="ru-RU" sz="2000" b="1" u="sng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ОСУЩЕСТВЛЯЕТСЯ</a:t>
            </a:r>
          </a:p>
        </p:txBody>
      </p:sp>
      <p:sp>
        <p:nvSpPr>
          <p:cNvPr id="1047555" name="Text Box 3"/>
          <p:cNvSpPr txBox="1">
            <a:spLocks noChangeArrowheads="1"/>
          </p:cNvSpPr>
          <p:nvPr/>
        </p:nvSpPr>
        <p:spPr bwMode="auto">
          <a:xfrm>
            <a:off x="1116013" y="1341438"/>
            <a:ext cx="6858000" cy="546100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50000">
                <a:srgbClr val="FFFFFF"/>
              </a:gs>
              <a:gs pos="100000">
                <a:srgbClr val="FFFF66"/>
              </a:gs>
            </a:gsLst>
            <a:lin ang="5400000" scaled="1"/>
          </a:gradFill>
          <a:ln w="38100">
            <a:solidFill>
              <a:srgbClr val="66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ru-RU" altLang="ru-RU" sz="100" b="1">
              <a:latin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endParaRPr lang="ru-RU" altLang="ru-RU" sz="100" b="1">
              <a:latin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ru-RU" altLang="ru-RU" sz="1800" b="1">
                <a:latin typeface="Arial" panose="020B0604020202020204" pitchFamily="34" charset="0"/>
              </a:rPr>
              <a:t>Министерство РФ по делам ГО, ЧС и ЛПСБ</a:t>
            </a:r>
          </a:p>
        </p:txBody>
      </p:sp>
      <p:sp>
        <p:nvSpPr>
          <p:cNvPr id="1047556" name="Text Box 4"/>
          <p:cNvSpPr txBox="1">
            <a:spLocks noChangeArrowheads="1"/>
          </p:cNvSpPr>
          <p:nvPr/>
        </p:nvSpPr>
        <p:spPr bwMode="auto">
          <a:xfrm>
            <a:off x="1547813" y="908050"/>
            <a:ext cx="5638800" cy="369888"/>
          </a:xfrm>
          <a:prstGeom prst="rect">
            <a:avLst/>
          </a:prstGeom>
          <a:solidFill>
            <a:srgbClr val="990099"/>
          </a:solidFill>
          <a:ln w="9525">
            <a:solidFill>
              <a:srgbClr val="FF33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1800" b="1">
                <a:solidFill>
                  <a:srgbClr val="FFCCFF"/>
                </a:solidFill>
                <a:latin typeface="Arial" panose="020B0604020202020204" pitchFamily="34" charset="0"/>
              </a:rPr>
              <a:t>НА  ФЕДЕРАЛЬНОМ  УРОВНЕ</a:t>
            </a:r>
          </a:p>
        </p:txBody>
      </p:sp>
      <p:sp>
        <p:nvSpPr>
          <p:cNvPr id="1047557" name="Text Box 5"/>
          <p:cNvSpPr txBox="1">
            <a:spLocks noChangeArrowheads="1"/>
          </p:cNvSpPr>
          <p:nvPr/>
        </p:nvSpPr>
        <p:spPr bwMode="auto">
          <a:xfrm>
            <a:off x="1619250" y="2276475"/>
            <a:ext cx="5638800" cy="369888"/>
          </a:xfrm>
          <a:prstGeom prst="rect">
            <a:avLst/>
          </a:prstGeom>
          <a:solidFill>
            <a:srgbClr val="3333FF"/>
          </a:solidFill>
          <a:ln w="9525">
            <a:solidFill>
              <a:srgbClr val="FF33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1800" b="1">
                <a:solidFill>
                  <a:srgbClr val="FFCCFF"/>
                </a:solidFill>
                <a:latin typeface="Arial" panose="020B0604020202020204" pitchFamily="34" charset="0"/>
              </a:rPr>
              <a:t>ТЕРРИТОРИАЛЬНЫЕ  ОРГАНЫ</a:t>
            </a:r>
          </a:p>
        </p:txBody>
      </p:sp>
      <p:sp>
        <p:nvSpPr>
          <p:cNvPr id="1047558" name="Text Box 6"/>
          <p:cNvSpPr txBox="1">
            <a:spLocks noChangeArrowheads="1"/>
          </p:cNvSpPr>
          <p:nvPr/>
        </p:nvSpPr>
        <p:spPr bwMode="auto">
          <a:xfrm>
            <a:off x="1071563" y="2708275"/>
            <a:ext cx="6829425" cy="1077913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50000">
                <a:srgbClr val="FFFFFF"/>
              </a:gs>
              <a:gs pos="100000">
                <a:srgbClr val="FFFF66"/>
              </a:gs>
            </a:gsLst>
            <a:lin ang="5400000" scaled="1"/>
          </a:gradFill>
          <a:ln w="38100">
            <a:solidFill>
              <a:srgbClr val="66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ru-RU" altLang="ru-RU" sz="100" b="1">
              <a:latin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ru-RU" altLang="ru-RU" sz="1800" b="1">
                <a:latin typeface="Arial" panose="020B0604020202020204" pitchFamily="34" charset="0"/>
              </a:rPr>
              <a:t>органы, уполномоченные решать задачи гражданской обороны и задачи по предупреждению и ликвидации чрезвычайных ситуаций по субъектам РФ. </a:t>
            </a:r>
          </a:p>
        </p:txBody>
      </p:sp>
      <p:sp>
        <p:nvSpPr>
          <p:cNvPr id="1047559" name="Text Box 7"/>
          <p:cNvSpPr txBox="1">
            <a:spLocks noChangeArrowheads="1"/>
          </p:cNvSpPr>
          <p:nvPr/>
        </p:nvSpPr>
        <p:spPr bwMode="auto">
          <a:xfrm>
            <a:off x="1042988" y="4429125"/>
            <a:ext cx="6858000" cy="923925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50000">
                <a:srgbClr val="FFFFFF"/>
              </a:gs>
              <a:gs pos="100000">
                <a:srgbClr val="FFFF66"/>
              </a:gs>
            </a:gsLst>
            <a:lin ang="5400000" scaled="1"/>
          </a:gradFill>
          <a:ln w="38100">
            <a:solidFill>
              <a:srgbClr val="66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1800" b="1">
                <a:hlinkClick r:id="rId2"/>
              </a:rPr>
              <a:t>структурные подразделения</a:t>
            </a:r>
            <a:r>
              <a:rPr lang="ru-RU" altLang="ru-RU" sz="1800" b="1"/>
              <a:t> </a:t>
            </a:r>
            <a:r>
              <a:rPr lang="ru-RU" altLang="ru-RU" sz="1800"/>
              <a:t>федеральных органов исполнительной власти и органов местного самоуправления, уполномоченные на решение задач в области гражданской обороны;</a:t>
            </a:r>
            <a:endParaRPr lang="ru-RU" altLang="ru-RU" sz="1800" b="1">
              <a:latin typeface="Arial" panose="020B0604020202020204" pitchFamily="34" charset="0"/>
            </a:endParaRPr>
          </a:p>
        </p:txBody>
      </p:sp>
      <p:sp>
        <p:nvSpPr>
          <p:cNvPr id="1047560" name="Text Box 8"/>
          <p:cNvSpPr txBox="1">
            <a:spLocks noChangeArrowheads="1"/>
          </p:cNvSpPr>
          <p:nvPr/>
        </p:nvSpPr>
        <p:spPr bwMode="auto">
          <a:xfrm>
            <a:off x="1524000" y="4000500"/>
            <a:ext cx="5638800" cy="369888"/>
          </a:xfrm>
          <a:prstGeom prst="rect">
            <a:avLst/>
          </a:prstGeom>
          <a:solidFill>
            <a:srgbClr val="3333FF"/>
          </a:solidFill>
          <a:ln w="9525">
            <a:solidFill>
              <a:srgbClr val="FF33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ru-RU" altLang="ru-RU" sz="1800" b="1">
              <a:solidFill>
                <a:srgbClr val="FFCCFF"/>
              </a:solidFill>
              <a:latin typeface="Arial" panose="020B0604020202020204" pitchFamily="34" charset="0"/>
            </a:endParaRPr>
          </a:p>
        </p:txBody>
      </p:sp>
      <p:sp>
        <p:nvSpPr>
          <p:cNvPr id="1047561" name="Text Box 9"/>
          <p:cNvSpPr txBox="1">
            <a:spLocks noChangeArrowheads="1"/>
          </p:cNvSpPr>
          <p:nvPr/>
        </p:nvSpPr>
        <p:spPr bwMode="auto">
          <a:xfrm>
            <a:off x="1116013" y="5643563"/>
            <a:ext cx="6858000" cy="1200150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50000">
                <a:srgbClr val="FFFFFF"/>
              </a:gs>
              <a:gs pos="100000">
                <a:srgbClr val="FFFF66"/>
              </a:gs>
            </a:gsLst>
            <a:lin ang="5400000" scaled="1"/>
          </a:gradFill>
          <a:ln w="38100">
            <a:solidFill>
              <a:srgbClr val="66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1800"/>
              <a:t> структурные подразделения (работники) организаций, уполномоченные на решение задач в области гражданской обороны, создаваемые (назначаемые) в </a:t>
            </a:r>
            <a:r>
              <a:rPr lang="ru-RU" altLang="ru-RU" sz="1800">
                <a:hlinkClick r:id="rId3"/>
              </a:rPr>
              <a:t>порядке</a:t>
            </a:r>
            <a:r>
              <a:rPr lang="ru-RU" altLang="ru-RU" sz="1800"/>
              <a:t>, установленном Правительством Р Ф</a:t>
            </a:r>
            <a:r>
              <a:rPr lang="ru-RU" altLang="ru-RU" sz="1400" b="1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7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7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47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47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47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47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47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47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47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7554" grpId="0" animBg="1"/>
      <p:bldP spid="1047555" grpId="0" animBg="1"/>
      <p:bldP spid="1047556" grpId="0" animBg="1"/>
      <p:bldP spid="1047557" grpId="0" animBg="1"/>
      <p:bldP spid="1047558" grpId="0" animBg="1"/>
      <p:bldP spid="1047559" grpId="0" animBg="1"/>
      <p:bldP spid="1047560" grpId="0" animBg="1"/>
      <p:bldP spid="104756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Text Box 2" descr="Букет"/>
          <p:cNvSpPr txBox="1">
            <a:spLocks noChangeArrowheads="1"/>
          </p:cNvSpPr>
          <p:nvPr/>
        </p:nvSpPr>
        <p:spPr bwMode="ltGray">
          <a:xfrm>
            <a:off x="990600" y="762000"/>
            <a:ext cx="7162800" cy="507841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rgbClr val="FF0066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600" b="1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Для решения специальных задач наряду со штатными органами управления ГОЧС на всех уровнях создаются эвакуационные комиссии и комиссии по повышению устойчивости функционирования экономики муниципальных образований.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FF0066"/>
              </a:gs>
              <a:gs pos="100000">
                <a:srgbClr val="FFCCFF"/>
              </a:gs>
            </a:gsLst>
            <a:lin ang="2700000" scaled="1"/>
          </a:gradFill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2000" b="1">
              <a:solidFill>
                <a:srgbClr val="0000FF"/>
              </a:solidFill>
            </a:endParaRPr>
          </a:p>
          <a:p>
            <a:pPr algn="ctr" eaLnBrk="1" hangingPunct="1"/>
            <a:endParaRPr lang="ru-RU" altLang="ru-RU" sz="2000" b="1">
              <a:solidFill>
                <a:srgbClr val="0000FF"/>
              </a:solidFill>
            </a:endParaRPr>
          </a:p>
          <a:p>
            <a:pPr algn="ctr" eaLnBrk="1" hangingPunct="1"/>
            <a:endParaRPr lang="ru-RU" altLang="ru-RU" sz="2000" b="1">
              <a:solidFill>
                <a:srgbClr val="0000FF"/>
              </a:solidFill>
            </a:endParaRPr>
          </a:p>
          <a:p>
            <a:pPr algn="ctr" eaLnBrk="1" hangingPunct="1"/>
            <a:endParaRPr lang="ru-RU" altLang="ru-RU" sz="2000" b="1">
              <a:solidFill>
                <a:srgbClr val="0000FF"/>
              </a:solidFill>
            </a:endParaRPr>
          </a:p>
          <a:p>
            <a:pPr algn="ctr" eaLnBrk="1" hangingPunct="1"/>
            <a:endParaRPr lang="ru-RU" altLang="ru-RU" sz="2000" b="1">
              <a:solidFill>
                <a:srgbClr val="0000FF"/>
              </a:solidFill>
            </a:endParaRPr>
          </a:p>
          <a:p>
            <a:pPr algn="ctr" eaLnBrk="1" hangingPunct="1"/>
            <a:endParaRPr lang="ru-RU" altLang="ru-RU" sz="2000" b="1">
              <a:solidFill>
                <a:srgbClr val="0000FF"/>
              </a:solidFill>
            </a:endParaRPr>
          </a:p>
          <a:p>
            <a:pPr algn="ctr" eaLnBrk="1" hangingPunct="1"/>
            <a:endParaRPr lang="ru-RU" altLang="ru-RU" sz="2000" b="1">
              <a:solidFill>
                <a:srgbClr val="0000FF"/>
              </a:solidFill>
            </a:endParaRPr>
          </a:p>
          <a:p>
            <a:pPr algn="ctr" eaLnBrk="1" hangingPunct="1"/>
            <a:endParaRPr lang="ru-RU" altLang="ru-RU" sz="2000" b="1">
              <a:solidFill>
                <a:srgbClr val="0000FF"/>
              </a:solidFill>
            </a:endParaRPr>
          </a:p>
          <a:p>
            <a:pPr algn="ctr" eaLnBrk="1" hangingPunct="1"/>
            <a:endParaRPr lang="ru-RU" altLang="ru-RU" sz="2000" b="1">
              <a:solidFill>
                <a:srgbClr val="0000FF"/>
              </a:solidFill>
            </a:endParaRPr>
          </a:p>
          <a:p>
            <a:pPr algn="ctr" eaLnBrk="1" hangingPunct="1"/>
            <a:endParaRPr lang="ru-RU" altLang="ru-RU" sz="2000" b="1"/>
          </a:p>
          <a:p>
            <a:pPr algn="ctr" eaLnBrk="1" hangingPunct="1"/>
            <a:endParaRPr lang="ru-RU" altLang="ru-RU" sz="2000" b="1"/>
          </a:p>
        </p:txBody>
      </p:sp>
      <p:sp>
        <p:nvSpPr>
          <p:cNvPr id="38915" name="Rectangle 3" descr="FOREST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91725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6293" name="Rectangle 5"/>
          <p:cNvSpPr>
            <a:spLocks noChangeArrowheads="1"/>
          </p:cNvSpPr>
          <p:nvPr/>
        </p:nvSpPr>
        <p:spPr bwMode="auto">
          <a:xfrm>
            <a:off x="395308" y="5013325"/>
            <a:ext cx="8569325" cy="1655763"/>
          </a:xfrm>
          <a:prstGeom prst="rect">
            <a:avLst/>
          </a:prstGeom>
          <a:gradFill rotWithShape="1">
            <a:gsLst>
              <a:gs pos="0">
                <a:srgbClr val="FFCCFF">
                  <a:alpha val="70000"/>
                </a:srgbClr>
              </a:gs>
              <a:gs pos="50000">
                <a:srgbClr val="FFFFFF"/>
              </a:gs>
              <a:gs pos="100000">
                <a:srgbClr val="FFCCFF">
                  <a:alpha val="70000"/>
                </a:srgb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anchor="ctr"/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ru-RU" sz="2800" b="1" dirty="0">
                <a:latin typeface="Arial" charset="0"/>
                <a:cs typeface="+mn-cs"/>
              </a:rPr>
              <a:t>Регулирует отдельные вопросы в области организации и ведения  ГО в Иркутской области</a:t>
            </a:r>
            <a:endParaRPr lang="ru-RU" sz="2800" b="1" dirty="0">
              <a:cs typeface="+mn-cs"/>
            </a:endParaRPr>
          </a:p>
        </p:txBody>
      </p:sp>
      <p:sp>
        <p:nvSpPr>
          <p:cNvPr id="1036294" name="Text Box 6"/>
          <p:cNvSpPr txBox="1">
            <a:spLocks noChangeArrowheads="1"/>
          </p:cNvSpPr>
          <p:nvPr/>
        </p:nvSpPr>
        <p:spPr bwMode="auto">
          <a:xfrm>
            <a:off x="1763713" y="0"/>
            <a:ext cx="5435600" cy="2055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Ctr="1"/>
          <a:lstStyle/>
          <a:p>
            <a:pPr algn="ctr" eaLnBrk="0" hangingPunct="0">
              <a:lnSpc>
                <a:spcPts val="2500"/>
              </a:lnSpc>
              <a:spcBef>
                <a:spcPct val="50000"/>
              </a:spcBef>
              <a:defRPr/>
            </a:pPr>
            <a:r>
              <a:rPr lang="ru-RU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+mn-cs"/>
              </a:rPr>
              <a:t>         </a:t>
            </a:r>
            <a:r>
              <a:rPr lang="ru-RU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+mn-cs"/>
              </a:rPr>
              <a:t>ЗАКОН </a:t>
            </a:r>
            <a:endParaRPr lang="ru-RU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cs typeface="+mn-cs"/>
            </a:endParaRPr>
          </a:p>
          <a:p>
            <a:pPr algn="ctr" eaLnBrk="0" hangingPunct="0">
              <a:lnSpc>
                <a:spcPts val="2500"/>
              </a:lnSpc>
              <a:spcBef>
                <a:spcPct val="50000"/>
              </a:spcBef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+mn-cs"/>
              </a:rPr>
              <a:t> </a:t>
            </a:r>
            <a:r>
              <a:rPr lang="ru-RU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+mn-cs"/>
              </a:rPr>
              <a:t>Иркутской    области </a:t>
            </a:r>
          </a:p>
          <a:p>
            <a:pPr algn="ctr" eaLnBrk="0" hangingPunct="0">
              <a:lnSpc>
                <a:spcPts val="2500"/>
              </a:lnSpc>
              <a:spcBef>
                <a:spcPct val="50000"/>
              </a:spcBef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+mn-cs"/>
              </a:rPr>
              <a:t>«О гражданской обороне в Иркутской области           </a:t>
            </a:r>
          </a:p>
          <a:p>
            <a:pPr algn="ctr" eaLnBrk="0" hangingPunct="0">
              <a:lnSpc>
                <a:spcPts val="2500"/>
              </a:lnSpc>
              <a:spcBef>
                <a:spcPct val="50000"/>
              </a:spcBef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+mn-cs"/>
              </a:rPr>
              <a:t>От 12 марта 2020 № 25-оз</a:t>
            </a:r>
          </a:p>
        </p:txBody>
      </p:sp>
    </p:spTree>
  </p:cSld>
  <p:clrMapOvr>
    <a:masterClrMapping/>
  </p:clrMapOvr>
  <p:transition spd="slow" advClick="0" advTm="1000"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4"/>
          <p:cNvSpPr txBox="1">
            <a:spLocks noChangeArrowheads="1"/>
          </p:cNvSpPr>
          <p:nvPr/>
        </p:nvSpPr>
        <p:spPr bwMode="auto">
          <a:xfrm>
            <a:off x="323850" y="260350"/>
            <a:ext cx="84248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200">
                <a:solidFill>
                  <a:srgbClr val="663300"/>
                </a:solidFill>
              </a:rPr>
              <a:t>       </a:t>
            </a:r>
            <a:endParaRPr lang="ru-RU" altLang="ru-RU" sz="3200" b="1" i="1">
              <a:solidFill>
                <a:srgbClr val="6633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ru-RU" altLang="ru-RU" sz="3200" b="1" i="1">
                <a:solidFill>
                  <a:srgbClr val="663300"/>
                </a:solidFill>
              </a:rPr>
              <a:t>       </a:t>
            </a:r>
            <a:endParaRPr lang="ru-RU" altLang="ru-RU" sz="3200">
              <a:solidFill>
                <a:srgbClr val="663300"/>
              </a:solidFill>
            </a:endParaRPr>
          </a:p>
        </p:txBody>
      </p:sp>
      <p:sp>
        <p:nvSpPr>
          <p:cNvPr id="249861" name="Text Box 5"/>
          <p:cNvSpPr txBox="1">
            <a:spLocks noChangeArrowheads="1"/>
          </p:cNvSpPr>
          <p:nvPr/>
        </p:nvSpPr>
        <p:spPr bwMode="auto">
          <a:xfrm>
            <a:off x="755650" y="1773238"/>
            <a:ext cx="7777163" cy="427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200" b="1">
                <a:solidFill>
                  <a:srgbClr val="663300"/>
                </a:solidFill>
              </a:rPr>
              <a:t>   -</a:t>
            </a:r>
            <a:r>
              <a:rPr lang="ru-RU" altLang="ru-RU" sz="3200"/>
              <a:t> </a:t>
            </a:r>
            <a:r>
              <a:rPr lang="ru-RU" altLang="ru-RU" sz="3200" b="1"/>
              <a:t>Ведение гражданской обороны на территории Российской Федерации или в отдельных ее местностях начинается с момента введения в действие Президентом Российской Федерации Плана гражданской обороны и защиты населения Российской Федерации.</a:t>
            </a:r>
          </a:p>
          <a:p>
            <a:pPr eaLnBrk="1" hangingPunct="1">
              <a:spcBef>
                <a:spcPct val="50000"/>
              </a:spcBef>
            </a:pPr>
            <a:endParaRPr lang="ru-RU" altLang="ru-RU" sz="3200" b="1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9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AutoShape 2"/>
          <p:cNvSpPr>
            <a:spLocks noChangeArrowheads="1"/>
          </p:cNvSpPr>
          <p:nvPr/>
        </p:nvSpPr>
        <p:spPr bwMode="auto">
          <a:xfrm>
            <a:off x="2857500" y="214313"/>
            <a:ext cx="6121400" cy="6643687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543747" name="Text Box 3"/>
          <p:cNvSpPr txBox="1">
            <a:spLocks noChangeArrowheads="1"/>
          </p:cNvSpPr>
          <p:nvPr/>
        </p:nvSpPr>
        <p:spPr bwMode="auto">
          <a:xfrm>
            <a:off x="3492500" y="714375"/>
            <a:ext cx="5111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0000FF"/>
                </a:solidFill>
                <a:latin typeface="Arial" panose="020B0604020202020204" pitchFamily="34" charset="0"/>
              </a:rPr>
              <a:t>Федеральный закон</a:t>
            </a:r>
            <a:r>
              <a:rPr lang="ru-RU" altLang="ru-RU"/>
              <a:t> </a:t>
            </a:r>
          </a:p>
        </p:txBody>
      </p:sp>
      <p:pic>
        <p:nvPicPr>
          <p:cNvPr id="543748" name="Picture 4" descr="or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404813"/>
            <a:ext cx="2462213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3749" name="Text Box 5"/>
          <p:cNvSpPr txBox="1">
            <a:spLocks noChangeArrowheads="1"/>
          </p:cNvSpPr>
          <p:nvPr/>
        </p:nvSpPr>
        <p:spPr bwMode="auto">
          <a:xfrm>
            <a:off x="2928938" y="1428750"/>
            <a:ext cx="6215062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>
                <a:solidFill>
                  <a:srgbClr val="FF0000"/>
                </a:solidFill>
                <a:latin typeface="Arial" panose="020B0604020202020204" pitchFamily="34" charset="0"/>
              </a:rPr>
              <a:t>О защите населения и тер-риторий от ЧС природного и техногенного характера</a:t>
            </a:r>
            <a:r>
              <a:rPr lang="ru-RU" altLang="ru-RU" sz="3200"/>
              <a:t>   </a:t>
            </a:r>
            <a:r>
              <a:rPr lang="ru-RU" altLang="ru-RU" sz="2800"/>
              <a:t> </a:t>
            </a:r>
            <a:r>
              <a:rPr lang="ru-RU" altLang="ru-RU"/>
              <a:t>определяет общие для РФ организационно-правовые нормы в области защиты граждан РФ, иностранных граждан и лиц без граж-данства, находящихся на территории РФ всего земельного, водного, воздушного пространства в пределах РФ или его части, объектов производственного и социального назначения, а также окружающей среды от ЧС природного и техногенного характера </a:t>
            </a:r>
            <a:endParaRPr lang="ru-RU" altLang="ru-RU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543750" name="Text Box 6"/>
          <p:cNvSpPr txBox="1">
            <a:spLocks noChangeArrowheads="1"/>
          </p:cNvSpPr>
          <p:nvPr/>
        </p:nvSpPr>
        <p:spPr bwMode="auto">
          <a:xfrm>
            <a:off x="3743325" y="285750"/>
            <a:ext cx="4413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latin typeface="Arial" panose="020B0604020202020204" pitchFamily="34" charset="0"/>
              </a:rPr>
              <a:t>РОССИЙСКАЯ ФЕДЕРАЦИЯ</a:t>
            </a:r>
          </a:p>
        </p:txBody>
      </p:sp>
      <p:sp>
        <p:nvSpPr>
          <p:cNvPr id="543751" name="Text Box 7"/>
          <p:cNvSpPr txBox="1">
            <a:spLocks noChangeArrowheads="1"/>
          </p:cNvSpPr>
          <p:nvPr/>
        </p:nvSpPr>
        <p:spPr bwMode="auto">
          <a:xfrm>
            <a:off x="3094038" y="1000125"/>
            <a:ext cx="1477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b="1">
                <a:latin typeface="Arial" panose="020B0604020202020204" pitchFamily="34" charset="0"/>
              </a:rPr>
              <a:t>21</a:t>
            </a:r>
            <a:r>
              <a:rPr lang="ru-RU" altLang="ru-RU" b="1">
                <a:latin typeface="Arial" panose="020B0604020202020204" pitchFamily="34" charset="0"/>
              </a:rPr>
              <a:t>.</a:t>
            </a:r>
            <a:r>
              <a:rPr lang="en-US" altLang="ru-RU" b="1">
                <a:latin typeface="Arial" panose="020B0604020202020204" pitchFamily="34" charset="0"/>
              </a:rPr>
              <a:t>12</a:t>
            </a:r>
            <a:r>
              <a:rPr lang="ru-RU" altLang="ru-RU" b="1">
                <a:latin typeface="Arial" panose="020B0604020202020204" pitchFamily="34" charset="0"/>
              </a:rPr>
              <a:t>.9</a:t>
            </a:r>
            <a:r>
              <a:rPr lang="en-US" altLang="ru-RU" b="1">
                <a:latin typeface="Arial" panose="020B0604020202020204" pitchFamily="34" charset="0"/>
              </a:rPr>
              <a:t>4</a:t>
            </a:r>
            <a:endParaRPr lang="ru-RU" altLang="ru-RU" b="1">
              <a:latin typeface="Arial" panose="020B0604020202020204" pitchFamily="34" charset="0"/>
            </a:endParaRPr>
          </a:p>
        </p:txBody>
      </p:sp>
      <p:sp>
        <p:nvSpPr>
          <p:cNvPr id="543752" name="Text Box 8"/>
          <p:cNvSpPr txBox="1">
            <a:spLocks noChangeArrowheads="1"/>
          </p:cNvSpPr>
          <p:nvPr/>
        </p:nvSpPr>
        <p:spPr bwMode="auto">
          <a:xfrm>
            <a:off x="7535863" y="1071563"/>
            <a:ext cx="955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latin typeface="Arial" panose="020B0604020202020204" pitchFamily="34" charset="0"/>
              </a:rPr>
              <a:t>№ </a:t>
            </a:r>
            <a:r>
              <a:rPr lang="en-US" altLang="ru-RU" b="1">
                <a:latin typeface="Arial" panose="020B0604020202020204" pitchFamily="34" charset="0"/>
              </a:rPr>
              <a:t>68</a:t>
            </a:r>
            <a:endParaRPr lang="ru-RU" altLang="ru-RU" b="1">
              <a:latin typeface="Arial" panose="020B0604020202020204" pitchFamily="34" charset="0"/>
            </a:endParaRPr>
          </a:p>
        </p:txBody>
      </p:sp>
      <p:sp>
        <p:nvSpPr>
          <p:cNvPr id="40969" name="Прямоугольник 8"/>
          <p:cNvSpPr>
            <a:spLocks noChangeArrowheads="1"/>
          </p:cNvSpPr>
          <p:nvPr/>
        </p:nvSpPr>
        <p:spPr bwMode="auto">
          <a:xfrm>
            <a:off x="-23131463" y="-3781425"/>
            <a:ext cx="2286000" cy="152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000000"/>
                </a:solidFill>
              </a:rPr>
              <a:t>определяет общие для Российской Федерации организационно-правовые нормы в области защиты граждан Российской Федерации, иностранных граждан и лиц без гражданства, находящихся на территории Российской Федерации (далее - население), всего земельного, водного, воздушного пространства в пределах Российской Федерации или его части, объектов производственного и социального назначения, а также окружающей среды (далее - территории) от чрезвычайных ситуаций </a:t>
            </a:r>
            <a:endParaRPr lang="ru-RU" alt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3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3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43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43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3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43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43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43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43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43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3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3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43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43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746" grpId="0" animBg="1"/>
      <p:bldP spid="543747" grpId="0"/>
      <p:bldP spid="543749" grpId="0"/>
      <p:bldP spid="543750" grpId="0"/>
      <p:bldP spid="543751" grpId="0"/>
      <p:bldP spid="5437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76250"/>
            <a:ext cx="9144000" cy="1219200"/>
          </a:xfrm>
        </p:spPr>
        <p:txBody>
          <a:bodyPr/>
          <a:lstStyle/>
          <a:p>
            <a:pPr eaLnBrk="1" hangingPunct="1">
              <a:defRPr/>
            </a:pPr>
            <a:r>
              <a:rPr lang="ru-RU" sz="3400" smtClean="0"/>
              <a:t>ФЗ «О защите населения и территорий от ЧС природного и техногенного характера</a:t>
            </a:r>
            <a:br>
              <a:rPr lang="ru-RU" sz="3400" smtClean="0"/>
            </a:br>
            <a:r>
              <a:rPr lang="ru-RU" sz="3400" smtClean="0"/>
              <a:t>№ 68 от 21.12.94 г. </a:t>
            </a:r>
            <a:r>
              <a:rPr lang="ru-RU" sz="3200" smtClean="0"/>
              <a:t> </a:t>
            </a:r>
          </a:p>
        </p:txBody>
      </p:sp>
      <p:graphicFrame>
        <p:nvGraphicFramePr>
          <p:cNvPr id="545795" name="Group 3"/>
          <p:cNvGraphicFramePr>
            <a:graphicFrameLocks noGrp="1"/>
          </p:cNvGraphicFramePr>
          <p:nvPr/>
        </p:nvGraphicFramePr>
        <p:xfrm>
          <a:off x="0" y="1700213"/>
          <a:ext cx="9144000" cy="4799012"/>
        </p:xfrm>
        <a:graphic>
          <a:graphicData uri="http://schemas.openxmlformats.org/drawingml/2006/table">
            <a:tbl>
              <a:tblPr/>
              <a:tblGrid>
                <a:gridCol w="2801938"/>
                <a:gridCol w="3211512"/>
                <a:gridCol w="3130550"/>
              </a:tblGrid>
              <a:tr h="16047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Глава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Общие положения</a:t>
                      </a:r>
                      <a:endParaRPr kumimoji="0" lang="en-US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91407" marR="91407" marT="45696" marB="45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Глава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II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Полномочия органов гос. власти субъектов РФ и местного самоуправления в области защиты  от ЧС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07" marR="91407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Глава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III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Государственное управление в области защиты населения и территорий от ЧС</a:t>
                      </a:r>
                    </a:p>
                  </a:txBody>
                  <a:tcPr marL="91407" marR="91407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722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Глава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IV</a:t>
                      </a:r>
                      <a:endParaRPr kumimoji="0" 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Права и обязанности граждан РФ в области защиты от ЧС и социальная защита пострадавших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07" marR="91407" marT="45696" marB="45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Глава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V</a:t>
                      </a:r>
                      <a:endParaRPr kumimoji="0" 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Подготовка населения в области защиты от ЧС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07" marR="91407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Глава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VI</a:t>
                      </a:r>
                      <a:endParaRPr kumimoji="0" 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Порядок финансового и материального обеспечения мероприятий по защите населения и территорий от ЧС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07" marR="91407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220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Глава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VII</a:t>
                      </a:r>
                      <a:endParaRPr kumimoji="0" 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Гос. экспертиза, надзор и контроль в области защиты от ЧС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07" marR="91407" marT="45696" marB="45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Глава 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VIII</a:t>
                      </a:r>
                      <a:endParaRPr kumimoji="0" 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Международные договоры РФ в области защиты от ЧС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07" marR="91407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Глава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 IX</a:t>
                      </a:r>
                      <a:endParaRPr kumimoji="0" 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Заключительные положения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07" marR="91407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AutoShape 2"/>
          <p:cNvSpPr>
            <a:spLocks noChangeArrowheads="1"/>
          </p:cNvSpPr>
          <p:nvPr/>
        </p:nvSpPr>
        <p:spPr bwMode="auto">
          <a:xfrm>
            <a:off x="2843213" y="260350"/>
            <a:ext cx="6121400" cy="6408738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557059" name="Text Box 3"/>
          <p:cNvSpPr txBox="1">
            <a:spLocks noChangeArrowheads="1"/>
          </p:cNvSpPr>
          <p:nvPr/>
        </p:nvSpPr>
        <p:spPr bwMode="auto">
          <a:xfrm>
            <a:off x="3492500" y="1125538"/>
            <a:ext cx="5111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0000FF"/>
                </a:solidFill>
                <a:latin typeface="Arial" panose="020B0604020202020204" pitchFamily="34" charset="0"/>
              </a:rPr>
              <a:t>Федеральный закон</a:t>
            </a:r>
            <a:r>
              <a:rPr lang="ru-RU" altLang="ru-RU"/>
              <a:t> </a:t>
            </a:r>
          </a:p>
        </p:txBody>
      </p:sp>
      <p:pic>
        <p:nvPicPr>
          <p:cNvPr id="557060" name="Picture 4" descr="or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404813"/>
            <a:ext cx="2462213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7061" name="Text Box 5"/>
          <p:cNvSpPr txBox="1">
            <a:spLocks noChangeArrowheads="1"/>
          </p:cNvSpPr>
          <p:nvPr/>
        </p:nvSpPr>
        <p:spPr bwMode="auto">
          <a:xfrm>
            <a:off x="3059113" y="2781300"/>
            <a:ext cx="5761037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600" b="1">
                <a:solidFill>
                  <a:srgbClr val="FF0000"/>
                </a:solidFill>
                <a:latin typeface="Arial" panose="020B0604020202020204" pitchFamily="34" charset="0"/>
              </a:rPr>
              <a:t>Об аварийно-спасательных службах и статусе спасателей</a:t>
            </a:r>
          </a:p>
        </p:txBody>
      </p:sp>
      <p:sp>
        <p:nvSpPr>
          <p:cNvPr id="557062" name="Text Box 6"/>
          <p:cNvSpPr txBox="1">
            <a:spLocks noChangeArrowheads="1"/>
          </p:cNvSpPr>
          <p:nvPr/>
        </p:nvSpPr>
        <p:spPr bwMode="auto">
          <a:xfrm>
            <a:off x="3743325" y="474663"/>
            <a:ext cx="4413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latin typeface="Arial" panose="020B0604020202020204" pitchFamily="34" charset="0"/>
              </a:rPr>
              <a:t>РОССИЙСКАЯ ФЕДЕРАЦИЯ</a:t>
            </a:r>
          </a:p>
        </p:txBody>
      </p:sp>
      <p:sp>
        <p:nvSpPr>
          <p:cNvPr id="557063" name="Text Box 7"/>
          <p:cNvSpPr txBox="1">
            <a:spLocks noChangeArrowheads="1"/>
          </p:cNvSpPr>
          <p:nvPr/>
        </p:nvSpPr>
        <p:spPr bwMode="auto">
          <a:xfrm>
            <a:off x="3094038" y="1719263"/>
            <a:ext cx="1384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b="1">
                <a:latin typeface="Arial" panose="020B0604020202020204" pitchFamily="34" charset="0"/>
              </a:rPr>
              <a:t>22</a:t>
            </a:r>
            <a:r>
              <a:rPr lang="ru-RU" altLang="ru-RU" b="1">
                <a:latin typeface="Arial" panose="020B0604020202020204" pitchFamily="34" charset="0"/>
              </a:rPr>
              <a:t>.</a:t>
            </a:r>
            <a:r>
              <a:rPr lang="en-US" altLang="ru-RU" b="1">
                <a:latin typeface="Arial" panose="020B0604020202020204" pitchFamily="34" charset="0"/>
              </a:rPr>
              <a:t>08</a:t>
            </a:r>
            <a:r>
              <a:rPr lang="ru-RU" altLang="ru-RU" b="1">
                <a:latin typeface="Arial" panose="020B0604020202020204" pitchFamily="34" charset="0"/>
              </a:rPr>
              <a:t>.9</a:t>
            </a:r>
            <a:r>
              <a:rPr lang="en-US" altLang="ru-RU" b="1">
                <a:latin typeface="Arial" panose="020B0604020202020204" pitchFamily="34" charset="0"/>
              </a:rPr>
              <a:t>5</a:t>
            </a:r>
            <a:endParaRPr lang="ru-RU" altLang="ru-RU" b="1">
              <a:latin typeface="Arial" panose="020B0604020202020204" pitchFamily="34" charset="0"/>
            </a:endParaRPr>
          </a:p>
        </p:txBody>
      </p:sp>
      <p:sp>
        <p:nvSpPr>
          <p:cNvPr id="557064" name="Text Box 8"/>
          <p:cNvSpPr txBox="1">
            <a:spLocks noChangeArrowheads="1"/>
          </p:cNvSpPr>
          <p:nvPr/>
        </p:nvSpPr>
        <p:spPr bwMode="auto">
          <a:xfrm>
            <a:off x="7451725" y="1700213"/>
            <a:ext cx="1127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latin typeface="Arial" panose="020B0604020202020204" pitchFamily="34" charset="0"/>
              </a:rPr>
              <a:t>№ </a:t>
            </a:r>
            <a:r>
              <a:rPr lang="en-US" altLang="ru-RU" b="1">
                <a:latin typeface="Arial" panose="020B0604020202020204" pitchFamily="34" charset="0"/>
              </a:rPr>
              <a:t>151</a:t>
            </a:r>
            <a:endParaRPr lang="ru-RU" altLang="ru-RU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7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7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57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57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7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57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7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7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7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7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57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7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57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7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7058" grpId="0" animBg="1"/>
      <p:bldP spid="557059" grpId="0"/>
      <p:bldP spid="557061" grpId="0"/>
      <p:bldP spid="557062" grpId="0"/>
      <p:bldP spid="557063" grpId="0"/>
      <p:bldP spid="55706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0" y="571500"/>
            <a:ext cx="8964613" cy="603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1. Аварийно-спасательная служба </a:t>
            </a:r>
            <a:r>
              <a:rPr lang="ru-RU" sz="1400" dirty="0">
                <a:solidFill>
                  <a:srgbClr val="C00000"/>
                </a:solidFill>
                <a:latin typeface="Arial" pitchFamily="34" charset="0"/>
              </a:rPr>
              <a:t>- </a:t>
            </a:r>
            <a:r>
              <a:rPr lang="ru-RU" sz="1800" dirty="0">
                <a:solidFill>
                  <a:srgbClr val="C00000"/>
                </a:solidFill>
                <a:latin typeface="Arial" pitchFamily="34" charset="0"/>
              </a:rPr>
              <a:t>это совокупность органов управления, сил и средств, предназначенных для решения задач по предупреждению и ликвидации чрезвычайных ситуаций, функционально объединенных в единую систему, основу которой составляют аварийно-спасательные формирования.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2. Аварийно-спасательное формирование </a:t>
            </a:r>
            <a:r>
              <a:rPr lang="ru-RU" sz="1800" dirty="0">
                <a:solidFill>
                  <a:srgbClr val="C00000"/>
                </a:solidFill>
                <a:latin typeface="Arial" pitchFamily="34" charset="0"/>
              </a:rPr>
              <a:t>- это самостоятельная или входящая в состав аварийно-спасательной службы структура, предназначенная для проведения аварийно-спасательных работ, основу которой составляют подразделения спасателей, оснащенные специальными техникой, оборудованием, снаряжением, инструментами и материалами.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3. Спасатель </a:t>
            </a:r>
            <a:r>
              <a:rPr lang="ru-RU" sz="1400" dirty="0">
                <a:solidFill>
                  <a:srgbClr val="C00000"/>
                </a:solidFill>
                <a:latin typeface="Arial" pitchFamily="34" charset="0"/>
              </a:rPr>
              <a:t>- это гражданин, подготовленный и аттестованный на проведение аварийно-</a:t>
            </a:r>
            <a:r>
              <a:rPr lang="ru-RU" sz="1400" dirty="0" err="1">
                <a:solidFill>
                  <a:srgbClr val="C00000"/>
                </a:solidFill>
                <a:latin typeface="Arial" pitchFamily="34" charset="0"/>
              </a:rPr>
              <a:t>спасат</a:t>
            </a:r>
            <a:r>
              <a:rPr lang="ru-RU" sz="1400" dirty="0">
                <a:solidFill>
                  <a:srgbClr val="C00000"/>
                </a:solidFill>
                <a:latin typeface="Arial" pitchFamily="34" charset="0"/>
              </a:rPr>
              <a:t>. работ.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4. Аварийно-спасательные работы </a:t>
            </a:r>
            <a:r>
              <a:rPr lang="ru-RU" sz="1400" dirty="0">
                <a:solidFill>
                  <a:srgbClr val="C00000"/>
                </a:solidFill>
                <a:latin typeface="Arial" pitchFamily="34" charset="0"/>
              </a:rPr>
              <a:t>- это действия по спасению людей, материальных и культурных ценностей, защите природной среды в зоне чрезвычайных ситуаций, локализации чрезвычайных ситуаций и подавлению или доведению до минимально возможного уровня воздействия характерных для них опасных факторов. Аварийно-спасательные работы характеризуются наличием факторов, угрожающих жизни и здоровью проводящих эти работы людей, и требуют специальной подготовки, экипировки и оснащения.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6. Статус спасателей </a:t>
            </a:r>
            <a:r>
              <a:rPr lang="ru-RU" sz="1400" dirty="0">
                <a:solidFill>
                  <a:srgbClr val="C00000"/>
                </a:solidFill>
                <a:latin typeface="Arial" pitchFamily="34" charset="0"/>
              </a:rPr>
              <a:t>- это совокупность прав и обязанностей, установленных законодательством Российской Федерации и гарантированных государством спасателям. Особенности статуса спасателей определяются возложенными на них обязанностями по участию в проведении работ по ликвидации чрезвычайных ситуаций и связанной с этим угрозой их жизни и здоровью.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Статья 5. Виды аварийно-спасательных работ</a:t>
            </a:r>
          </a:p>
          <a:p>
            <a:pPr algn="ctr">
              <a:defRPr/>
            </a:pPr>
            <a:r>
              <a:rPr lang="ru-RU" sz="1400" dirty="0">
                <a:solidFill>
                  <a:srgbClr val="C00000"/>
                </a:solidFill>
                <a:latin typeface="Arial" pitchFamily="34" charset="0"/>
              </a:rPr>
              <a:t>К </a:t>
            </a:r>
            <a:r>
              <a:rPr lang="ru-RU" sz="1400" u="sng" dirty="0">
                <a:solidFill>
                  <a:srgbClr val="C00000"/>
                </a:solidFill>
                <a:latin typeface="Arial" pitchFamily="34" charset="0"/>
              </a:rPr>
              <a:t>аварийно-спасательным работам</a:t>
            </a:r>
            <a:r>
              <a:rPr lang="ru-RU" sz="1400" dirty="0">
                <a:solidFill>
                  <a:srgbClr val="C00000"/>
                </a:solidFill>
                <a:latin typeface="Arial" pitchFamily="34" charset="0"/>
              </a:rPr>
              <a:t> относятся поисково-спасательные, горноспасательные, газоспасательные, противофонтанные работы, а также аварийно-спасательные работы, связанные с тушением пожаров, работы по ликвидации медико-санитарных последствий чрезвычайных ситуаций и другие, перечень которых может быть дополнен решением Правительства Российской Федерации.</a:t>
            </a: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323850" y="333375"/>
            <a:ext cx="8496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ФЗ-151</a:t>
            </a:r>
            <a:r>
              <a:rPr lang="ru-RU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+mn-cs"/>
              </a:rPr>
              <a:t>  от 22 августа 1995 г.  "Об аварийно-спасательных службах и статусе спасателей»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830263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+mn-cs"/>
              </a:rPr>
              <a:t>Классификация ЧС по Постановлению Правительства РФ от 21 мая 2007 года  № 304</a:t>
            </a:r>
            <a:endParaRPr lang="ru-RU" b="1">
              <a:cs typeface="+mn-cs"/>
            </a:endParaRPr>
          </a:p>
        </p:txBody>
      </p:sp>
      <p:sp>
        <p:nvSpPr>
          <p:cNvPr id="45059" name="AutoShape 3"/>
          <p:cNvSpPr>
            <a:spLocks noChangeArrowheads="1"/>
          </p:cNvSpPr>
          <p:nvPr/>
        </p:nvSpPr>
        <p:spPr bwMode="auto">
          <a:xfrm>
            <a:off x="0" y="1341438"/>
            <a:ext cx="762000" cy="76200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CC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Ранг</a:t>
            </a:r>
          </a:p>
        </p:txBody>
      </p:sp>
      <p:sp>
        <p:nvSpPr>
          <p:cNvPr id="45060" name="AutoShape 4"/>
          <p:cNvSpPr>
            <a:spLocks noChangeArrowheads="1"/>
          </p:cNvSpPr>
          <p:nvPr/>
        </p:nvSpPr>
        <p:spPr bwMode="auto">
          <a:xfrm>
            <a:off x="76200" y="2209800"/>
            <a:ext cx="762000" cy="68580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b="1"/>
              <a:t>1</a:t>
            </a:r>
          </a:p>
        </p:txBody>
      </p:sp>
      <p:sp>
        <p:nvSpPr>
          <p:cNvPr id="45061" name="AutoShape 5"/>
          <p:cNvSpPr>
            <a:spLocks noChangeArrowheads="1"/>
          </p:cNvSpPr>
          <p:nvPr/>
        </p:nvSpPr>
        <p:spPr bwMode="auto">
          <a:xfrm>
            <a:off x="76200" y="2971800"/>
            <a:ext cx="762000" cy="68580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2</a:t>
            </a:r>
          </a:p>
        </p:txBody>
      </p:sp>
      <p:sp>
        <p:nvSpPr>
          <p:cNvPr id="45062" name="AutoShape 6"/>
          <p:cNvSpPr>
            <a:spLocks noChangeArrowheads="1"/>
          </p:cNvSpPr>
          <p:nvPr/>
        </p:nvSpPr>
        <p:spPr bwMode="auto">
          <a:xfrm>
            <a:off x="76200" y="3733800"/>
            <a:ext cx="762000" cy="68580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3</a:t>
            </a:r>
          </a:p>
        </p:txBody>
      </p:sp>
      <p:sp>
        <p:nvSpPr>
          <p:cNvPr id="45063" name="AutoShape 7"/>
          <p:cNvSpPr>
            <a:spLocks noChangeArrowheads="1"/>
          </p:cNvSpPr>
          <p:nvPr/>
        </p:nvSpPr>
        <p:spPr bwMode="auto">
          <a:xfrm>
            <a:off x="76200" y="4495800"/>
            <a:ext cx="762000" cy="68580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4</a:t>
            </a:r>
          </a:p>
        </p:txBody>
      </p:sp>
      <p:sp>
        <p:nvSpPr>
          <p:cNvPr id="45064" name="AutoShape 8"/>
          <p:cNvSpPr>
            <a:spLocks noChangeArrowheads="1"/>
          </p:cNvSpPr>
          <p:nvPr/>
        </p:nvSpPr>
        <p:spPr bwMode="auto">
          <a:xfrm>
            <a:off x="76200" y="5257800"/>
            <a:ext cx="762000" cy="68580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5</a:t>
            </a:r>
          </a:p>
        </p:txBody>
      </p:sp>
      <p:sp>
        <p:nvSpPr>
          <p:cNvPr id="45065" name="AutoShape 9"/>
          <p:cNvSpPr>
            <a:spLocks noChangeArrowheads="1"/>
          </p:cNvSpPr>
          <p:nvPr/>
        </p:nvSpPr>
        <p:spPr bwMode="auto">
          <a:xfrm>
            <a:off x="76200" y="6019800"/>
            <a:ext cx="762000" cy="68580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6</a:t>
            </a:r>
          </a:p>
        </p:txBody>
      </p:sp>
      <p:sp>
        <p:nvSpPr>
          <p:cNvPr id="45066" name="AutoShape 10"/>
          <p:cNvSpPr>
            <a:spLocks noChangeArrowheads="1"/>
          </p:cNvSpPr>
          <p:nvPr/>
        </p:nvSpPr>
        <p:spPr bwMode="auto">
          <a:xfrm>
            <a:off x="971550" y="1341438"/>
            <a:ext cx="1447800" cy="7921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CC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Классификация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ЧС</a:t>
            </a:r>
          </a:p>
        </p:txBody>
      </p:sp>
      <p:sp>
        <p:nvSpPr>
          <p:cNvPr id="45067" name="AutoShape 11"/>
          <p:cNvSpPr>
            <a:spLocks noChangeArrowheads="1"/>
          </p:cNvSpPr>
          <p:nvPr/>
        </p:nvSpPr>
        <p:spPr bwMode="auto">
          <a:xfrm>
            <a:off x="971550" y="2182813"/>
            <a:ext cx="1447800" cy="712787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 Локального</a:t>
            </a:r>
          </a:p>
          <a:p>
            <a:pPr algn="ctr" eaLnBrk="1" hangingPunct="1"/>
            <a:r>
              <a:rPr lang="ru-RU" altLang="ru-RU" sz="1600" b="1"/>
              <a:t>характера</a:t>
            </a:r>
          </a:p>
        </p:txBody>
      </p:sp>
      <p:sp>
        <p:nvSpPr>
          <p:cNvPr id="45068" name="AutoShape 12"/>
          <p:cNvSpPr>
            <a:spLocks noChangeArrowheads="1"/>
          </p:cNvSpPr>
          <p:nvPr/>
        </p:nvSpPr>
        <p:spPr bwMode="auto">
          <a:xfrm>
            <a:off x="971550" y="2944813"/>
            <a:ext cx="1447800" cy="712787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600" b="1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Муниципаль-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ного х-ра </a:t>
            </a:r>
          </a:p>
          <a:p>
            <a:pPr algn="ctr" eaLnBrk="1" hangingPunct="1"/>
            <a:endParaRPr lang="ru-RU" altLang="ru-RU" sz="1600" b="1">
              <a:latin typeface="Arial" panose="020B0604020202020204" pitchFamily="34" charset="0"/>
            </a:endParaRPr>
          </a:p>
        </p:txBody>
      </p:sp>
      <p:sp>
        <p:nvSpPr>
          <p:cNvPr id="45069" name="AutoShape 13"/>
          <p:cNvSpPr>
            <a:spLocks noChangeArrowheads="1"/>
          </p:cNvSpPr>
          <p:nvPr/>
        </p:nvSpPr>
        <p:spPr bwMode="auto">
          <a:xfrm>
            <a:off x="971550" y="3706813"/>
            <a:ext cx="1447800" cy="712787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600" b="1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Межмуници-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пального</a:t>
            </a:r>
          </a:p>
          <a:p>
            <a:pPr algn="ctr" eaLnBrk="1" hangingPunct="1"/>
            <a:endParaRPr lang="ru-RU" altLang="ru-RU" sz="1600" b="1">
              <a:latin typeface="Arial" panose="020B0604020202020204" pitchFamily="34" charset="0"/>
            </a:endParaRPr>
          </a:p>
        </p:txBody>
      </p:sp>
      <p:sp>
        <p:nvSpPr>
          <p:cNvPr id="45070" name="AutoShape 14"/>
          <p:cNvSpPr>
            <a:spLocks noChangeArrowheads="1"/>
          </p:cNvSpPr>
          <p:nvPr/>
        </p:nvSpPr>
        <p:spPr bwMode="auto">
          <a:xfrm>
            <a:off x="971550" y="4468813"/>
            <a:ext cx="1447800" cy="712787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Регионального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характера</a:t>
            </a:r>
          </a:p>
        </p:txBody>
      </p:sp>
      <p:sp>
        <p:nvSpPr>
          <p:cNvPr id="45071" name="AutoShape 15"/>
          <p:cNvSpPr>
            <a:spLocks noChangeArrowheads="1"/>
          </p:cNvSpPr>
          <p:nvPr/>
        </p:nvSpPr>
        <p:spPr bwMode="auto">
          <a:xfrm>
            <a:off x="971550" y="5230813"/>
            <a:ext cx="1447800" cy="712787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600" b="1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Межрегиональ-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ного х-ра</a:t>
            </a:r>
          </a:p>
          <a:p>
            <a:pPr algn="ctr" eaLnBrk="1" hangingPunct="1"/>
            <a:endParaRPr lang="ru-RU" altLang="ru-RU" sz="1600" b="1">
              <a:latin typeface="Arial" panose="020B0604020202020204" pitchFamily="34" charset="0"/>
            </a:endParaRPr>
          </a:p>
        </p:txBody>
      </p:sp>
      <p:sp>
        <p:nvSpPr>
          <p:cNvPr id="45072" name="AutoShape 16"/>
          <p:cNvSpPr>
            <a:spLocks noChangeArrowheads="1"/>
          </p:cNvSpPr>
          <p:nvPr/>
        </p:nvSpPr>
        <p:spPr bwMode="auto">
          <a:xfrm>
            <a:off x="971550" y="5992813"/>
            <a:ext cx="1447800" cy="712787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Федерального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характера</a:t>
            </a:r>
          </a:p>
        </p:txBody>
      </p:sp>
      <p:sp>
        <p:nvSpPr>
          <p:cNvPr id="45073" name="AutoShape 17"/>
          <p:cNvSpPr>
            <a:spLocks noChangeArrowheads="1"/>
          </p:cNvSpPr>
          <p:nvPr/>
        </p:nvSpPr>
        <p:spPr bwMode="auto">
          <a:xfrm>
            <a:off x="8062913" y="1341438"/>
            <a:ext cx="1081087" cy="94456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CC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600" b="1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Размер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ущерба</a:t>
            </a:r>
          </a:p>
          <a:p>
            <a:pPr algn="ctr" eaLnBrk="1" hangingPunct="1"/>
            <a:endParaRPr lang="ru-RU" altLang="ru-RU" sz="1600" b="1">
              <a:latin typeface="Arial" panose="020B0604020202020204" pitchFamily="34" charset="0"/>
            </a:endParaRPr>
          </a:p>
        </p:txBody>
      </p:sp>
      <p:sp>
        <p:nvSpPr>
          <p:cNvPr id="45074" name="AutoShape 18"/>
          <p:cNvSpPr>
            <a:spLocks noChangeArrowheads="1"/>
          </p:cNvSpPr>
          <p:nvPr/>
        </p:nvSpPr>
        <p:spPr bwMode="auto">
          <a:xfrm>
            <a:off x="8062913" y="2276475"/>
            <a:ext cx="1081087" cy="720725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Не более</a:t>
            </a:r>
          </a:p>
          <a:p>
            <a:pPr algn="ctr" eaLnBrk="1" hangingPunct="1"/>
            <a:r>
              <a:rPr lang="ru-RU" altLang="ru-RU" sz="1600" b="1"/>
              <a:t>240000 р.</a:t>
            </a:r>
          </a:p>
        </p:txBody>
      </p:sp>
      <p:sp>
        <p:nvSpPr>
          <p:cNvPr id="45075" name="AutoShape 19"/>
          <p:cNvSpPr>
            <a:spLocks noChangeArrowheads="1"/>
          </p:cNvSpPr>
          <p:nvPr/>
        </p:nvSpPr>
        <p:spPr bwMode="auto">
          <a:xfrm>
            <a:off x="8062913" y="3860800"/>
            <a:ext cx="1081087" cy="86360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 не более</a:t>
            </a:r>
          </a:p>
          <a:p>
            <a:pPr algn="ctr" eaLnBrk="1" hangingPunct="1"/>
            <a:r>
              <a:rPr lang="ru-RU" altLang="ru-RU" sz="1600" b="1"/>
              <a:t>12 млн.р.</a:t>
            </a:r>
          </a:p>
        </p:txBody>
      </p:sp>
      <p:sp>
        <p:nvSpPr>
          <p:cNvPr id="45076" name="AutoShape 20"/>
          <p:cNvSpPr>
            <a:spLocks noChangeArrowheads="1"/>
          </p:cNvSpPr>
          <p:nvPr/>
        </p:nvSpPr>
        <p:spPr bwMode="auto">
          <a:xfrm>
            <a:off x="8062913" y="4724400"/>
            <a:ext cx="1081087" cy="792163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12 млн р.</a:t>
            </a:r>
          </a:p>
          <a:p>
            <a:pPr algn="ctr" eaLnBrk="1" hangingPunct="1"/>
            <a:r>
              <a:rPr lang="ru-RU" altLang="ru-RU" sz="1600" b="1"/>
              <a:t>1.2 млрд.р.</a:t>
            </a:r>
          </a:p>
        </p:txBody>
      </p:sp>
      <p:sp>
        <p:nvSpPr>
          <p:cNvPr id="45077" name="AutoShape 21"/>
          <p:cNvSpPr>
            <a:spLocks noChangeArrowheads="1"/>
          </p:cNvSpPr>
          <p:nvPr/>
        </p:nvSpPr>
        <p:spPr bwMode="auto">
          <a:xfrm>
            <a:off x="8074025" y="5373688"/>
            <a:ext cx="1081088" cy="719137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12 млн. р.</a:t>
            </a:r>
          </a:p>
          <a:p>
            <a:pPr algn="ctr" eaLnBrk="1" hangingPunct="1"/>
            <a:r>
              <a:rPr lang="ru-RU" altLang="ru-RU" sz="1600" b="1"/>
              <a:t>1.2 млрд.р</a:t>
            </a:r>
          </a:p>
        </p:txBody>
      </p:sp>
      <p:sp>
        <p:nvSpPr>
          <p:cNvPr id="45078" name="AutoShape 22"/>
          <p:cNvSpPr>
            <a:spLocks noChangeArrowheads="1"/>
          </p:cNvSpPr>
          <p:nvPr/>
        </p:nvSpPr>
        <p:spPr bwMode="auto">
          <a:xfrm>
            <a:off x="8077200" y="6165850"/>
            <a:ext cx="1066800" cy="69215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b="1"/>
              <a:t>свыше</a:t>
            </a:r>
          </a:p>
          <a:p>
            <a:pPr algn="ctr" eaLnBrk="1" hangingPunct="1"/>
            <a:r>
              <a:rPr lang="ru-RU" altLang="ru-RU" sz="1400" b="1"/>
              <a:t>1.2 млрд.р. </a:t>
            </a:r>
          </a:p>
        </p:txBody>
      </p:sp>
      <p:sp>
        <p:nvSpPr>
          <p:cNvPr id="45079" name="AutoShape 23"/>
          <p:cNvSpPr>
            <a:spLocks noChangeArrowheads="1"/>
          </p:cNvSpPr>
          <p:nvPr/>
        </p:nvSpPr>
        <p:spPr bwMode="auto">
          <a:xfrm>
            <a:off x="8062913" y="2998788"/>
            <a:ext cx="1081087" cy="808037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 не более</a:t>
            </a:r>
          </a:p>
          <a:p>
            <a:pPr algn="ctr" eaLnBrk="1" hangingPunct="1"/>
            <a:r>
              <a:rPr lang="ru-RU" altLang="ru-RU" sz="1600" b="1"/>
              <a:t>12 млн. р.</a:t>
            </a:r>
          </a:p>
        </p:txBody>
      </p:sp>
      <p:sp>
        <p:nvSpPr>
          <p:cNvPr id="45080" name="AutoShape 24"/>
          <p:cNvSpPr>
            <a:spLocks noChangeArrowheads="1"/>
          </p:cNvSpPr>
          <p:nvPr/>
        </p:nvSpPr>
        <p:spPr bwMode="auto">
          <a:xfrm>
            <a:off x="6659563" y="1341438"/>
            <a:ext cx="1371600" cy="1158875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CC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Количество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пострадавших,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чел</a:t>
            </a:r>
          </a:p>
        </p:txBody>
      </p:sp>
      <p:sp>
        <p:nvSpPr>
          <p:cNvPr id="45081" name="AutoShape 25"/>
          <p:cNvSpPr>
            <a:spLocks noChangeArrowheads="1"/>
          </p:cNvSpPr>
          <p:nvPr/>
        </p:nvSpPr>
        <p:spPr bwMode="auto">
          <a:xfrm>
            <a:off x="6659563" y="2349500"/>
            <a:ext cx="1371600" cy="839788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не более 10</a:t>
            </a:r>
          </a:p>
        </p:txBody>
      </p:sp>
      <p:sp>
        <p:nvSpPr>
          <p:cNvPr id="45082" name="AutoShape 26"/>
          <p:cNvSpPr>
            <a:spLocks noChangeArrowheads="1"/>
          </p:cNvSpPr>
          <p:nvPr/>
        </p:nvSpPr>
        <p:spPr bwMode="auto">
          <a:xfrm>
            <a:off x="6659563" y="2997200"/>
            <a:ext cx="1371600" cy="874713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не более 50</a:t>
            </a:r>
          </a:p>
        </p:txBody>
      </p:sp>
      <p:sp>
        <p:nvSpPr>
          <p:cNvPr id="45083" name="AutoShape 27"/>
          <p:cNvSpPr>
            <a:spLocks noChangeArrowheads="1"/>
          </p:cNvSpPr>
          <p:nvPr/>
        </p:nvSpPr>
        <p:spPr bwMode="auto">
          <a:xfrm>
            <a:off x="6659563" y="3933825"/>
            <a:ext cx="1371600" cy="67945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 не более  50</a:t>
            </a:r>
          </a:p>
        </p:txBody>
      </p:sp>
      <p:sp>
        <p:nvSpPr>
          <p:cNvPr id="45084" name="AutoShape 28"/>
          <p:cNvSpPr>
            <a:spLocks noChangeArrowheads="1"/>
          </p:cNvSpPr>
          <p:nvPr/>
        </p:nvSpPr>
        <p:spPr bwMode="auto">
          <a:xfrm>
            <a:off x="6659563" y="4652963"/>
            <a:ext cx="1371600" cy="103981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 50-500</a:t>
            </a:r>
          </a:p>
        </p:txBody>
      </p:sp>
      <p:sp>
        <p:nvSpPr>
          <p:cNvPr id="45085" name="AutoShape 29"/>
          <p:cNvSpPr>
            <a:spLocks noChangeArrowheads="1"/>
          </p:cNvSpPr>
          <p:nvPr/>
        </p:nvSpPr>
        <p:spPr bwMode="auto">
          <a:xfrm>
            <a:off x="6659563" y="5373688"/>
            <a:ext cx="1371600" cy="784225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/>
              <a:t>50-500</a:t>
            </a:r>
          </a:p>
        </p:txBody>
      </p:sp>
      <p:sp>
        <p:nvSpPr>
          <p:cNvPr id="45086" name="AutoShape 30"/>
          <p:cNvSpPr>
            <a:spLocks noChangeArrowheads="1"/>
          </p:cNvSpPr>
          <p:nvPr/>
        </p:nvSpPr>
        <p:spPr bwMode="auto">
          <a:xfrm>
            <a:off x="6659563" y="6021388"/>
            <a:ext cx="1371600" cy="83661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b="1"/>
              <a:t>Более 500</a:t>
            </a:r>
          </a:p>
        </p:txBody>
      </p:sp>
      <p:sp>
        <p:nvSpPr>
          <p:cNvPr id="45087" name="AutoShape 31"/>
          <p:cNvSpPr>
            <a:spLocks noChangeArrowheads="1"/>
          </p:cNvSpPr>
          <p:nvPr/>
        </p:nvSpPr>
        <p:spPr bwMode="auto">
          <a:xfrm>
            <a:off x="2555875" y="1341438"/>
            <a:ext cx="4051300" cy="91440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CC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Зона чрезвычайной 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ситуации</a:t>
            </a:r>
          </a:p>
        </p:txBody>
      </p:sp>
      <p:sp>
        <p:nvSpPr>
          <p:cNvPr id="45088" name="AutoShape 32"/>
          <p:cNvSpPr>
            <a:spLocks noChangeArrowheads="1"/>
          </p:cNvSpPr>
          <p:nvPr/>
        </p:nvSpPr>
        <p:spPr bwMode="auto">
          <a:xfrm>
            <a:off x="2555875" y="2205038"/>
            <a:ext cx="4051300" cy="719137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Не выходит за пределы территории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Организации (объекта)</a:t>
            </a:r>
            <a:endParaRPr lang="ru-RU" altLang="ru-RU" sz="1600" b="1"/>
          </a:p>
        </p:txBody>
      </p:sp>
      <p:sp>
        <p:nvSpPr>
          <p:cNvPr id="45089" name="AutoShape 33"/>
          <p:cNvSpPr>
            <a:spLocks noChangeArrowheads="1"/>
          </p:cNvSpPr>
          <p:nvPr/>
        </p:nvSpPr>
        <p:spPr bwMode="auto">
          <a:xfrm>
            <a:off x="2555875" y="2781300"/>
            <a:ext cx="4051300" cy="1046163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Не выходит за пределы территории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одного поселения или внутригородской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территории г. федерального значен.</a:t>
            </a:r>
            <a:endParaRPr lang="ru-RU" altLang="ru-RU" sz="1600" b="1"/>
          </a:p>
        </p:txBody>
      </p:sp>
      <p:sp>
        <p:nvSpPr>
          <p:cNvPr id="45090" name="AutoShape 34"/>
          <p:cNvSpPr>
            <a:spLocks noChangeArrowheads="1"/>
          </p:cNvSpPr>
          <p:nvPr/>
        </p:nvSpPr>
        <p:spPr bwMode="auto">
          <a:xfrm>
            <a:off x="2536825" y="3735388"/>
            <a:ext cx="4051300" cy="98901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b="1">
                <a:latin typeface="Arial" panose="020B0604020202020204" pitchFamily="34" charset="0"/>
              </a:rPr>
              <a:t>   Затрагивает территорию 2 и более</a:t>
            </a:r>
          </a:p>
          <a:p>
            <a:pPr eaLnBrk="1" hangingPunct="1"/>
            <a:r>
              <a:rPr lang="ru-RU" altLang="ru-RU" sz="1600" b="1">
                <a:latin typeface="Arial" panose="020B0604020202020204" pitchFamily="34" charset="0"/>
              </a:rPr>
              <a:t> мун. районов (округов)в субъекте</a:t>
            </a:r>
          </a:p>
          <a:p>
            <a:pPr eaLnBrk="1" hangingPunct="1"/>
            <a:r>
              <a:rPr lang="ru-RU" altLang="ru-RU" sz="1600" b="1">
                <a:latin typeface="Arial" panose="020B0604020202020204" pitchFamily="34" charset="0"/>
              </a:rPr>
              <a:t> внутригородских территорий</a:t>
            </a:r>
          </a:p>
          <a:p>
            <a:pPr eaLnBrk="1" hangingPunct="1"/>
            <a:r>
              <a:rPr lang="ru-RU" altLang="ru-RU" sz="1600" b="1">
                <a:latin typeface="Arial" panose="020B0604020202020204" pitchFamily="34" charset="0"/>
              </a:rPr>
              <a:t>г.федерального значения </a:t>
            </a:r>
            <a:endParaRPr lang="ru-RU" altLang="ru-RU" sz="1600" b="1"/>
          </a:p>
        </p:txBody>
      </p:sp>
      <p:sp>
        <p:nvSpPr>
          <p:cNvPr id="45091" name="AutoShape 35"/>
          <p:cNvSpPr>
            <a:spLocks noChangeArrowheads="1"/>
          </p:cNvSpPr>
          <p:nvPr/>
        </p:nvSpPr>
        <p:spPr bwMode="auto">
          <a:xfrm>
            <a:off x="2555875" y="4751388"/>
            <a:ext cx="4051300" cy="58261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Не выходит за пределы одного 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субъекта РФ</a:t>
            </a:r>
            <a:endParaRPr lang="ru-RU" altLang="ru-RU" sz="1600" b="1"/>
          </a:p>
        </p:txBody>
      </p:sp>
      <p:sp>
        <p:nvSpPr>
          <p:cNvPr id="45092" name="AutoShape 36"/>
          <p:cNvSpPr>
            <a:spLocks noChangeArrowheads="1"/>
          </p:cNvSpPr>
          <p:nvPr/>
        </p:nvSpPr>
        <p:spPr bwMode="auto">
          <a:xfrm>
            <a:off x="2536825" y="5272088"/>
            <a:ext cx="4051300" cy="82391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Затрагивает территорию 2 и более</a:t>
            </a:r>
          </a:p>
          <a:p>
            <a:pPr algn="ctr" eaLnBrk="1" hangingPunct="1"/>
            <a:r>
              <a:rPr lang="ru-RU" altLang="ru-RU" sz="1600" b="1">
                <a:latin typeface="Arial" panose="020B0604020202020204" pitchFamily="34" charset="0"/>
              </a:rPr>
              <a:t>субъектов РФ</a:t>
            </a:r>
          </a:p>
        </p:txBody>
      </p:sp>
      <p:sp>
        <p:nvSpPr>
          <p:cNvPr id="45093" name="AutoShape 37"/>
          <p:cNvSpPr>
            <a:spLocks noChangeArrowheads="1"/>
          </p:cNvSpPr>
          <p:nvPr/>
        </p:nvSpPr>
        <p:spPr bwMode="auto">
          <a:xfrm>
            <a:off x="2555875" y="6034088"/>
            <a:ext cx="4051300" cy="823912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FFFFFF"/>
              </a:gs>
              <a:gs pos="50000">
                <a:srgbClr val="FFFFCC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6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1403350" y="1125538"/>
            <a:ext cx="6337300" cy="4154487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07" tIns="45704" rIns="91407" bIns="45704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4400" b="1"/>
              <a:t>ПРИКАЗОМ МЧС РФ № 329 от 08.07.2004 г. утверждены критерии информации о ЧС, представляемой в МЧС РФ</a:t>
            </a:r>
          </a:p>
        </p:txBody>
      </p:sp>
      <p:grpSp>
        <p:nvGrpSpPr>
          <p:cNvPr id="2" name="Group 3"/>
          <p:cNvGrpSpPr>
            <a:grpSpLocks noChangeAspect="1"/>
          </p:cNvGrpSpPr>
          <p:nvPr/>
        </p:nvGrpSpPr>
        <p:grpSpPr bwMode="auto">
          <a:xfrm>
            <a:off x="250825" y="0"/>
            <a:ext cx="1512888" cy="1700213"/>
            <a:chOff x="0" y="1"/>
            <a:chExt cx="1252" cy="1486"/>
          </a:xfrm>
        </p:grpSpPr>
        <p:sp>
          <p:nvSpPr>
            <p:cNvPr id="46084" name="Freeform 4"/>
            <p:cNvSpPr>
              <a:spLocks noChangeAspect="1"/>
            </p:cNvSpPr>
            <p:nvPr/>
          </p:nvSpPr>
          <p:spPr bwMode="auto">
            <a:xfrm>
              <a:off x="341" y="406"/>
              <a:ext cx="569" cy="675"/>
            </a:xfrm>
            <a:custGeom>
              <a:avLst/>
              <a:gdLst>
                <a:gd name="T0" fmla="*/ 0 w 569"/>
                <a:gd name="T1" fmla="*/ 0 h 675"/>
                <a:gd name="T2" fmla="*/ 157 w 569"/>
                <a:gd name="T3" fmla="*/ 346 h 675"/>
                <a:gd name="T4" fmla="*/ 0 w 569"/>
                <a:gd name="T5" fmla="*/ 675 h 675"/>
                <a:gd name="T6" fmla="*/ 288 w 569"/>
                <a:gd name="T7" fmla="*/ 502 h 675"/>
                <a:gd name="T8" fmla="*/ 569 w 569"/>
                <a:gd name="T9" fmla="*/ 675 h 675"/>
                <a:gd name="T10" fmla="*/ 431 w 569"/>
                <a:gd name="T11" fmla="*/ 334 h 675"/>
                <a:gd name="T12" fmla="*/ 569 w 569"/>
                <a:gd name="T13" fmla="*/ 0 h 675"/>
                <a:gd name="T14" fmla="*/ 285 w 569"/>
                <a:gd name="T15" fmla="*/ 139 h 675"/>
                <a:gd name="T16" fmla="*/ 0 w 569"/>
                <a:gd name="T17" fmla="*/ 0 h 6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9"/>
                <a:gd name="T28" fmla="*/ 0 h 675"/>
                <a:gd name="T29" fmla="*/ 569 w 569"/>
                <a:gd name="T30" fmla="*/ 675 h 6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9" h="675">
                  <a:moveTo>
                    <a:pt x="0" y="0"/>
                  </a:moveTo>
                  <a:lnTo>
                    <a:pt x="157" y="346"/>
                  </a:lnTo>
                  <a:lnTo>
                    <a:pt x="0" y="675"/>
                  </a:lnTo>
                  <a:lnTo>
                    <a:pt x="288" y="502"/>
                  </a:lnTo>
                  <a:lnTo>
                    <a:pt x="569" y="675"/>
                  </a:lnTo>
                  <a:lnTo>
                    <a:pt x="431" y="334"/>
                  </a:lnTo>
                  <a:lnTo>
                    <a:pt x="569" y="0"/>
                  </a:lnTo>
                  <a:lnTo>
                    <a:pt x="285" y="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6085" name="Freeform 5"/>
            <p:cNvSpPr>
              <a:spLocks noChangeAspect="1"/>
            </p:cNvSpPr>
            <p:nvPr/>
          </p:nvSpPr>
          <p:spPr bwMode="auto">
            <a:xfrm>
              <a:off x="341" y="406"/>
              <a:ext cx="569" cy="675"/>
            </a:xfrm>
            <a:custGeom>
              <a:avLst/>
              <a:gdLst>
                <a:gd name="T0" fmla="*/ 0 w 569"/>
                <a:gd name="T1" fmla="*/ 0 h 675"/>
                <a:gd name="T2" fmla="*/ 157 w 569"/>
                <a:gd name="T3" fmla="*/ 346 h 675"/>
                <a:gd name="T4" fmla="*/ 0 w 569"/>
                <a:gd name="T5" fmla="*/ 675 h 675"/>
                <a:gd name="T6" fmla="*/ 288 w 569"/>
                <a:gd name="T7" fmla="*/ 502 h 675"/>
                <a:gd name="T8" fmla="*/ 569 w 569"/>
                <a:gd name="T9" fmla="*/ 675 h 675"/>
                <a:gd name="T10" fmla="*/ 431 w 569"/>
                <a:gd name="T11" fmla="*/ 334 h 675"/>
                <a:gd name="T12" fmla="*/ 569 w 569"/>
                <a:gd name="T13" fmla="*/ 0 h 675"/>
                <a:gd name="T14" fmla="*/ 285 w 569"/>
                <a:gd name="T15" fmla="*/ 139 h 675"/>
                <a:gd name="T16" fmla="*/ 0 w 569"/>
                <a:gd name="T17" fmla="*/ 0 h 6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9"/>
                <a:gd name="T28" fmla="*/ 0 h 675"/>
                <a:gd name="T29" fmla="*/ 569 w 569"/>
                <a:gd name="T30" fmla="*/ 675 h 6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9" h="675">
                  <a:moveTo>
                    <a:pt x="0" y="0"/>
                  </a:moveTo>
                  <a:lnTo>
                    <a:pt x="157" y="346"/>
                  </a:lnTo>
                  <a:lnTo>
                    <a:pt x="0" y="675"/>
                  </a:lnTo>
                  <a:lnTo>
                    <a:pt x="288" y="502"/>
                  </a:lnTo>
                  <a:lnTo>
                    <a:pt x="569" y="675"/>
                  </a:lnTo>
                  <a:lnTo>
                    <a:pt x="431" y="334"/>
                  </a:lnTo>
                  <a:lnTo>
                    <a:pt x="569" y="0"/>
                  </a:lnTo>
                  <a:lnTo>
                    <a:pt x="285" y="139"/>
                  </a:lnTo>
                  <a:lnTo>
                    <a:pt x="0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6086" name="Freeform 6"/>
            <p:cNvSpPr>
              <a:spLocks noChangeAspect="1"/>
            </p:cNvSpPr>
            <p:nvPr/>
          </p:nvSpPr>
          <p:spPr bwMode="auto">
            <a:xfrm>
              <a:off x="0" y="1"/>
              <a:ext cx="1252" cy="1486"/>
            </a:xfrm>
            <a:custGeom>
              <a:avLst/>
              <a:gdLst>
                <a:gd name="T0" fmla="*/ 0 w 1252"/>
                <a:gd name="T1" fmla="*/ 743 h 1486"/>
                <a:gd name="T2" fmla="*/ 512 w 1252"/>
                <a:gd name="T3" fmla="*/ 608 h 1486"/>
                <a:gd name="T4" fmla="*/ 626 w 1252"/>
                <a:gd name="T5" fmla="*/ 0 h 1486"/>
                <a:gd name="T6" fmla="*/ 740 w 1252"/>
                <a:gd name="T7" fmla="*/ 608 h 1486"/>
                <a:gd name="T8" fmla="*/ 1252 w 1252"/>
                <a:gd name="T9" fmla="*/ 743 h 1486"/>
                <a:gd name="T10" fmla="*/ 740 w 1252"/>
                <a:gd name="T11" fmla="*/ 878 h 1486"/>
                <a:gd name="T12" fmla="*/ 626 w 1252"/>
                <a:gd name="T13" fmla="*/ 1486 h 1486"/>
                <a:gd name="T14" fmla="*/ 512 w 1252"/>
                <a:gd name="T15" fmla="*/ 878 h 1486"/>
                <a:gd name="T16" fmla="*/ 0 w 1252"/>
                <a:gd name="T17" fmla="*/ 743 h 14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52"/>
                <a:gd name="T28" fmla="*/ 0 h 1486"/>
                <a:gd name="T29" fmla="*/ 1252 w 1252"/>
                <a:gd name="T30" fmla="*/ 1486 h 14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52" h="1486">
                  <a:moveTo>
                    <a:pt x="0" y="743"/>
                  </a:moveTo>
                  <a:lnTo>
                    <a:pt x="512" y="608"/>
                  </a:lnTo>
                  <a:lnTo>
                    <a:pt x="626" y="0"/>
                  </a:lnTo>
                  <a:lnTo>
                    <a:pt x="740" y="608"/>
                  </a:lnTo>
                  <a:lnTo>
                    <a:pt x="1252" y="743"/>
                  </a:lnTo>
                  <a:lnTo>
                    <a:pt x="740" y="878"/>
                  </a:lnTo>
                  <a:lnTo>
                    <a:pt x="626" y="1486"/>
                  </a:lnTo>
                  <a:lnTo>
                    <a:pt x="512" y="878"/>
                  </a:lnTo>
                  <a:lnTo>
                    <a:pt x="0" y="743"/>
                  </a:lnTo>
                  <a:close/>
                </a:path>
              </a:pathLst>
            </a:custGeom>
            <a:solidFill>
              <a:srgbClr val="FFFFFF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6087" name="Freeform 7"/>
            <p:cNvSpPr>
              <a:spLocks noChangeAspect="1"/>
            </p:cNvSpPr>
            <p:nvPr/>
          </p:nvSpPr>
          <p:spPr bwMode="auto">
            <a:xfrm>
              <a:off x="0" y="609"/>
              <a:ext cx="626" cy="135"/>
            </a:xfrm>
            <a:custGeom>
              <a:avLst/>
              <a:gdLst>
                <a:gd name="T0" fmla="*/ 0 w 626"/>
                <a:gd name="T1" fmla="*/ 135 h 135"/>
                <a:gd name="T2" fmla="*/ 626 w 626"/>
                <a:gd name="T3" fmla="*/ 135 h 135"/>
                <a:gd name="T4" fmla="*/ 512 w 626"/>
                <a:gd name="T5" fmla="*/ 0 h 135"/>
                <a:gd name="T6" fmla="*/ 0 w 626"/>
                <a:gd name="T7" fmla="*/ 135 h 1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6"/>
                <a:gd name="T13" fmla="*/ 0 h 135"/>
                <a:gd name="T14" fmla="*/ 626 w 626"/>
                <a:gd name="T15" fmla="*/ 135 h 1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6" h="135">
                  <a:moveTo>
                    <a:pt x="0" y="135"/>
                  </a:moveTo>
                  <a:lnTo>
                    <a:pt x="626" y="135"/>
                  </a:lnTo>
                  <a:lnTo>
                    <a:pt x="512" y="0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6088" name="Freeform 8"/>
            <p:cNvSpPr>
              <a:spLocks noChangeAspect="1"/>
            </p:cNvSpPr>
            <p:nvPr/>
          </p:nvSpPr>
          <p:spPr bwMode="auto">
            <a:xfrm>
              <a:off x="0" y="609"/>
              <a:ext cx="626" cy="135"/>
            </a:xfrm>
            <a:custGeom>
              <a:avLst/>
              <a:gdLst>
                <a:gd name="T0" fmla="*/ 0 w 626"/>
                <a:gd name="T1" fmla="*/ 135 h 135"/>
                <a:gd name="T2" fmla="*/ 626 w 626"/>
                <a:gd name="T3" fmla="*/ 135 h 135"/>
                <a:gd name="T4" fmla="*/ 512 w 626"/>
                <a:gd name="T5" fmla="*/ 0 h 135"/>
                <a:gd name="T6" fmla="*/ 0 w 626"/>
                <a:gd name="T7" fmla="*/ 135 h 1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6"/>
                <a:gd name="T13" fmla="*/ 0 h 135"/>
                <a:gd name="T14" fmla="*/ 626 w 626"/>
                <a:gd name="T15" fmla="*/ 135 h 1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6" h="135">
                  <a:moveTo>
                    <a:pt x="0" y="135"/>
                  </a:moveTo>
                  <a:lnTo>
                    <a:pt x="626" y="135"/>
                  </a:lnTo>
                  <a:lnTo>
                    <a:pt x="512" y="0"/>
                  </a:lnTo>
                  <a:lnTo>
                    <a:pt x="0" y="135"/>
                  </a:lnTo>
                </a:path>
              </a:pathLst>
            </a:custGeom>
            <a:noFill/>
            <a:ln w="14288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6089" name="Freeform 9"/>
            <p:cNvSpPr>
              <a:spLocks noChangeAspect="1"/>
            </p:cNvSpPr>
            <p:nvPr/>
          </p:nvSpPr>
          <p:spPr bwMode="auto">
            <a:xfrm>
              <a:off x="626" y="744"/>
              <a:ext cx="626" cy="135"/>
            </a:xfrm>
            <a:custGeom>
              <a:avLst/>
              <a:gdLst>
                <a:gd name="T0" fmla="*/ 626 w 626"/>
                <a:gd name="T1" fmla="*/ 0 h 135"/>
                <a:gd name="T2" fmla="*/ 0 w 626"/>
                <a:gd name="T3" fmla="*/ 0 h 135"/>
                <a:gd name="T4" fmla="*/ 114 w 626"/>
                <a:gd name="T5" fmla="*/ 135 h 135"/>
                <a:gd name="T6" fmla="*/ 626 w 626"/>
                <a:gd name="T7" fmla="*/ 0 h 1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6"/>
                <a:gd name="T13" fmla="*/ 0 h 135"/>
                <a:gd name="T14" fmla="*/ 626 w 626"/>
                <a:gd name="T15" fmla="*/ 135 h 1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6" h="135">
                  <a:moveTo>
                    <a:pt x="626" y="0"/>
                  </a:moveTo>
                  <a:lnTo>
                    <a:pt x="0" y="0"/>
                  </a:lnTo>
                  <a:lnTo>
                    <a:pt x="114" y="135"/>
                  </a:lnTo>
                  <a:lnTo>
                    <a:pt x="626" y="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6090" name="Freeform 10"/>
            <p:cNvSpPr>
              <a:spLocks noChangeAspect="1"/>
            </p:cNvSpPr>
            <p:nvPr/>
          </p:nvSpPr>
          <p:spPr bwMode="auto">
            <a:xfrm>
              <a:off x="626" y="744"/>
              <a:ext cx="626" cy="135"/>
            </a:xfrm>
            <a:custGeom>
              <a:avLst/>
              <a:gdLst>
                <a:gd name="T0" fmla="*/ 626 w 626"/>
                <a:gd name="T1" fmla="*/ 0 h 135"/>
                <a:gd name="T2" fmla="*/ 0 w 626"/>
                <a:gd name="T3" fmla="*/ 0 h 135"/>
                <a:gd name="T4" fmla="*/ 114 w 626"/>
                <a:gd name="T5" fmla="*/ 135 h 135"/>
                <a:gd name="T6" fmla="*/ 626 w 626"/>
                <a:gd name="T7" fmla="*/ 0 h 1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6"/>
                <a:gd name="T13" fmla="*/ 0 h 135"/>
                <a:gd name="T14" fmla="*/ 626 w 626"/>
                <a:gd name="T15" fmla="*/ 135 h 1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6" h="135">
                  <a:moveTo>
                    <a:pt x="626" y="0"/>
                  </a:moveTo>
                  <a:lnTo>
                    <a:pt x="0" y="0"/>
                  </a:lnTo>
                  <a:lnTo>
                    <a:pt x="114" y="135"/>
                  </a:lnTo>
                  <a:lnTo>
                    <a:pt x="626" y="0"/>
                  </a:lnTo>
                </a:path>
              </a:pathLst>
            </a:custGeom>
            <a:noFill/>
            <a:ln w="14288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6091" name="Freeform 11"/>
            <p:cNvSpPr>
              <a:spLocks noChangeAspect="1"/>
            </p:cNvSpPr>
            <p:nvPr/>
          </p:nvSpPr>
          <p:spPr bwMode="auto">
            <a:xfrm>
              <a:off x="512" y="744"/>
              <a:ext cx="114" cy="743"/>
            </a:xfrm>
            <a:custGeom>
              <a:avLst/>
              <a:gdLst>
                <a:gd name="T0" fmla="*/ 114 w 114"/>
                <a:gd name="T1" fmla="*/ 743 h 743"/>
                <a:gd name="T2" fmla="*/ 114 w 114"/>
                <a:gd name="T3" fmla="*/ 0 h 743"/>
                <a:gd name="T4" fmla="*/ 0 w 114"/>
                <a:gd name="T5" fmla="*/ 135 h 743"/>
                <a:gd name="T6" fmla="*/ 114 w 114"/>
                <a:gd name="T7" fmla="*/ 743 h 7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743"/>
                <a:gd name="T14" fmla="*/ 114 w 114"/>
                <a:gd name="T15" fmla="*/ 743 h 7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743">
                  <a:moveTo>
                    <a:pt x="114" y="743"/>
                  </a:moveTo>
                  <a:lnTo>
                    <a:pt x="114" y="0"/>
                  </a:lnTo>
                  <a:lnTo>
                    <a:pt x="0" y="135"/>
                  </a:lnTo>
                  <a:lnTo>
                    <a:pt x="114" y="743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6092" name="Freeform 12"/>
            <p:cNvSpPr>
              <a:spLocks noChangeAspect="1"/>
            </p:cNvSpPr>
            <p:nvPr/>
          </p:nvSpPr>
          <p:spPr bwMode="auto">
            <a:xfrm>
              <a:off x="512" y="744"/>
              <a:ext cx="114" cy="743"/>
            </a:xfrm>
            <a:custGeom>
              <a:avLst/>
              <a:gdLst>
                <a:gd name="T0" fmla="*/ 114 w 114"/>
                <a:gd name="T1" fmla="*/ 743 h 743"/>
                <a:gd name="T2" fmla="*/ 114 w 114"/>
                <a:gd name="T3" fmla="*/ 0 h 743"/>
                <a:gd name="T4" fmla="*/ 0 w 114"/>
                <a:gd name="T5" fmla="*/ 135 h 743"/>
                <a:gd name="T6" fmla="*/ 0 60000 65536"/>
                <a:gd name="T7" fmla="*/ 0 60000 65536"/>
                <a:gd name="T8" fmla="*/ 0 60000 65536"/>
                <a:gd name="T9" fmla="*/ 0 w 114"/>
                <a:gd name="T10" fmla="*/ 0 h 743"/>
                <a:gd name="T11" fmla="*/ 114 w 114"/>
                <a:gd name="T12" fmla="*/ 743 h 7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4" h="743">
                  <a:moveTo>
                    <a:pt x="114" y="743"/>
                  </a:moveTo>
                  <a:lnTo>
                    <a:pt x="114" y="0"/>
                  </a:lnTo>
                  <a:lnTo>
                    <a:pt x="0" y="135"/>
                  </a:lnTo>
                </a:path>
              </a:pathLst>
            </a:custGeom>
            <a:noFill/>
            <a:ln w="14288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6093" name="Freeform 13"/>
            <p:cNvSpPr>
              <a:spLocks noChangeAspect="1"/>
            </p:cNvSpPr>
            <p:nvPr/>
          </p:nvSpPr>
          <p:spPr bwMode="auto">
            <a:xfrm>
              <a:off x="626" y="1"/>
              <a:ext cx="114" cy="743"/>
            </a:xfrm>
            <a:custGeom>
              <a:avLst/>
              <a:gdLst>
                <a:gd name="T0" fmla="*/ 0 w 114"/>
                <a:gd name="T1" fmla="*/ 0 h 743"/>
                <a:gd name="T2" fmla="*/ 0 w 114"/>
                <a:gd name="T3" fmla="*/ 743 h 743"/>
                <a:gd name="T4" fmla="*/ 114 w 114"/>
                <a:gd name="T5" fmla="*/ 608 h 743"/>
                <a:gd name="T6" fmla="*/ 0 w 114"/>
                <a:gd name="T7" fmla="*/ 0 h 7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743"/>
                <a:gd name="T14" fmla="*/ 114 w 114"/>
                <a:gd name="T15" fmla="*/ 743 h 7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743">
                  <a:moveTo>
                    <a:pt x="0" y="0"/>
                  </a:moveTo>
                  <a:lnTo>
                    <a:pt x="0" y="743"/>
                  </a:lnTo>
                  <a:lnTo>
                    <a:pt x="114" y="6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6094" name="Freeform 14"/>
            <p:cNvSpPr>
              <a:spLocks noChangeAspect="1"/>
            </p:cNvSpPr>
            <p:nvPr/>
          </p:nvSpPr>
          <p:spPr bwMode="auto">
            <a:xfrm>
              <a:off x="626" y="1"/>
              <a:ext cx="114" cy="743"/>
            </a:xfrm>
            <a:custGeom>
              <a:avLst/>
              <a:gdLst>
                <a:gd name="T0" fmla="*/ 0 w 114"/>
                <a:gd name="T1" fmla="*/ 0 h 743"/>
                <a:gd name="T2" fmla="*/ 0 w 114"/>
                <a:gd name="T3" fmla="*/ 743 h 743"/>
                <a:gd name="T4" fmla="*/ 114 w 114"/>
                <a:gd name="T5" fmla="*/ 608 h 743"/>
                <a:gd name="T6" fmla="*/ 0 60000 65536"/>
                <a:gd name="T7" fmla="*/ 0 60000 65536"/>
                <a:gd name="T8" fmla="*/ 0 60000 65536"/>
                <a:gd name="T9" fmla="*/ 0 w 114"/>
                <a:gd name="T10" fmla="*/ 0 h 743"/>
                <a:gd name="T11" fmla="*/ 114 w 114"/>
                <a:gd name="T12" fmla="*/ 743 h 7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4" h="743">
                  <a:moveTo>
                    <a:pt x="0" y="0"/>
                  </a:moveTo>
                  <a:lnTo>
                    <a:pt x="0" y="743"/>
                  </a:lnTo>
                  <a:lnTo>
                    <a:pt x="114" y="608"/>
                  </a:lnTo>
                </a:path>
              </a:pathLst>
            </a:custGeom>
            <a:noFill/>
            <a:ln w="14288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6095" name="Freeform 15"/>
            <p:cNvSpPr>
              <a:spLocks noChangeAspect="1"/>
            </p:cNvSpPr>
            <p:nvPr/>
          </p:nvSpPr>
          <p:spPr bwMode="auto">
            <a:xfrm>
              <a:off x="0" y="1"/>
              <a:ext cx="1252" cy="1486"/>
            </a:xfrm>
            <a:custGeom>
              <a:avLst/>
              <a:gdLst>
                <a:gd name="T0" fmla="*/ 0 w 1252"/>
                <a:gd name="T1" fmla="*/ 743 h 1486"/>
                <a:gd name="T2" fmla="*/ 512 w 1252"/>
                <a:gd name="T3" fmla="*/ 608 h 1486"/>
                <a:gd name="T4" fmla="*/ 626 w 1252"/>
                <a:gd name="T5" fmla="*/ 0 h 1486"/>
                <a:gd name="T6" fmla="*/ 740 w 1252"/>
                <a:gd name="T7" fmla="*/ 608 h 1486"/>
                <a:gd name="T8" fmla="*/ 1252 w 1252"/>
                <a:gd name="T9" fmla="*/ 743 h 1486"/>
                <a:gd name="T10" fmla="*/ 740 w 1252"/>
                <a:gd name="T11" fmla="*/ 878 h 1486"/>
                <a:gd name="T12" fmla="*/ 626 w 1252"/>
                <a:gd name="T13" fmla="*/ 1486 h 1486"/>
                <a:gd name="T14" fmla="*/ 512 w 1252"/>
                <a:gd name="T15" fmla="*/ 878 h 1486"/>
                <a:gd name="T16" fmla="*/ 0 w 1252"/>
                <a:gd name="T17" fmla="*/ 743 h 14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52"/>
                <a:gd name="T28" fmla="*/ 0 h 1486"/>
                <a:gd name="T29" fmla="*/ 1252 w 1252"/>
                <a:gd name="T30" fmla="*/ 1486 h 14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52" h="1486">
                  <a:moveTo>
                    <a:pt x="0" y="743"/>
                  </a:moveTo>
                  <a:lnTo>
                    <a:pt x="512" y="608"/>
                  </a:lnTo>
                  <a:lnTo>
                    <a:pt x="626" y="0"/>
                  </a:lnTo>
                  <a:lnTo>
                    <a:pt x="740" y="608"/>
                  </a:lnTo>
                  <a:lnTo>
                    <a:pt x="1252" y="743"/>
                  </a:lnTo>
                  <a:lnTo>
                    <a:pt x="740" y="878"/>
                  </a:lnTo>
                  <a:lnTo>
                    <a:pt x="626" y="1486"/>
                  </a:lnTo>
                  <a:lnTo>
                    <a:pt x="512" y="878"/>
                  </a:lnTo>
                  <a:lnTo>
                    <a:pt x="0" y="743"/>
                  </a:lnTo>
                  <a:close/>
                </a:path>
              </a:pathLst>
            </a:cu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6096" name="Oval 16"/>
            <p:cNvSpPr>
              <a:spLocks noChangeAspect="1" noChangeArrowheads="1"/>
            </p:cNvSpPr>
            <p:nvPr/>
          </p:nvSpPr>
          <p:spPr bwMode="auto">
            <a:xfrm>
              <a:off x="418" y="516"/>
              <a:ext cx="417" cy="444"/>
            </a:xfrm>
            <a:prstGeom prst="ellipse">
              <a:avLst/>
            </a:prstGeom>
            <a:solidFill>
              <a:srgbClr val="99CCFF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6097" name="AutoShape 17"/>
            <p:cNvSpPr>
              <a:spLocks noChangeAspect="1" noChangeArrowheads="1"/>
            </p:cNvSpPr>
            <p:nvPr/>
          </p:nvSpPr>
          <p:spPr bwMode="auto">
            <a:xfrm>
              <a:off x="459" y="528"/>
              <a:ext cx="331" cy="299"/>
            </a:xfrm>
            <a:prstGeom prst="triangle">
              <a:avLst>
                <a:gd name="adj" fmla="val 50000"/>
              </a:avLst>
            </a:prstGeom>
            <a:solidFill>
              <a:srgbClr val="FF9933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</p:spTree>
  </p:cSld>
  <p:clrMapOvr>
    <a:masterClrMapping/>
  </p:clrMapOvr>
  <p:transition spd="med">
    <p:newsflash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 descr="Газетная бумага"/>
          <p:cNvSpPr>
            <a:spLocks noChangeArrowheads="1"/>
          </p:cNvSpPr>
          <p:nvPr/>
        </p:nvSpPr>
        <p:spPr bwMode="auto">
          <a:xfrm>
            <a:off x="179388" y="115888"/>
            <a:ext cx="8785225" cy="6553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76200" cmpd="tri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anchorCtr="1"/>
          <a:lstStyle/>
          <a:p>
            <a:pPr algn="ctr">
              <a:defRPr/>
            </a:pPr>
            <a:r>
              <a:rPr lang="ru-RU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rPr>
              <a:t>            ПОСТАНОВЛЕНИЕ                    	    ПРАВИТЕЛЬСТВА РФ</a:t>
            </a:r>
            <a:r>
              <a:rPr 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rPr>
              <a:t> </a:t>
            </a:r>
            <a:r>
              <a:rPr lang="ru-RU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rPr>
              <a:t>           	    № 794</a:t>
            </a:r>
          </a:p>
          <a:p>
            <a:pPr algn="ctr">
              <a:defRPr/>
            </a:pPr>
            <a:r>
              <a:rPr lang="ru-RU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cs typeface="+mn-cs"/>
              </a:rPr>
              <a:t>               от  30 декабря 2003 г.</a:t>
            </a:r>
          </a:p>
          <a:p>
            <a:pPr algn="ctr">
              <a:defRPr/>
            </a:pPr>
            <a:r>
              <a:rPr lang="ru-RU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+mn-cs"/>
              </a:rPr>
              <a:t>«О единой государственной системе предупреждения и ликвидации чрезвычайных ситуаций»</a:t>
            </a:r>
          </a:p>
          <a:p>
            <a:pPr algn="ctr">
              <a:defRPr/>
            </a:pPr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+mn-cs"/>
            </a:endParaRPr>
          </a:p>
          <a:p>
            <a:pPr>
              <a:buFontTx/>
              <a:buChar char="•"/>
              <a:defRPr/>
            </a:pPr>
            <a:r>
              <a:rPr lang="ru-RU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+mn-cs"/>
              </a:rPr>
              <a:t> Положение определяет порядок организации и функционирования единой государственной системы предупреждения и ликвидации ЧС (РСЧС)</a:t>
            </a:r>
            <a:endParaRPr lang="ru-RU" b="1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+mn-cs"/>
            </a:endParaRPr>
          </a:p>
        </p:txBody>
      </p:sp>
      <p:pic>
        <p:nvPicPr>
          <p:cNvPr id="47107" name="Picture 3" descr="rusger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 contrast="-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1676400" cy="1524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006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1268413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sz="2800" i="0" smtClean="0"/>
              <a:t>Единая  государственная  система  предупреждения</a:t>
            </a:r>
            <a:br>
              <a:rPr lang="ru-RU" sz="2800" i="0" smtClean="0"/>
            </a:br>
            <a:r>
              <a:rPr lang="ru-RU" sz="2800" i="0" smtClean="0"/>
              <a:t>и  ликвидации  чрезвычайных  ситуаций</a:t>
            </a:r>
            <a:r>
              <a:rPr lang="ru-RU" sz="2800" b="0" i="0" smtClean="0"/>
              <a:t>  (РСЧС)</a:t>
            </a:r>
            <a:endParaRPr lang="ru-RU" sz="2800" i="0" smtClean="0"/>
          </a:p>
        </p:txBody>
      </p:sp>
      <p:sp>
        <p:nvSpPr>
          <p:cNvPr id="596995" name="Rectangle 3"/>
          <p:cNvSpPr>
            <a:spLocks noChangeArrowheads="1"/>
          </p:cNvSpPr>
          <p:nvPr/>
        </p:nvSpPr>
        <p:spPr bwMode="auto">
          <a:xfrm>
            <a:off x="0" y="1268413"/>
            <a:ext cx="8839200" cy="521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lgDash"/>
                <a:miter lim="800000"/>
                <a:headEnd type="none" w="sm" len="lg"/>
                <a:tailEnd type="none" w="sm" len="lg"/>
              </a14:hiddenLine>
            </a:ext>
          </a:extLst>
        </p:spPr>
        <p:txBody>
          <a:bodyPr lIns="86400" tIns="43200" rIns="86400" bIns="432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85000"/>
              </a:lnSpc>
              <a:buFontTx/>
              <a:buChar char="•"/>
            </a:pPr>
            <a:r>
              <a:rPr lang="ru-RU" altLang="ru-RU" sz="3600" b="1" i="1"/>
              <a:t> Объединяет </a:t>
            </a:r>
            <a:r>
              <a:rPr lang="ru-RU" altLang="ru-RU" sz="4000" b="1" i="1"/>
              <a:t>органы управления, силы и средства  </a:t>
            </a:r>
            <a:r>
              <a:rPr lang="ru-RU" altLang="ru-RU" sz="3600" b="1" i="1"/>
              <a:t>федеральных  органов исполнительной   власти, органов исполнительной власти субъектов РФ, органов местного самоуправления, </a:t>
            </a:r>
            <a:r>
              <a:rPr lang="ru-RU" altLang="ru-RU" sz="4000" b="1" i="1"/>
              <a:t>организаций</a:t>
            </a:r>
            <a:r>
              <a:rPr lang="ru-RU" altLang="ru-RU" sz="3600" b="1" i="1"/>
              <a:t>, в полномочия которых  входит решение вопросов по защите населения и территорий от ЧС.</a:t>
            </a:r>
          </a:p>
          <a:p>
            <a:pPr algn="just">
              <a:lnSpc>
                <a:spcPct val="85000"/>
              </a:lnSpc>
            </a:pPr>
            <a:r>
              <a:rPr lang="ru-RU" altLang="ru-RU" sz="3600" b="1" i="1"/>
              <a:t> </a:t>
            </a:r>
          </a:p>
          <a:p>
            <a:pPr algn="just">
              <a:lnSpc>
                <a:spcPct val="85000"/>
              </a:lnSpc>
            </a:pPr>
            <a:r>
              <a:rPr lang="ru-RU" altLang="ru-RU" sz="2800" b="1"/>
              <a:t>Состоит из территориальных и функциональных подсистем и действует на 5 уровнях.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96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96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6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96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4F4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000">
                <a:solidFill>
                  <a:schemeClr val="tx2"/>
                </a:solidFill>
              </a:rPr>
              <a:t>Единая государственная система предупреждения</a:t>
            </a:r>
          </a:p>
          <a:p>
            <a:pPr algn="ctr" eaLnBrk="1" hangingPunct="1"/>
            <a:r>
              <a:rPr lang="ru-RU" altLang="ru-RU" sz="3000">
                <a:solidFill>
                  <a:schemeClr val="tx2"/>
                </a:solidFill>
              </a:rPr>
              <a:t>и ликвидации чрезвычайных ситуаций (РСЧС)</a:t>
            </a:r>
          </a:p>
        </p:txBody>
      </p:sp>
      <p:sp>
        <p:nvSpPr>
          <p:cNvPr id="69634" name="AutoShape 2"/>
          <p:cNvSpPr>
            <a:spLocks noChangeArrowheads="1"/>
          </p:cNvSpPr>
          <p:nvPr/>
        </p:nvSpPr>
        <p:spPr bwMode="auto">
          <a:xfrm>
            <a:off x="2286000" y="914400"/>
            <a:ext cx="4572000" cy="228600"/>
          </a:xfrm>
          <a:prstGeom prst="downArrow">
            <a:avLst>
              <a:gd name="adj1" fmla="val 43333"/>
              <a:gd name="adj2" fmla="val 87037"/>
            </a:avLst>
          </a:prstGeom>
          <a:solidFill>
            <a:srgbClr val="FFCCC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2500313" y="1143000"/>
            <a:ext cx="4114800" cy="381000"/>
          </a:xfrm>
          <a:prstGeom prst="rect">
            <a:avLst/>
          </a:prstGeom>
          <a:solidFill>
            <a:srgbClr val="FF00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FFFFFF"/>
                </a:solidFill>
              </a:rPr>
              <a:t>П О Д С И С Т Е М Ы</a:t>
            </a:r>
          </a:p>
        </p:txBody>
      </p:sp>
      <p:sp>
        <p:nvSpPr>
          <p:cNvPr id="69636" name="Line 4"/>
          <p:cNvSpPr>
            <a:spLocks noChangeShapeType="1"/>
          </p:cNvSpPr>
          <p:nvPr/>
        </p:nvSpPr>
        <p:spPr bwMode="auto">
          <a:xfrm>
            <a:off x="4572000" y="1500188"/>
            <a:ext cx="1588" cy="147637"/>
          </a:xfrm>
          <a:prstGeom prst="line">
            <a:avLst/>
          </a:prstGeom>
          <a:noFill/>
          <a:ln w="38160">
            <a:solidFill>
              <a:srgbClr val="FF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7" name="Line 5"/>
          <p:cNvSpPr>
            <a:spLocks noChangeShapeType="1"/>
          </p:cNvSpPr>
          <p:nvPr/>
        </p:nvSpPr>
        <p:spPr bwMode="auto">
          <a:xfrm>
            <a:off x="2000250" y="1643063"/>
            <a:ext cx="5334000" cy="1587"/>
          </a:xfrm>
          <a:prstGeom prst="line">
            <a:avLst/>
          </a:prstGeom>
          <a:noFill/>
          <a:ln w="38160">
            <a:solidFill>
              <a:srgbClr val="FFCC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8" name="Line 6"/>
          <p:cNvSpPr>
            <a:spLocks noChangeShapeType="1"/>
          </p:cNvSpPr>
          <p:nvPr/>
        </p:nvSpPr>
        <p:spPr bwMode="auto">
          <a:xfrm>
            <a:off x="2000250" y="1643063"/>
            <a:ext cx="1588" cy="304800"/>
          </a:xfrm>
          <a:prstGeom prst="line">
            <a:avLst/>
          </a:prstGeom>
          <a:noFill/>
          <a:ln w="38160">
            <a:solidFill>
              <a:srgbClr val="FFCCC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9" name="Line 7"/>
          <p:cNvSpPr>
            <a:spLocks noChangeShapeType="1"/>
          </p:cNvSpPr>
          <p:nvPr/>
        </p:nvSpPr>
        <p:spPr bwMode="auto">
          <a:xfrm>
            <a:off x="7358063" y="1643063"/>
            <a:ext cx="1587" cy="304800"/>
          </a:xfrm>
          <a:prstGeom prst="line">
            <a:avLst/>
          </a:prstGeom>
          <a:noFill/>
          <a:ln w="38160">
            <a:solidFill>
              <a:srgbClr val="FFCCC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142875" y="2500313"/>
            <a:ext cx="4110038" cy="2863850"/>
          </a:xfrm>
          <a:prstGeom prst="rect">
            <a:avLst/>
          </a:prstGeom>
          <a:solidFill>
            <a:srgbClr val="FF66FF">
              <a:alpha val="50195"/>
            </a:srgbClr>
          </a:solidFill>
          <a:ln w="38160">
            <a:solidFill>
              <a:srgbClr val="FFCCCC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2388"/>
              </a:lnSpc>
            </a:pPr>
            <a:r>
              <a:rPr lang="ru-RU" altLang="ru-RU"/>
              <a:t>создаются в субъектах РФ </a:t>
            </a:r>
            <a:r>
              <a:rPr lang="ru-RU" altLang="ru-RU">
                <a:solidFill>
                  <a:srgbClr val="00FF00"/>
                </a:solidFill>
              </a:rPr>
              <a:t>для предупреждения и ликвидации чрезвычайных ситуаций </a:t>
            </a:r>
            <a:r>
              <a:rPr lang="ru-RU" altLang="ru-RU"/>
              <a:t>в пределах их территорий и состоят из звеньев, соответствующих административно-территориальному делению этих территорий.</a:t>
            </a: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4572000" y="2500313"/>
            <a:ext cx="4460875" cy="3786187"/>
          </a:xfrm>
          <a:prstGeom prst="rect">
            <a:avLst/>
          </a:prstGeom>
          <a:solidFill>
            <a:srgbClr val="FF5050">
              <a:alpha val="50195"/>
            </a:srgbClr>
          </a:solidFill>
          <a:ln w="38160">
            <a:solidFill>
              <a:srgbClr val="FFCCCC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2388"/>
              </a:lnSpc>
            </a:pPr>
            <a:r>
              <a:rPr lang="ru-RU" altLang="ru-RU"/>
              <a:t>создаются федеральными органами исполнительной власти и государственными корпорациями </a:t>
            </a:r>
            <a:r>
              <a:rPr lang="ru-RU" altLang="ru-RU">
                <a:solidFill>
                  <a:srgbClr val="00FF00"/>
                </a:solidFill>
              </a:rPr>
              <a:t>для организации работы в области защиты населения и территорий от чрезвычайных ситуаций </a:t>
            </a:r>
            <a:r>
              <a:rPr lang="ru-RU" altLang="ru-RU"/>
              <a:t>в сфере деятельности этих органов и государственных корпораций</a:t>
            </a: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>
            <a:off x="571500" y="2000250"/>
            <a:ext cx="3429000" cy="457200"/>
          </a:xfrm>
          <a:prstGeom prst="rect">
            <a:avLst/>
          </a:prstGeom>
          <a:solidFill>
            <a:srgbClr val="FF00FF">
              <a:alpha val="50195"/>
            </a:srgbClr>
          </a:solidFill>
          <a:ln w="38160">
            <a:solidFill>
              <a:srgbClr val="FFCCCC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>
                <a:solidFill>
                  <a:srgbClr val="FFFFFF"/>
                </a:solidFill>
              </a:rPr>
              <a:t>ТЕРРИТОРИАЛЬНЫЕ</a:t>
            </a:r>
          </a:p>
        </p:txBody>
      </p:sp>
      <p:sp>
        <p:nvSpPr>
          <p:cNvPr id="69643" name="Rectangle 11"/>
          <p:cNvSpPr>
            <a:spLocks noChangeArrowheads="1"/>
          </p:cNvSpPr>
          <p:nvPr/>
        </p:nvSpPr>
        <p:spPr bwMode="auto">
          <a:xfrm>
            <a:off x="5143500" y="2000250"/>
            <a:ext cx="3505200" cy="457200"/>
          </a:xfrm>
          <a:prstGeom prst="rect">
            <a:avLst/>
          </a:prstGeom>
          <a:solidFill>
            <a:srgbClr val="FF0000">
              <a:alpha val="50195"/>
            </a:srgbClr>
          </a:solidFill>
          <a:ln w="38160">
            <a:solidFill>
              <a:srgbClr val="FFCCCC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>
                <a:solidFill>
                  <a:srgbClr val="FFFFFF"/>
                </a:solidFill>
              </a:rPr>
              <a:t>ФУНКЦИОНАЛЬНЫЕ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69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69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69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69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5" presetClass="ent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1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1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1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9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9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9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69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" dur="500" fill="hold"/>
                                        <p:tgtEl>
                                          <p:spTgt spid="69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6" dur="5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7" dur="5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animBg="1"/>
      <p:bldP spid="69636" grpId="0" animBg="1"/>
      <p:bldP spid="69637" grpId="0" animBg="1"/>
      <p:bldP spid="69638" grpId="0" animBg="1"/>
      <p:bldP spid="6963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5239" name="Group 55"/>
          <p:cNvGraphicFramePr>
            <a:graphicFrameLocks noGrp="1"/>
          </p:cNvGraphicFramePr>
          <p:nvPr/>
        </p:nvGraphicFramePr>
        <p:xfrm>
          <a:off x="0" y="0"/>
          <a:ext cx="9178925" cy="6823075"/>
        </p:xfrm>
        <a:graphic>
          <a:graphicData uri="http://schemas.openxmlformats.org/drawingml/2006/table">
            <a:tbl>
              <a:tblPr/>
              <a:tblGrid>
                <a:gridCol w="1857375"/>
                <a:gridCol w="1597025"/>
                <a:gridCol w="2474913"/>
                <a:gridCol w="1420812"/>
                <a:gridCol w="1828800"/>
              </a:tblGrid>
              <a:tr h="33523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У  Р  О  В  Н  И       Р С Ч С</a:t>
                      </a:r>
                    </a:p>
                  </a:txBody>
                  <a:tcPr marL="91414" marR="91414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5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ФЕДЕРАЛЬНЫЙ</a:t>
                      </a:r>
                    </a:p>
                  </a:txBody>
                  <a:tcPr marL="91414" marR="91414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МЕЖРЕГИО-НАЛЬНЫЙ</a:t>
                      </a: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РЕГИОНАЛЬНЫЙ</a:t>
                      </a: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МУНИЦИ-ПАЛЬНЫЙ</a:t>
                      </a: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ОБЪЕКТОВЫЙ</a:t>
                      </a: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323842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КООРДИНАЦИОННЫЕ ОРГАНЫ</a:t>
                      </a:r>
                      <a:r>
                        <a:rPr kumimoji="0" lang="ru-RU" sz="19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1414" marR="91414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23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Правительственная  КЧС и ОПБ</a:t>
                      </a: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КЧС и ОПБ </a:t>
                      </a: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федеральных органов и государственных корпораций</a:t>
                      </a:r>
                    </a:p>
                  </a:txBody>
                  <a:tcPr marL="91414" marR="91414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КЧС и ОПБ субъектов РФ</a:t>
                      </a: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КЧС и ОПБ МО</a:t>
                      </a: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КЧС и ОПБ организаций</a:t>
                      </a: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286469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ПОСТОЯННО ДЕЙСТВУЮЩИЕ ОРГАНЫ УПРАВЛЕНИЯ</a:t>
                      </a:r>
                    </a:p>
                  </a:txBody>
                  <a:tcPr marL="91414" marR="91414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78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МЧС</a:t>
                      </a:r>
                    </a:p>
                  </a:txBody>
                  <a:tcPr marL="91414" marR="91414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Террит. орга-ны МЧС, рас-положенные в субъектах РФ, в которых на-ходятся центры соответствующих фед. округов</a:t>
                      </a: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Территор.органы МЧС – органы спец. уполномоченные решать задачи ГО ЧС по субъектам федерации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 "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- ГУ МЧС по Иркутской области</a:t>
                      </a: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Органы спец.уполномоченные на решение задач в области защиты от ЧС</a:t>
                      </a: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Структурные подразделения организаций, уполномоченных на решение задач в области защиты от ЧС</a:t>
                      </a: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293681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ОРГАНЫ ПОВСЕДНЕВНОГО УПРАВЛЕНИЯ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marL="91414" marR="91414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22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2272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подразделение фед. органа исп. власти, уполном. на решение задач в области ЗНиТ от ЧС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организации (подразд.),   обесп. деятельность фед. органов исполн. власти и гос. корпораций в области ЗНиТ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marL="91414" marR="91414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ЦУКС терри-ториальных органов МЧС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расположен. в субъектах  РФ, в которых находятся центры соответствующих федеральных округов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ЦУКС ГУ МЧС,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и организации обеспечива-ющие деятельность этих органов в области ЗНТот ЧС, управления силами и средствами, предназна-ченными и привлека-емыми для предупреж-дения и ликвидации ЧС, осуществления обмена информацией и оповеще-ния населения о ЧС</a:t>
                      </a: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ЕДДС МО,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подведомств.ОМСУ, ДДС экстренных оперативн. служб, др. организации (подразделения), обеспечивающие деятельность ОМСУ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Подразделения организаций,     обеспеч. их деятель-ность в области защиты  населе-ния и территорий от ЧС, управления силами и средст-вами, обмена инф., оповещения  населения</a:t>
                      </a:r>
                      <a:endParaRPr kumimoji="0" lang="ru-RU" sz="1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marL="91414" marR="91414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323850" y="546100"/>
            <a:ext cx="8424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000"/>
          </a:p>
        </p:txBody>
      </p:sp>
      <p:sp>
        <p:nvSpPr>
          <p:cNvPr id="440323" name="Text Box 3"/>
          <p:cNvSpPr txBox="1">
            <a:spLocks noChangeArrowheads="1"/>
          </p:cNvSpPr>
          <p:nvPr/>
        </p:nvSpPr>
        <p:spPr bwMode="auto">
          <a:xfrm>
            <a:off x="250825" y="474663"/>
            <a:ext cx="84978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>
                <a:solidFill>
                  <a:srgbClr val="FF0000"/>
                </a:solidFill>
              </a:rPr>
              <a:t>Структура объектового звена ТП РСЧС</a:t>
            </a:r>
          </a:p>
        </p:txBody>
      </p:sp>
      <p:sp>
        <p:nvSpPr>
          <p:cNvPr id="440324" name="Text Box 4"/>
          <p:cNvSpPr txBox="1">
            <a:spLocks noChangeArrowheads="1"/>
          </p:cNvSpPr>
          <p:nvPr/>
        </p:nvSpPr>
        <p:spPr bwMode="auto">
          <a:xfrm>
            <a:off x="2484438" y="1263650"/>
            <a:ext cx="3671887" cy="6080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>
                <a:solidFill>
                  <a:srgbClr val="0000FF"/>
                </a:solidFill>
              </a:rPr>
              <a:t>Руководитель</a:t>
            </a:r>
          </a:p>
        </p:txBody>
      </p:sp>
      <p:sp>
        <p:nvSpPr>
          <p:cNvPr id="440325" name="Text Box 5"/>
          <p:cNvSpPr txBox="1">
            <a:spLocks noChangeArrowheads="1"/>
          </p:cNvSpPr>
          <p:nvPr/>
        </p:nvSpPr>
        <p:spPr bwMode="auto">
          <a:xfrm>
            <a:off x="179388" y="2924175"/>
            <a:ext cx="2736850" cy="1401763"/>
          </a:xfrm>
          <a:prstGeom prst="rect">
            <a:avLst/>
          </a:prstGeom>
          <a:solidFill>
            <a:srgbClr val="FFFFCC"/>
          </a:solidFill>
          <a:ln w="28575">
            <a:solidFill>
              <a:srgbClr val="FF33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/>
              <a:t>Коорди</a:t>
            </a:r>
          </a:p>
          <a:p>
            <a:pPr algn="ctr" eaLnBrk="1" hangingPunct="1"/>
            <a:r>
              <a:rPr lang="ru-RU" altLang="ru-RU" sz="2800"/>
              <a:t>национный орган</a:t>
            </a:r>
          </a:p>
        </p:txBody>
      </p:sp>
      <p:sp>
        <p:nvSpPr>
          <p:cNvPr id="440326" name="Text Box 6"/>
          <p:cNvSpPr txBox="1">
            <a:spLocks noChangeArrowheads="1"/>
          </p:cNvSpPr>
          <p:nvPr/>
        </p:nvSpPr>
        <p:spPr bwMode="auto">
          <a:xfrm>
            <a:off x="468313" y="4365625"/>
            <a:ext cx="2159000" cy="608013"/>
          </a:xfrm>
          <a:prstGeom prst="rect">
            <a:avLst/>
          </a:prstGeom>
          <a:noFill/>
          <a:ln w="28575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>
                <a:solidFill>
                  <a:srgbClr val="0000FF"/>
                </a:solidFill>
              </a:rPr>
              <a:t>КЧС и ПБ</a:t>
            </a:r>
          </a:p>
        </p:txBody>
      </p:sp>
      <p:sp>
        <p:nvSpPr>
          <p:cNvPr id="440327" name="Text Box 7"/>
          <p:cNvSpPr txBox="1">
            <a:spLocks noChangeArrowheads="1"/>
          </p:cNvSpPr>
          <p:nvPr/>
        </p:nvSpPr>
        <p:spPr bwMode="auto">
          <a:xfrm>
            <a:off x="3059113" y="2924175"/>
            <a:ext cx="2736850" cy="1401763"/>
          </a:xfrm>
          <a:prstGeom prst="rect">
            <a:avLst/>
          </a:prstGeom>
          <a:solidFill>
            <a:srgbClr val="FFFFCC"/>
          </a:solidFill>
          <a:ln w="28575">
            <a:solidFill>
              <a:srgbClr val="FF33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/>
              <a:t>Постоянно действующий ОУ</a:t>
            </a:r>
          </a:p>
        </p:txBody>
      </p:sp>
      <p:sp>
        <p:nvSpPr>
          <p:cNvPr id="440328" name="Text Box 8"/>
          <p:cNvSpPr txBox="1">
            <a:spLocks noChangeArrowheads="1"/>
          </p:cNvSpPr>
          <p:nvPr/>
        </p:nvSpPr>
        <p:spPr bwMode="auto">
          <a:xfrm>
            <a:off x="6011863" y="2924175"/>
            <a:ext cx="2952750" cy="1401763"/>
          </a:xfrm>
          <a:prstGeom prst="rect">
            <a:avLst/>
          </a:prstGeom>
          <a:solidFill>
            <a:srgbClr val="FFFFCC"/>
          </a:solidFill>
          <a:ln w="28575">
            <a:solidFill>
              <a:srgbClr val="FF33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/>
              <a:t>Орган повседневного управления</a:t>
            </a:r>
          </a:p>
        </p:txBody>
      </p:sp>
      <p:sp>
        <p:nvSpPr>
          <p:cNvPr id="440329" name="Text Box 9"/>
          <p:cNvSpPr txBox="1">
            <a:spLocks noChangeArrowheads="1"/>
          </p:cNvSpPr>
          <p:nvPr/>
        </p:nvSpPr>
        <p:spPr bwMode="auto">
          <a:xfrm>
            <a:off x="3276600" y="4292600"/>
            <a:ext cx="2303463" cy="523875"/>
          </a:xfrm>
          <a:prstGeom prst="rect">
            <a:avLst/>
          </a:prstGeom>
          <a:noFill/>
          <a:ln w="28575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>
                <a:solidFill>
                  <a:srgbClr val="0000FF"/>
                </a:solidFill>
              </a:rPr>
              <a:t>ОУ ГОЧС</a:t>
            </a:r>
          </a:p>
        </p:txBody>
      </p:sp>
      <p:sp>
        <p:nvSpPr>
          <p:cNvPr id="440330" name="Text Box 10"/>
          <p:cNvSpPr txBox="1">
            <a:spLocks noChangeArrowheads="1"/>
          </p:cNvSpPr>
          <p:nvPr/>
        </p:nvSpPr>
        <p:spPr bwMode="auto">
          <a:xfrm>
            <a:off x="6000750" y="4292600"/>
            <a:ext cx="3000375" cy="1077913"/>
          </a:xfrm>
          <a:prstGeom prst="rect">
            <a:avLst/>
          </a:prstGeom>
          <a:noFill/>
          <a:ln w="28575">
            <a:solidFill>
              <a:srgbClr val="FF33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>
                <a:solidFill>
                  <a:schemeClr val="accent2"/>
                </a:solidFill>
                <a:latin typeface="+mn-lt"/>
              </a:rPr>
              <a:t>Подразделения организаций,     </a:t>
            </a:r>
            <a:r>
              <a:rPr lang="ru-RU" sz="1600" dirty="0" err="1">
                <a:solidFill>
                  <a:schemeClr val="accent2"/>
                </a:solidFill>
                <a:latin typeface="+mn-lt"/>
              </a:rPr>
              <a:t>обеспеч</a:t>
            </a:r>
            <a:r>
              <a:rPr lang="ru-RU" sz="1600" dirty="0">
                <a:solidFill>
                  <a:schemeClr val="accent2"/>
                </a:solidFill>
                <a:latin typeface="+mn-lt"/>
              </a:rPr>
              <a:t>. их деятельность в области защиты  населения и территорий от ЧС</a:t>
            </a:r>
          </a:p>
        </p:txBody>
      </p:sp>
      <p:sp>
        <p:nvSpPr>
          <p:cNvPr id="440331" name="Text Box 11"/>
          <p:cNvSpPr txBox="1">
            <a:spLocks noChangeArrowheads="1"/>
          </p:cNvSpPr>
          <p:nvPr/>
        </p:nvSpPr>
        <p:spPr bwMode="auto">
          <a:xfrm>
            <a:off x="684213" y="5516563"/>
            <a:ext cx="1920875" cy="954087"/>
          </a:xfrm>
          <a:prstGeom prst="rect">
            <a:avLst/>
          </a:prstGeom>
          <a:noFill/>
          <a:ln w="28575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/>
              <a:t>Силы и</a:t>
            </a:r>
          </a:p>
          <a:p>
            <a:pPr algn="ctr" eaLnBrk="1" hangingPunct="1"/>
            <a:r>
              <a:rPr lang="ru-RU" altLang="ru-RU" sz="2800"/>
              <a:t> средства</a:t>
            </a:r>
          </a:p>
        </p:txBody>
      </p:sp>
      <p:sp>
        <p:nvSpPr>
          <p:cNvPr id="440332" name="Text Box 12"/>
          <p:cNvSpPr txBox="1">
            <a:spLocks noChangeArrowheads="1"/>
          </p:cNvSpPr>
          <p:nvPr/>
        </p:nvSpPr>
        <p:spPr bwMode="auto">
          <a:xfrm>
            <a:off x="3203575" y="5516563"/>
            <a:ext cx="4537075" cy="974725"/>
          </a:xfrm>
          <a:prstGeom prst="rect">
            <a:avLst/>
          </a:prstGeom>
          <a:noFill/>
          <a:ln w="28575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/>
              <a:t>Материальные и финансовые резервы</a:t>
            </a:r>
          </a:p>
        </p:txBody>
      </p:sp>
      <p:sp>
        <p:nvSpPr>
          <p:cNvPr id="440333" name="Line 13"/>
          <p:cNvSpPr>
            <a:spLocks noChangeShapeType="1"/>
          </p:cNvSpPr>
          <p:nvPr/>
        </p:nvSpPr>
        <p:spPr bwMode="auto">
          <a:xfrm>
            <a:off x="1547813" y="4941888"/>
            <a:ext cx="0" cy="574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40334" name="Line 14"/>
          <p:cNvSpPr>
            <a:spLocks noChangeShapeType="1"/>
          </p:cNvSpPr>
          <p:nvPr/>
        </p:nvSpPr>
        <p:spPr bwMode="auto">
          <a:xfrm>
            <a:off x="1547813" y="5229225"/>
            <a:ext cx="3887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40335" name="Line 15"/>
          <p:cNvSpPr>
            <a:spLocks noChangeShapeType="1"/>
          </p:cNvSpPr>
          <p:nvPr/>
        </p:nvSpPr>
        <p:spPr bwMode="auto">
          <a:xfrm>
            <a:off x="5435600" y="5229225"/>
            <a:ext cx="0" cy="2873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40336" name="Line 16"/>
          <p:cNvSpPr>
            <a:spLocks noChangeShapeType="1"/>
          </p:cNvSpPr>
          <p:nvPr/>
        </p:nvSpPr>
        <p:spPr bwMode="auto">
          <a:xfrm flipH="1">
            <a:off x="1692275" y="1844675"/>
            <a:ext cx="2519363" cy="10795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40337" name="Line 17"/>
          <p:cNvSpPr>
            <a:spLocks noChangeShapeType="1"/>
          </p:cNvSpPr>
          <p:nvPr/>
        </p:nvSpPr>
        <p:spPr bwMode="auto">
          <a:xfrm>
            <a:off x="4211638" y="1844675"/>
            <a:ext cx="0" cy="10795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40338" name="Line 18"/>
          <p:cNvSpPr>
            <a:spLocks noChangeShapeType="1"/>
          </p:cNvSpPr>
          <p:nvPr/>
        </p:nvSpPr>
        <p:spPr bwMode="auto">
          <a:xfrm>
            <a:off x="4211638" y="1844675"/>
            <a:ext cx="3240087" cy="10795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40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440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1000"/>
                                        <p:tgtEl>
                                          <p:spTgt spid="440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0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1000"/>
                                        <p:tgtEl>
                                          <p:spTgt spid="440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1000"/>
                                        <p:tgtEl>
                                          <p:spTgt spid="440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40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440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1000"/>
                                        <p:tgtEl>
                                          <p:spTgt spid="440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40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0" dur="1000"/>
                                        <p:tgtEl>
                                          <p:spTgt spid="440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1000"/>
                                        <p:tgtEl>
                                          <p:spTgt spid="440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40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1000"/>
                                        <p:tgtEl>
                                          <p:spTgt spid="440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40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40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23" grpId="0"/>
      <p:bldP spid="440324" grpId="0" animBg="1"/>
      <p:bldP spid="440325" grpId="0" animBg="1"/>
      <p:bldP spid="440326" grpId="0" animBg="1"/>
      <p:bldP spid="440327" grpId="0" animBg="1"/>
      <p:bldP spid="440328" grpId="0" animBg="1"/>
      <p:bldP spid="440329" grpId="0" animBg="1"/>
      <p:bldP spid="440330" grpId="0" animBg="1"/>
      <p:bldP spid="440331" grpId="0" animBg="1"/>
      <p:bldP spid="440332" grpId="0" animBg="1"/>
      <p:bldP spid="440333" grpId="0" animBg="1"/>
      <p:bldP spid="440334" grpId="0" animBg="1"/>
      <p:bldP spid="440335" grpId="0" animBg="1"/>
      <p:bldP spid="440336" grpId="0" animBg="1"/>
      <p:bldP spid="440337" grpId="0" animBg="1"/>
      <p:bldP spid="44033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Text Box 2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611188" y="1700213"/>
            <a:ext cx="3816350" cy="1384300"/>
          </a:xfrm>
          <a:prstGeom prst="rect">
            <a:avLst/>
          </a:prstGeom>
          <a:solidFill>
            <a:srgbClr val="FFFFCC"/>
          </a:solidFill>
          <a:ln w="9525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>
                <a:solidFill>
                  <a:srgbClr val="000066"/>
                </a:solidFill>
                <a:latin typeface="Impact" pitchFamily="34" charset="0"/>
                <a:cs typeface="+mn-cs"/>
              </a:rPr>
              <a:t>СИЛЫ И СРЕДСТВА </a:t>
            </a:r>
            <a:r>
              <a:rPr lang="ru-RU" sz="2800">
                <a:solidFill>
                  <a:srgbClr val="FF0000"/>
                </a:solidFill>
                <a:latin typeface="Impact" pitchFamily="34" charset="0"/>
                <a:cs typeface="+mn-cs"/>
              </a:rPr>
              <a:t>НАБЛЮДЕНИЯ И КОНТРОЛЯ</a:t>
            </a:r>
          </a:p>
        </p:txBody>
      </p:sp>
      <p:sp>
        <p:nvSpPr>
          <p:cNvPr id="894979" name="Text Box 3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5148263" y="1700213"/>
            <a:ext cx="3494087" cy="1077912"/>
          </a:xfrm>
          <a:prstGeom prst="rect">
            <a:avLst/>
          </a:prstGeom>
          <a:solidFill>
            <a:srgbClr val="FFFFCC"/>
          </a:solidFill>
          <a:ln w="9525">
            <a:solidFill>
              <a:srgbClr val="9900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>
                <a:solidFill>
                  <a:srgbClr val="000066"/>
                </a:solidFill>
                <a:latin typeface="Impact" pitchFamily="34" charset="0"/>
                <a:cs typeface="+mn-cs"/>
              </a:rPr>
              <a:t>СИЛЫ И СРЕДСТВА </a:t>
            </a:r>
            <a:r>
              <a:rPr lang="ru-RU" sz="3200">
                <a:solidFill>
                  <a:srgbClr val="FF0000"/>
                </a:solidFill>
                <a:latin typeface="Impact" pitchFamily="34" charset="0"/>
                <a:cs typeface="+mn-cs"/>
              </a:rPr>
              <a:t>ЛИКВИДАЦИИ</a:t>
            </a:r>
            <a:r>
              <a:rPr lang="ru-RU" sz="3200">
                <a:solidFill>
                  <a:srgbClr val="FF0066"/>
                </a:solidFill>
                <a:latin typeface="Impact" pitchFamily="34" charset="0"/>
                <a:cs typeface="+mn-cs"/>
              </a:rPr>
              <a:t> </a:t>
            </a:r>
            <a:r>
              <a:rPr lang="ru-RU" sz="3200">
                <a:solidFill>
                  <a:srgbClr val="000066"/>
                </a:solidFill>
                <a:latin typeface="Impact" pitchFamily="34" charset="0"/>
                <a:cs typeface="+mn-cs"/>
              </a:rPr>
              <a:t>ЧС</a:t>
            </a:r>
          </a:p>
        </p:txBody>
      </p:sp>
      <p:sp>
        <p:nvSpPr>
          <p:cNvPr id="894980" name="Line 4"/>
          <p:cNvSpPr>
            <a:spLocks noChangeShapeType="1"/>
          </p:cNvSpPr>
          <p:nvPr/>
        </p:nvSpPr>
        <p:spPr bwMode="auto">
          <a:xfrm>
            <a:off x="6804025" y="1125538"/>
            <a:ext cx="0" cy="503237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94981" name="Line 5"/>
          <p:cNvSpPr>
            <a:spLocks noChangeShapeType="1"/>
          </p:cNvSpPr>
          <p:nvPr/>
        </p:nvSpPr>
        <p:spPr bwMode="auto">
          <a:xfrm flipH="1">
            <a:off x="2843213" y="1125538"/>
            <a:ext cx="0" cy="503237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94982" name="Text Box 6"/>
          <p:cNvSpPr txBox="1">
            <a:spLocks noChangeArrowheads="1"/>
          </p:cNvSpPr>
          <p:nvPr/>
        </p:nvSpPr>
        <p:spPr bwMode="auto">
          <a:xfrm>
            <a:off x="971550" y="404813"/>
            <a:ext cx="7556500" cy="708025"/>
          </a:xfrm>
          <a:prstGeom prst="rect">
            <a:avLst/>
          </a:prstGeom>
          <a:solidFill>
            <a:srgbClr val="CCFFFF"/>
          </a:solidFill>
          <a:ln w="38100">
            <a:solidFill>
              <a:srgbClr val="99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>
                <a:solidFill>
                  <a:srgbClr val="FF0000"/>
                </a:solidFill>
                <a:latin typeface="Impact" panose="020B0806030902050204" pitchFamily="34" charset="0"/>
              </a:rPr>
              <a:t>К СИЛАМ И СРЕДСТВАМ РСЧС относятся:</a:t>
            </a:r>
            <a:r>
              <a:rPr lang="ru-RU" altLang="ru-RU" sz="4000">
                <a:latin typeface="Impact" panose="020B0806030902050204" pitchFamily="34" charset="0"/>
              </a:rPr>
              <a:t> </a:t>
            </a:r>
            <a:endParaRPr lang="ru-RU" altLang="ru-RU" sz="400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  <p:sp>
        <p:nvSpPr>
          <p:cNvPr id="894983" name="Text Box 7"/>
          <p:cNvSpPr txBox="1">
            <a:spLocks noChangeArrowheads="1"/>
          </p:cNvSpPr>
          <p:nvPr/>
        </p:nvSpPr>
        <p:spPr bwMode="auto">
          <a:xfrm>
            <a:off x="250825" y="5805488"/>
            <a:ext cx="86185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>
                <a:latin typeface="Arial" panose="020B0604020202020204" pitchFamily="34" charset="0"/>
              </a:rPr>
              <a:t>(</a:t>
            </a:r>
            <a:r>
              <a:rPr lang="ru-RU" altLang="ru-RU" sz="2800" b="1">
                <a:latin typeface="Arial" panose="020B0604020202020204" pitchFamily="34" charset="0"/>
              </a:rPr>
              <a:t>Постановление Правительства РФ «</a:t>
            </a:r>
            <a:r>
              <a:rPr lang="ru-RU" altLang="ru-RU" sz="2800" b="1">
                <a:solidFill>
                  <a:srgbClr val="0000FF"/>
                </a:solidFill>
                <a:latin typeface="Arial" panose="020B0604020202020204" pitchFamily="34" charset="0"/>
              </a:rPr>
              <a:t>О силах и средствах РСЧС</a:t>
            </a:r>
            <a:r>
              <a:rPr lang="ru-RU" altLang="ru-RU" sz="2800" b="1">
                <a:latin typeface="Arial" panose="020B0604020202020204" pitchFamily="34" charset="0"/>
              </a:rPr>
              <a:t>» от 08.11.2013 г. №1007</a:t>
            </a:r>
            <a:r>
              <a:rPr lang="ru-RU" altLang="ru-RU" b="1"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894984" name="Picture 8" descr="ЧС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852738"/>
            <a:ext cx="3744912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4985" name="Picture 9" descr="6730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141663"/>
            <a:ext cx="2232025" cy="2692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894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894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94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94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94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894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94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94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94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949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94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94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4978" grpId="0" animBg="1"/>
      <p:bldP spid="894979" grpId="0" animBg="1"/>
      <p:bldP spid="894980" grpId="0" animBg="1"/>
      <p:bldP spid="894981" grpId="0" animBg="1"/>
      <p:bldP spid="894982" grpId="0" animBg="1"/>
      <p:bldP spid="89498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755650" y="1071563"/>
            <a:ext cx="1512888" cy="1000125"/>
          </a:xfrm>
          <a:prstGeom prst="rect">
            <a:avLst/>
          </a:prstGeom>
          <a:solidFill>
            <a:srgbClr val="EAEAEA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>
                <a:solidFill>
                  <a:srgbClr val="0000CC"/>
                </a:solidFill>
              </a:rPr>
              <a:t>Режим</a:t>
            </a:r>
          </a:p>
          <a:p>
            <a:pPr algn="ctr"/>
            <a:r>
              <a:rPr lang="ru-RU" altLang="ru-RU" sz="1600" b="1">
                <a:solidFill>
                  <a:srgbClr val="0000CC"/>
                </a:solidFill>
              </a:rPr>
              <a:t>повседневной</a:t>
            </a:r>
          </a:p>
          <a:p>
            <a:pPr algn="ctr"/>
            <a:r>
              <a:rPr lang="ru-RU" altLang="ru-RU" sz="1600" b="1">
                <a:solidFill>
                  <a:srgbClr val="0000CC"/>
                </a:solidFill>
              </a:rPr>
              <a:t>деятельности</a:t>
            </a: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755650" y="2786063"/>
            <a:ext cx="1433513" cy="1143000"/>
          </a:xfrm>
          <a:prstGeom prst="rect">
            <a:avLst/>
          </a:prstGeom>
          <a:solidFill>
            <a:srgbClr val="EAEAEA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>
                <a:solidFill>
                  <a:srgbClr val="0000CC"/>
                </a:solidFill>
              </a:rPr>
              <a:t>Режим</a:t>
            </a:r>
          </a:p>
          <a:p>
            <a:pPr algn="ctr"/>
            <a:r>
              <a:rPr lang="ru-RU" altLang="ru-RU" sz="1600" b="1">
                <a:solidFill>
                  <a:srgbClr val="0000CC"/>
                </a:solidFill>
              </a:rPr>
              <a:t>повышенной</a:t>
            </a:r>
          </a:p>
          <a:p>
            <a:pPr algn="ctr"/>
            <a:r>
              <a:rPr lang="ru-RU" altLang="ru-RU" sz="1600" b="1">
                <a:solidFill>
                  <a:srgbClr val="0000CC"/>
                </a:solidFill>
              </a:rPr>
              <a:t>готовности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2473325" y="928688"/>
            <a:ext cx="65436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buClr>
                <a:srgbClr val="FF3300"/>
              </a:buClr>
              <a:buSzPct val="125000"/>
              <a:buFont typeface="Wingdings" panose="05000000000000000000" pitchFamily="2" charset="2"/>
              <a:buChar char="v"/>
            </a:pPr>
            <a:r>
              <a:rPr lang="ru-RU" altLang="ru-RU" sz="2000" b="1"/>
              <a:t>при нормальной производственно-промышленной, радиационной, химической,</a:t>
            </a:r>
            <a:r>
              <a:rPr lang="en-US" altLang="ru-RU" sz="2000" b="1"/>
              <a:t> </a:t>
            </a:r>
            <a:r>
              <a:rPr lang="ru-RU" altLang="ru-RU" sz="2000" b="1"/>
              <a:t>пожарной,</a:t>
            </a:r>
            <a:r>
              <a:rPr lang="en-US" altLang="ru-RU" sz="2000" b="1"/>
              <a:t> </a:t>
            </a:r>
            <a:r>
              <a:rPr lang="ru-RU" altLang="ru-RU" sz="2000" b="1"/>
              <a:t>биологической (бактериологической), ветеринарной, сейсмической, гидрометеорологической обстановке;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altLang="ru-RU" sz="2000" b="1"/>
              <a:t>при отсутствии эпидемий, эпизоотий, эпифитотий,  пожаров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2727325" y="2571750"/>
            <a:ext cx="64166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buClr>
                <a:srgbClr val="FF3300"/>
              </a:buClr>
              <a:buSzPct val="125000"/>
              <a:buFont typeface="Wingdings" panose="05000000000000000000" pitchFamily="2" charset="2"/>
              <a:buChar char="v"/>
            </a:pPr>
            <a:r>
              <a:rPr lang="ru-RU" altLang="ru-RU" sz="2000" b="1"/>
              <a:t>при ухудшении производственно-промышленной, радиационной, химической, пожарной, биологической (бактериологической), ветеринарной, сейсмической, гидрометеорологической обстановки;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altLang="ru-RU" sz="2000" b="1"/>
              <a:t>при получении прогноза о возможности возникновения ЧС</a:t>
            </a:r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3563938" y="4286250"/>
            <a:ext cx="45847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90000"/>
              </a:lnSpc>
              <a:buClr>
                <a:srgbClr val="FF3300"/>
              </a:buClr>
              <a:buSzPct val="125000"/>
              <a:buFont typeface="Wingdings" panose="05000000000000000000" pitchFamily="2" charset="2"/>
              <a:buChar char="v"/>
            </a:pPr>
            <a:r>
              <a:rPr lang="ru-RU" altLang="ru-RU" sz="2000" b="1"/>
              <a:t>при возникновении и во время ликвидации чрезвычайной ситуации</a:t>
            </a: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827088" y="4357688"/>
            <a:ext cx="2816225" cy="714375"/>
          </a:xfrm>
          <a:prstGeom prst="rect">
            <a:avLst/>
          </a:prstGeom>
          <a:solidFill>
            <a:srgbClr val="EAEAEA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>
                <a:solidFill>
                  <a:srgbClr val="0000CC"/>
                </a:solidFill>
              </a:rPr>
              <a:t>Режим  чрезвычайной</a:t>
            </a:r>
          </a:p>
          <a:p>
            <a:pPr algn="ctr"/>
            <a:r>
              <a:rPr lang="ru-RU" altLang="ru-RU" sz="1600" b="1">
                <a:solidFill>
                  <a:srgbClr val="0000CC"/>
                </a:solidFill>
              </a:rPr>
              <a:t>ситуации</a:t>
            </a:r>
          </a:p>
        </p:txBody>
      </p:sp>
      <p:grpSp>
        <p:nvGrpSpPr>
          <p:cNvPr id="53256" name="Group 8"/>
          <p:cNvGrpSpPr>
            <a:grpSpLocks/>
          </p:cNvGrpSpPr>
          <p:nvPr/>
        </p:nvGrpSpPr>
        <p:grpSpPr bwMode="auto">
          <a:xfrm>
            <a:off x="285750" y="571500"/>
            <a:ext cx="563563" cy="4333875"/>
            <a:chOff x="288" y="960"/>
            <a:chExt cx="192" cy="2352"/>
          </a:xfrm>
        </p:grpSpPr>
        <p:sp>
          <p:nvSpPr>
            <p:cNvPr id="53260" name="Line 9"/>
            <p:cNvSpPr>
              <a:spLocks noChangeShapeType="1"/>
            </p:cNvSpPr>
            <p:nvPr/>
          </p:nvSpPr>
          <p:spPr bwMode="auto">
            <a:xfrm flipH="1">
              <a:off x="288" y="960"/>
              <a:ext cx="0" cy="235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61" name="Line 10"/>
            <p:cNvSpPr>
              <a:spLocks noChangeShapeType="1"/>
            </p:cNvSpPr>
            <p:nvPr/>
          </p:nvSpPr>
          <p:spPr bwMode="auto">
            <a:xfrm>
              <a:off x="288" y="1440"/>
              <a:ext cx="192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lg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62" name="Line 11"/>
            <p:cNvSpPr>
              <a:spLocks noChangeShapeType="1"/>
            </p:cNvSpPr>
            <p:nvPr/>
          </p:nvSpPr>
          <p:spPr bwMode="auto">
            <a:xfrm>
              <a:off x="288" y="2496"/>
              <a:ext cx="192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lg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63" name="Line 12"/>
            <p:cNvSpPr>
              <a:spLocks noChangeShapeType="1"/>
            </p:cNvSpPr>
            <p:nvPr/>
          </p:nvSpPr>
          <p:spPr bwMode="auto">
            <a:xfrm>
              <a:off x="288" y="3312"/>
              <a:ext cx="192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lg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3257" name="Rectangle 13"/>
          <p:cNvSpPr>
            <a:spLocks noChangeArrowheads="1"/>
          </p:cNvSpPr>
          <p:nvPr/>
        </p:nvSpPr>
        <p:spPr bwMode="auto">
          <a:xfrm>
            <a:off x="0" y="4929188"/>
            <a:ext cx="91440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b="1"/>
              <a:t>Приказ МЧС РФ от 22 января 2013 г. №33</a:t>
            </a:r>
            <a:br>
              <a:rPr lang="ru-RU" altLang="ru-RU" b="1"/>
            </a:br>
            <a:r>
              <a:rPr lang="ru-RU" altLang="ru-RU" b="1"/>
              <a:t>«Об утверждении Порядка реализации и отмены дополнительных мер по защите населения и территорий от ЧС»</a:t>
            </a:r>
            <a:r>
              <a:rPr lang="ru-RU" altLang="ru-RU"/>
              <a:t> </a:t>
            </a:r>
            <a:r>
              <a:rPr lang="ru-RU" altLang="ru-RU" sz="1400"/>
              <a:t>определяет механизм реализации и отмены  дополнительных мер по защите населения и территорий от чрезвычайных ситуаций при введении режима повышенной готовности или чрезвычайной ситуации, а также при установлении уровня реагирования для соответствующих органов управления и сил ЕГСПЛЧС.</a:t>
            </a:r>
          </a:p>
          <a:p>
            <a:pPr algn="just" eaLnBrk="1" hangingPunct="1"/>
            <a:endParaRPr lang="ru-RU" altLang="ru-RU"/>
          </a:p>
          <a:p>
            <a:pPr algn="ctr"/>
            <a:r>
              <a:rPr lang="ru-RU" altLang="ru-RU"/>
              <a:t/>
            </a:r>
            <a:br>
              <a:rPr lang="ru-RU" altLang="ru-RU"/>
            </a:br>
            <a:endParaRPr lang="ru-RU" altLang="ru-RU" b="1" i="1">
              <a:solidFill>
                <a:srgbClr val="0000CC"/>
              </a:solidFill>
            </a:endParaRPr>
          </a:p>
        </p:txBody>
      </p:sp>
      <p:sp>
        <p:nvSpPr>
          <p:cNvPr id="53258" name="Text Box 14"/>
          <p:cNvSpPr txBox="1">
            <a:spLocks noChangeArrowheads="1"/>
          </p:cNvSpPr>
          <p:nvPr/>
        </p:nvSpPr>
        <p:spPr bwMode="auto">
          <a:xfrm>
            <a:off x="539750" y="260350"/>
            <a:ext cx="784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53259" name="Text Box 15"/>
          <p:cNvSpPr txBox="1">
            <a:spLocks noChangeArrowheads="1"/>
          </p:cNvSpPr>
          <p:nvPr/>
        </p:nvSpPr>
        <p:spPr bwMode="auto">
          <a:xfrm>
            <a:off x="285750" y="142875"/>
            <a:ext cx="8607425" cy="5842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 b="1">
                <a:latin typeface="Arial" panose="020B0604020202020204" pitchFamily="34" charset="0"/>
              </a:rPr>
              <a:t>РЕЖИМЫ ФУНКЦИОНИРОВАНИЯ РСЧС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65088"/>
          <a:ext cx="9109075" cy="679291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71920"/>
                <a:gridCol w="6537155"/>
              </a:tblGrid>
              <a:tr h="642977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Объектовый</a:t>
                      </a:r>
                      <a:endParaRPr lang="ru-RU" sz="2800" b="1" dirty="0" smtClean="0"/>
                    </a:p>
                  </a:txBody>
                  <a:tcPr marL="91446" marR="91446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</a:rPr>
                        <a:t>решением руководителя организации при возникновении ЧС локального характера</a:t>
                      </a:r>
                      <a:endParaRPr lang="ru-RU" sz="1800" dirty="0"/>
                    </a:p>
                  </a:txBody>
                  <a:tcPr marL="91446" marR="91446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7788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Местный</a:t>
                      </a:r>
                      <a:endParaRPr lang="ru-RU" sz="2800" b="1" dirty="0"/>
                    </a:p>
                  </a:txBody>
                  <a:tcPr marL="91446" marR="91446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baseline="0" dirty="0" smtClean="0"/>
                        <a:t>решением главы местной администрации :</a:t>
                      </a:r>
                    </a:p>
                    <a:p>
                      <a:r>
                        <a:rPr lang="ru-RU" sz="1800" b="1" baseline="0" dirty="0" smtClean="0"/>
                        <a:t> -городского поселения при возникновении ЧС муниципального характера;</a:t>
                      </a:r>
                    </a:p>
                    <a:p>
                      <a:r>
                        <a:rPr lang="ru-RU" sz="1800" b="1" baseline="0" dirty="0" smtClean="0"/>
                        <a:t>- муниципального района при возникновении ЧС муниципального характера;</a:t>
                      </a:r>
                    </a:p>
                    <a:p>
                      <a:r>
                        <a:rPr lang="ru-RU" sz="1800" b="1" baseline="0" dirty="0" smtClean="0"/>
                        <a:t>- городского округа при возникновении ЧС муниципального характера</a:t>
                      </a:r>
                    </a:p>
                    <a:p>
                      <a:r>
                        <a:rPr lang="ru-RU" sz="1800" b="1" baseline="0" dirty="0" smtClean="0"/>
                        <a:t>-решением должностного лица, города </a:t>
                      </a:r>
                      <a:r>
                        <a:rPr lang="ru-RU" sz="1800" b="1" baseline="0" dirty="0" err="1" smtClean="0"/>
                        <a:t>фед</a:t>
                      </a:r>
                      <a:r>
                        <a:rPr lang="ru-RU" sz="1800" b="1" baseline="0" dirty="0" smtClean="0"/>
                        <a:t>. значения, при возникновении и ликвидации ЧС </a:t>
                      </a:r>
                      <a:r>
                        <a:rPr lang="ru-RU" sz="1800" b="1" baseline="0" dirty="0" err="1" smtClean="0"/>
                        <a:t>муниц</a:t>
                      </a:r>
                      <a:r>
                        <a:rPr lang="ru-RU" sz="1800" b="1" baseline="0" dirty="0" smtClean="0"/>
                        <a:t>. характера на внутригородской территории города </a:t>
                      </a:r>
                      <a:r>
                        <a:rPr lang="ru-RU" sz="1800" b="1" baseline="0" dirty="0" err="1" smtClean="0"/>
                        <a:t>федер</a:t>
                      </a:r>
                      <a:r>
                        <a:rPr lang="ru-RU" sz="1800" b="1" baseline="0" dirty="0" smtClean="0"/>
                        <a:t>. значения</a:t>
                      </a:r>
                      <a:endParaRPr lang="ru-RU" sz="1800" b="1" dirty="0"/>
                    </a:p>
                  </a:txBody>
                  <a:tcPr marL="91446" marR="91446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88831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Региональный</a:t>
                      </a:r>
                      <a:endParaRPr lang="ru-RU" sz="2800" b="1" dirty="0"/>
                    </a:p>
                  </a:txBody>
                  <a:tcPr marL="91446" marR="91446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/>
                        <a:t>решением высшего должностного лица субъекта РФ (руководителя высшего исполнительного органа государственной власти субъекта РФ) при возникновении ЧС регионального или межмуниципального характера </a:t>
                      </a:r>
                      <a:endParaRPr lang="ru-RU" sz="1800" b="1" dirty="0"/>
                    </a:p>
                  </a:txBody>
                  <a:tcPr marL="91446" marR="91446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14485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Федеральный</a:t>
                      </a:r>
                      <a:endParaRPr lang="ru-RU" sz="2800" b="1" dirty="0"/>
                    </a:p>
                  </a:txBody>
                  <a:tcPr marL="91446" marR="91446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/>
                        <a:t>решением Правительственной комиссии по </a:t>
                      </a:r>
                      <a:r>
                        <a:rPr lang="ru-RU" sz="1800" b="1" baseline="0" dirty="0" err="1" smtClean="0"/>
                        <a:t>предупреж-дению</a:t>
                      </a:r>
                      <a:r>
                        <a:rPr lang="ru-RU" sz="1800" b="1" baseline="0" dirty="0" smtClean="0"/>
                        <a:t> и ликвидации ЧС и обеспечению ПБ при </a:t>
                      </a:r>
                      <a:r>
                        <a:rPr lang="ru-RU" sz="1800" b="1" baseline="0" dirty="0" err="1" smtClean="0"/>
                        <a:t>возникно-вении</a:t>
                      </a:r>
                      <a:r>
                        <a:rPr lang="ru-RU" sz="1800" b="1" baseline="0" dirty="0" smtClean="0"/>
                        <a:t> ЧС федерального или межрегионального характера </a:t>
                      </a:r>
                      <a:endParaRPr lang="ru-RU" sz="1800" b="1" dirty="0"/>
                    </a:p>
                  </a:txBody>
                  <a:tcPr marL="91446" marR="91446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88831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Особый </a:t>
                      </a:r>
                      <a:endParaRPr lang="ru-RU" sz="2800" b="1" dirty="0"/>
                    </a:p>
                  </a:txBody>
                  <a:tcPr marL="91446" marR="91446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baseline="0" dirty="0" smtClean="0"/>
                        <a:t>решением Президента РФ при ликвидации ЧС с </a:t>
                      </a:r>
                      <a:r>
                        <a:rPr lang="ru-RU" sz="1800" b="1" baseline="0" dirty="0" err="1" smtClean="0"/>
                        <a:t>привлече-нием</a:t>
                      </a:r>
                      <a:r>
                        <a:rPr lang="ru-RU" sz="1800" b="1" baseline="0" dirty="0" smtClean="0"/>
                        <a:t> специально подготовленных сил и средств </a:t>
                      </a:r>
                      <a:r>
                        <a:rPr lang="ru-RU" sz="1800" b="1" baseline="0" dirty="0" err="1" smtClean="0"/>
                        <a:t>Вооружен-ных</a:t>
                      </a:r>
                      <a:r>
                        <a:rPr lang="ru-RU" sz="1800" b="1" baseline="0" dirty="0" smtClean="0"/>
                        <a:t> Сил РФ, других войск и воинских формирований</a:t>
                      </a:r>
                    </a:p>
                    <a:p>
                      <a:endParaRPr lang="ru-RU" sz="1800" b="1" dirty="0"/>
                    </a:p>
                  </a:txBody>
                  <a:tcPr marL="91446" marR="91446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Оформление по умолчанию">
  <a:themeElements>
    <a:clrScheme name="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Разрез">
  <a:themeElements>
    <a:clrScheme name="Разрез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Оформление по умолчанию">
  <a:themeElements>
    <a:clrScheme name="4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4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Оформление по умолчанию">
  <a:themeElements>
    <a:clrScheme name="5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5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Глобус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2_Оформление по умолчанию">
  <a:themeElements>
    <a:clrScheme name="12_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2_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2_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Тема Office">
  <a:themeElements>
    <a:clrScheme name="1_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Тема Office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2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4_Оформление по умолчанию">
  <a:themeElements>
    <a:clrScheme name="3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43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45_Оформление по умолчанию">
  <a:themeElements>
    <a:clrScheme name="5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3_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21777</TotalTime>
  <Words>1840</Words>
  <Application>Microsoft Office PowerPoint</Application>
  <PresentationFormat>Экран (4:3)</PresentationFormat>
  <Paragraphs>282</Paragraphs>
  <Slides>27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13</vt:i4>
      </vt:variant>
      <vt:variant>
        <vt:lpstr>Заголовки слайдов</vt:lpstr>
      </vt:variant>
      <vt:variant>
        <vt:i4>27</vt:i4>
      </vt:variant>
    </vt:vector>
  </HeadingPairs>
  <TitlesOfParts>
    <vt:vector size="49" baseType="lpstr">
      <vt:lpstr>Times New Roman</vt:lpstr>
      <vt:lpstr>Arial</vt:lpstr>
      <vt:lpstr>Tahoma</vt:lpstr>
      <vt:lpstr>Wingdings</vt:lpstr>
      <vt:lpstr>Verdana</vt:lpstr>
      <vt:lpstr>Arial Unicode MS</vt:lpstr>
      <vt:lpstr>Times New Roman CYR</vt:lpstr>
      <vt:lpstr>Arial Black</vt:lpstr>
      <vt:lpstr>Impact</vt:lpstr>
      <vt:lpstr>Оформление по умолчанию</vt:lpstr>
      <vt:lpstr>2_Оформление по умолчанию</vt:lpstr>
      <vt:lpstr>1_Оформление по умолчанию</vt:lpstr>
      <vt:lpstr>Разрез</vt:lpstr>
      <vt:lpstr>4_Оформление по умолчанию</vt:lpstr>
      <vt:lpstr>5_Оформление по умолчанию</vt:lpstr>
      <vt:lpstr>Глобус</vt:lpstr>
      <vt:lpstr>12_Оформление по умолчанию</vt:lpstr>
      <vt:lpstr>1_Тема Office</vt:lpstr>
      <vt:lpstr>22_Оформление по умолчанию</vt:lpstr>
      <vt:lpstr>24_Оформление по умолчанию</vt:lpstr>
      <vt:lpstr>43_Оформление по умолчанию</vt:lpstr>
      <vt:lpstr>45_Оформление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ФЗ «О защите населения и территорий от ЧС природного и техногенного характера № 68 от 21.12.94 г.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Единая  государственная  система  предупреждения и  ликвидации  чрезвычайных  ситуаций  (РСЧС)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ГОЧС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1783</cp:revision>
  <dcterms:created xsi:type="dcterms:W3CDTF">2002-11-26T05:06:00Z</dcterms:created>
  <dcterms:modified xsi:type="dcterms:W3CDTF">2023-04-18T09:00:23Z</dcterms:modified>
</cp:coreProperties>
</file>