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1" r:id="rId1"/>
  </p:sldMasterIdLst>
  <p:notesMasterIdLst>
    <p:notesMasterId r:id="rId16"/>
  </p:notesMasterIdLst>
  <p:handoutMasterIdLst>
    <p:handoutMasterId r:id="rId17"/>
  </p:handoutMasterIdLst>
  <p:sldIdLst>
    <p:sldId id="385" r:id="rId2"/>
    <p:sldId id="391" r:id="rId3"/>
    <p:sldId id="482" r:id="rId4"/>
    <p:sldId id="524" r:id="rId5"/>
    <p:sldId id="520" r:id="rId6"/>
    <p:sldId id="526" r:id="rId7"/>
    <p:sldId id="528" r:id="rId8"/>
    <p:sldId id="495" r:id="rId9"/>
    <p:sldId id="500" r:id="rId10"/>
    <p:sldId id="502" r:id="rId11"/>
    <p:sldId id="503" r:id="rId12"/>
    <p:sldId id="527" r:id="rId13"/>
    <p:sldId id="525" r:id="rId14"/>
    <p:sldId id="394" r:id="rId15"/>
  </p:sldIdLst>
  <p:sldSz cx="9144000" cy="6858000" type="screen4x3"/>
  <p:notesSz cx="6797675" cy="9926638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4CB"/>
    <a:srgbClr val="E88651"/>
    <a:srgbClr val="FFE7AB"/>
    <a:srgbClr val="419D2B"/>
    <a:srgbClr val="000099"/>
    <a:srgbClr val="44700E"/>
    <a:srgbClr val="D7DAC8"/>
    <a:srgbClr val="003296"/>
    <a:srgbClr val="0033CC"/>
    <a:srgbClr val="1B4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9762" autoAdjust="0"/>
  </p:normalViewPr>
  <p:slideViewPr>
    <p:cSldViewPr>
      <p:cViewPr>
        <p:scale>
          <a:sx n="100" d="100"/>
          <a:sy n="100" d="100"/>
        </p:scale>
        <p:origin x="-1962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871C53-9284-45A4-B040-23E9F8E9B6C0}" type="datetimeFigureOut">
              <a:rPr lang="ru-RU"/>
              <a:pPr>
                <a:defRPr/>
              </a:pPr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4567A2-AFEB-4E11-8654-691085EEC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897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F8C33C-37B5-4483-A2DC-BB6F23E29D5A}" type="datetimeFigureOut">
              <a:rPr lang="ru-RU"/>
              <a:pPr>
                <a:defRPr/>
              </a:pPr>
              <a:t>14.12.2021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19C84B-BCDA-48F8-9F5E-A8DDE6A05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323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latin typeface="Arial" charset="0"/>
              </a:rPr>
              <a:t>Ответственный исполнитель: Подковыров В.Е. + Сидоренко С.А.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7DAAC-3F60-4C2E-A907-324B669FE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41FE-0F86-471D-9711-AAB84B5C8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4EDF-19B1-4CBE-BF59-DB82122C6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5FFE-356D-4DCA-988A-42AEDBABE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99977-C3E8-48D5-A50A-B754B3F0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7374-D361-4513-AF27-EDE6923A2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AB5EE-8E7B-491C-9B84-99990D26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87DD1-87C4-4199-9694-295979ECA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3244-196E-4F13-AB60-F5B32E08B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B1C6-8D39-410B-8261-D1C112EB9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B10DC-FB45-4CD8-BAA6-EC3C9FF4F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35150" y="282575"/>
            <a:ext cx="7058025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Calibri" pitchFamily="34" charset="0"/>
              </a:rPr>
              <a:t> 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9925" y="630872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prstClr val="black">
                    <a:lumMod val="50000"/>
                    <a:lumOff val="50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7BF348D-6708-4EEF-B6B5-102A5FB04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marL="7762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6pPr>
      <a:lvl7pPr marL="12334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7pPr>
      <a:lvl8pPr marL="16906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8pPr>
      <a:lvl9pPr marL="21478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000">
          <a:solidFill>
            <a:srgbClr val="404040"/>
          </a:solidFill>
          <a:latin typeface="+mn-lt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>
          <a:solidFill>
            <a:srgbClr val="404040"/>
          </a:solidFill>
          <a:latin typeface="+mn-lt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600">
          <a:solidFill>
            <a:srgbClr val="404040"/>
          </a:solidFill>
          <a:latin typeface="+mn-lt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5pPr>
      <a:lvl6pPr marL="18462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6pPr>
      <a:lvl7pPr marL="23034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7pPr>
      <a:lvl8pPr marL="27606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8pPr>
      <a:lvl9pPr marL="32178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solidFill>
            <a:srgbClr val="1B4DED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-180975" y="4005263"/>
            <a:ext cx="4343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404040"/>
                </a:solidFill>
                <a:latin typeface="Arial Black" pitchFamily="34" charset="0"/>
              </a:rPr>
              <a:t>БЮДЖЕТ</a:t>
            </a: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на 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22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-20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24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endParaRPr lang="ru-RU" sz="4000" dirty="0">
              <a:solidFill>
                <a:srgbClr val="404040"/>
              </a:solidFill>
              <a:latin typeface="Calibri" pitchFamily="34" charset="0"/>
            </a:endParaRP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годы 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07950" y="1916113"/>
            <a:ext cx="4105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К  проекту решения Думы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«О районном бюджете на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22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плановый период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23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24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годов»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468313" y="260350"/>
            <a:ext cx="8423275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0000"/>
                </a:solidFill>
                <a:latin typeface="Calibri" pitchFamily="34" charset="0"/>
              </a:rPr>
              <a:t>Финансовое управление администрации Усть-Удинского района</a:t>
            </a: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23850" y="1349375"/>
            <a:ext cx="835183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Перечень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наиболее значимых приоритетных задач бюджетной политики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, решаемых в рамках формирования и исполнения районного бюджета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22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-20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24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гг.: </a:t>
            </a:r>
            <a:endParaRPr lang="en-US" sz="2200" dirty="0" smtClean="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Повышение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качества жизни населения и обеспечение социальной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стабильности.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долгосрочной сбалансированности и устойчивости бюджета в условиях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ограниченности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доходных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источников.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Определение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приоритетности расходов в условиях ограниченности 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средств.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Сохранение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социальной направленности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бюджета.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Совершенствование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системы межбюджетных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отношений.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открытости и прозрачности бюджета и бюджетного процесса.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835150" y="276225"/>
            <a:ext cx="7129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Наиболее значимые приоритетные задачи</a:t>
            </a:r>
          </a:p>
        </p:txBody>
      </p:sp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6"/>
          <p:cNvSpPr txBox="1">
            <a:spLocks noChangeArrowheads="1"/>
          </p:cNvSpPr>
          <p:nvPr/>
        </p:nvSpPr>
        <p:spPr bwMode="auto">
          <a:xfrm>
            <a:off x="1941513" y="11588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Структура собственных доходов </a:t>
            </a:r>
          </a:p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20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22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год</a:t>
            </a: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graphicFrame>
        <p:nvGraphicFramePr>
          <p:cNvPr id="2050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453266"/>
              </p:ext>
            </p:extLst>
          </p:nvPr>
        </p:nvGraphicFramePr>
        <p:xfrm>
          <a:off x="0" y="831850"/>
          <a:ext cx="9948863" cy="640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Лист" r:id="rId4" imgW="9562976" imgH="6162750" progId="Excel.Sheet.8">
                  <p:embed/>
                </p:oleObj>
              </mc:Choice>
              <mc:Fallback>
                <p:oleObj name="Лист" r:id="rId4" imgW="9562976" imgH="6162750" progId="Excel.Shee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31850"/>
                        <a:ext cx="9948863" cy="6403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3347864" y="3573016"/>
            <a:ext cx="26654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rebuchet MS" pitchFamily="34" charset="0"/>
              </a:rPr>
              <a:t>85 240,6</a:t>
            </a:r>
            <a:endParaRPr lang="ru-RU" sz="2400" b="1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rebuchet MS" pitchFamily="34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Усть-Удинского муниципального района</a:t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 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годы</a:t>
            </a: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045121"/>
              </p:ext>
            </p:extLst>
          </p:nvPr>
        </p:nvGraphicFramePr>
        <p:xfrm>
          <a:off x="779463" y="1555750"/>
          <a:ext cx="7646987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Лист" r:id="rId3" imgW="9315534" imgH="5867370" progId="Excel.Sheet.8">
                  <p:embed/>
                </p:oleObj>
              </mc:Choice>
              <mc:Fallback>
                <p:oleObj name="Лист" r:id="rId3" imgW="9315534" imgH="5867370" progId="Excel.Sheet.8">
                  <p:embed/>
                  <p:pic>
                    <p:nvPicPr>
                      <p:cNvPr id="0" name="Содержимое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463" y="1555750"/>
                        <a:ext cx="7646987" cy="481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7920038" y="908050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ctr" eaLnBrk="0" hangingPunct="0">
              <a:buClr>
                <a:srgbClr val="9A3130"/>
              </a:buClr>
              <a:buSzPct val="128000"/>
              <a:buFont typeface="Georgia" pitchFamily="18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0"/>
          <p:cNvSpPr txBox="1">
            <a:spLocks noChangeArrowheads="1"/>
          </p:cNvSpPr>
          <p:nvPr/>
        </p:nvSpPr>
        <p:spPr bwMode="auto">
          <a:xfrm>
            <a:off x="1763688" y="0"/>
            <a:ext cx="73803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Муниципальные программы </a:t>
            </a:r>
            <a:endParaRPr lang="en-US" sz="2400" b="1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cs typeface="Arial" charset="0"/>
              </a:rPr>
              <a:t>Усть-Удинского </a:t>
            </a:r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района</a:t>
            </a:r>
          </a:p>
        </p:txBody>
      </p:sp>
      <p:graphicFrame>
        <p:nvGraphicFramePr>
          <p:cNvPr id="56443" name="Group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822901"/>
              </p:ext>
            </p:extLst>
          </p:nvPr>
        </p:nvGraphicFramePr>
        <p:xfrm>
          <a:off x="142875" y="1196975"/>
          <a:ext cx="9026843" cy="600456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системы образования РМО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физической культуры и спорта в РМО «Усть-Удинский район»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6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«Развитие физической культуры и спорта в РМО «Усть-Удинский район» на 2015-2024 годы»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«Развитие культуры районного муниципального образования «Усть-Удинский район»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«Молодежная политика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2020-2024 годы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«Организация летнего отдыха, занятости и другие социальные направления на 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«Профилактика правонарушений и безопасности дорожного движения на территории Усть-Удинского района» на 2020-2024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9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819754"/>
              </p:ext>
            </p:extLst>
          </p:nvPr>
        </p:nvGraphicFramePr>
        <p:xfrm>
          <a:off x="142875" y="1341438"/>
          <a:ext cx="9026843" cy="472440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«Социальная поддержка отдельных категорий граждан на территории Усть-Удинского района» на 2020-2024 годы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«Создание благоприятных условий для обеспечения жизнедеятельности населения Усть-Удинского района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1-202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комплексных мер по гражданской обороне» на 2021-2025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деятельности мэра Усть-Удинского района и администрации Усть-Удинского района»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«Поддержка и развитие малого и среднего предпринимательства в Усть-Удинском районе»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«Управление муниципальными финансами Усть-Удинского района» на 2017-202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192064"/>
              </p:ext>
            </p:extLst>
          </p:nvPr>
        </p:nvGraphicFramePr>
        <p:xfrm>
          <a:off x="142875" y="1341438"/>
          <a:ext cx="9026843" cy="198120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 на период 2020-202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годы»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908175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74,4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221" name="Прямоугольник 7"/>
          <p:cNvSpPr>
            <a:spLocks noChangeArrowheads="1"/>
          </p:cNvSpPr>
          <p:nvPr/>
        </p:nvSpPr>
        <p:spPr bwMode="auto">
          <a:xfrm>
            <a:off x="2994025" y="1052513"/>
            <a:ext cx="3481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636 807,0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0,9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8 165,3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24,1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205 990,6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795168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0,</a:t>
            </a:r>
            <a:r>
              <a:rPr lang="en-US" sz="1600" b="1" dirty="0">
                <a:solidFill>
                  <a:schemeClr val="bg1"/>
                </a:solidFill>
              </a:rPr>
              <a:t>6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795168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5 030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9229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r>
              <a:rPr lang="ru-RU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9230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9231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r>
              <a:rPr 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9232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r>
              <a:rPr lang="ru-RU"/>
              <a:t>Обеспечение темпов экономического роста </a:t>
            </a:r>
          </a:p>
        </p:txBody>
      </p:sp>
      <p:sp>
        <p:nvSpPr>
          <p:cNvPr id="9233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r>
              <a:rPr 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0245" name="Прямоугольник 37"/>
          <p:cNvSpPr>
            <a:spLocks noChangeArrowheads="1"/>
          </p:cNvSpPr>
          <p:nvPr/>
        </p:nvSpPr>
        <p:spPr bwMode="auto">
          <a:xfrm>
            <a:off x="2754313" y="914400"/>
            <a:ext cx="4067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6</a:t>
            </a:r>
            <a:r>
              <a:rPr lang="en-US" sz="1600" dirty="0" smtClean="0">
                <a:solidFill>
                  <a:schemeClr val="tx1"/>
                </a:solidFill>
              </a:rPr>
              <a:t>6,1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566 281,2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</a:t>
            </a:r>
            <a:r>
              <a:rPr lang="ru-RU" sz="1600" dirty="0" smtClean="0">
                <a:latin typeface="Trebuchet MS" pitchFamily="34" charset="0"/>
              </a:rPr>
              <a:t>руб.</a:t>
            </a:r>
            <a:endParaRPr lang="ru-RU" sz="1600" dirty="0">
              <a:latin typeface="Trebuchet MS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2,3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224463" y="32845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19 565,0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5,2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44 243,9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260,0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</a:t>
            </a:r>
            <a:r>
              <a:rPr lang="en-US" sz="1600" dirty="0" smtClean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>
            <a:spLocks noChangeArrowheads="1"/>
          </p:cNvSpPr>
          <p:nvPr/>
        </p:nvSpPr>
        <p:spPr bwMode="auto">
          <a:xfrm>
            <a:off x="5220072" y="5517232"/>
            <a:ext cx="2016125" cy="35718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6 456,9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0,8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25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2" name="TextBox 78"/>
          <p:cNvSpPr txBox="1"/>
          <p:nvPr/>
        </p:nvSpPr>
        <p:spPr>
          <a:xfrm>
            <a:off x="250825" y="2349500"/>
            <a:ext cx="4968875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0258" name="Rectangle 31"/>
          <p:cNvSpPr>
            <a:spLocks noChangeArrowheads="1"/>
          </p:cNvSpPr>
          <p:nvPr/>
        </p:nvSpPr>
        <p:spPr bwMode="auto">
          <a:xfrm>
            <a:off x="323850" y="3213100"/>
            <a:ext cx="4895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/>
              <a:t> </a:t>
            </a:r>
          </a:p>
        </p:txBody>
      </p:sp>
      <p:sp>
        <p:nvSpPr>
          <p:cNvPr id="10259" name="Rectangle 32"/>
          <p:cNvSpPr>
            <a:spLocks noChangeArrowheads="1"/>
          </p:cNvSpPr>
          <p:nvPr/>
        </p:nvSpPr>
        <p:spPr bwMode="auto">
          <a:xfrm>
            <a:off x="323850" y="4149725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0260" name="Rectangle 33"/>
          <p:cNvSpPr>
            <a:spLocks noChangeArrowheads="1"/>
          </p:cNvSpPr>
          <p:nvPr/>
        </p:nvSpPr>
        <p:spPr bwMode="auto">
          <a:xfrm>
            <a:off x="250825" y="4868863"/>
            <a:ext cx="47513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/>
              <a:t> </a:t>
            </a:r>
          </a:p>
        </p:txBody>
      </p:sp>
      <p:sp>
        <p:nvSpPr>
          <p:cNvPr id="10261" name="Rectangle 34"/>
          <p:cNvSpPr>
            <a:spLocks noChangeArrowheads="1"/>
          </p:cNvSpPr>
          <p:nvPr/>
        </p:nvSpPr>
        <p:spPr bwMode="auto">
          <a:xfrm>
            <a:off x="250825" y="5516563"/>
            <a:ext cx="460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1269" name="Прямоугольник 37"/>
          <p:cNvSpPr>
            <a:spLocks noChangeArrowheads="1"/>
          </p:cNvSpPr>
          <p:nvPr/>
        </p:nvSpPr>
        <p:spPr bwMode="auto">
          <a:xfrm>
            <a:off x="2868613" y="879475"/>
            <a:ext cx="3970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2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03381" y="3357563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0,4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3357563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3 300,0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9972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" name="Прямоугольник 27"/>
          <p:cNvSpPr/>
          <p:nvPr/>
        </p:nvSpPr>
        <p:spPr>
          <a:xfrm>
            <a:off x="7596188" y="479742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</a:t>
            </a:r>
            <a:r>
              <a:rPr lang="en-US" sz="1600" dirty="0">
                <a:solidFill>
                  <a:schemeClr val="tx1"/>
                </a:solidFill>
              </a:rPr>
              <a:t>6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19700" y="479742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4 865,3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TextBox 78"/>
          <p:cNvSpPr txBox="1"/>
          <p:nvPr/>
        </p:nvSpPr>
        <p:spPr>
          <a:xfrm>
            <a:off x="179388" y="4365625"/>
            <a:ext cx="4968875" cy="12160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charset="0"/>
              </a:rPr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2293" name="Прямоугольник 37"/>
          <p:cNvSpPr>
            <a:spLocks noChangeArrowheads="1"/>
          </p:cNvSpPr>
          <p:nvPr/>
        </p:nvSpPr>
        <p:spPr bwMode="auto">
          <a:xfrm>
            <a:off x="3140075" y="879475"/>
            <a:ext cx="3427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26368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3,9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35068" y="6034882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</a:t>
            </a:r>
            <a:r>
              <a:rPr lang="en-US" sz="1600" dirty="0" smtClean="0">
                <a:solidFill>
                  <a:schemeClr val="tx1"/>
                </a:solidFill>
              </a:rPr>
              <a:t>05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81912" y="3975100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18,2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636838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33 511,1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3495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Обеспечение деятельности мэра Усть-Удинского района и администрации Усть-Удинского района </a:t>
            </a:r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46831" y="5887928"/>
            <a:ext cx="4752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«Комплексное развитие сельских </a:t>
            </a:r>
            <a:r>
              <a:rPr lang="ru-RU" dirty="0" smtClean="0"/>
              <a:t>территорий»</a:t>
            </a:r>
            <a:endParaRPr lang="ru-RU" dirty="0"/>
          </a:p>
        </p:txBody>
      </p:sp>
      <p:sp>
        <p:nvSpPr>
          <p:cNvPr id="3" name="Прямоугольник 30"/>
          <p:cNvSpPr>
            <a:spLocks noChangeArrowheads="1"/>
          </p:cNvSpPr>
          <p:nvPr/>
        </p:nvSpPr>
        <p:spPr bwMode="auto">
          <a:xfrm>
            <a:off x="5087143" y="6034882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4</a:t>
            </a:r>
            <a:r>
              <a:rPr lang="ru-RU" sz="1600" dirty="0" smtClean="0">
                <a:latin typeface="Trebuchet MS" pitchFamily="34" charset="0"/>
              </a:rPr>
              <a:t>00,0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12302" name="Rectangle 29"/>
          <p:cNvSpPr>
            <a:spLocks noChangeArrowheads="1"/>
          </p:cNvSpPr>
          <p:nvPr/>
        </p:nvSpPr>
        <p:spPr bwMode="auto">
          <a:xfrm>
            <a:off x="193675" y="3832225"/>
            <a:ext cx="388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Управление муниципальными финансами </a:t>
            </a: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33987" y="3975100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156 064,5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Прямоугольник 27"/>
          <p:cNvSpPr/>
          <p:nvPr/>
        </p:nvSpPr>
        <p:spPr>
          <a:xfrm>
            <a:off x="7655297" y="4712494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1,9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305" name="Rectangle 32"/>
          <p:cNvSpPr>
            <a:spLocks noChangeArrowheads="1"/>
          </p:cNvSpPr>
          <p:nvPr/>
        </p:nvSpPr>
        <p:spPr bwMode="auto">
          <a:xfrm>
            <a:off x="167060" y="4425157"/>
            <a:ext cx="48244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 </a:t>
            </a:r>
          </a:p>
        </p:txBody>
      </p:sp>
      <p:sp>
        <p:nvSpPr>
          <p:cNvPr id="6" name="Прямоугольник 30"/>
          <p:cNvSpPr>
            <a:spLocks noChangeArrowheads="1"/>
          </p:cNvSpPr>
          <p:nvPr/>
        </p:nvSpPr>
        <p:spPr bwMode="auto">
          <a:xfrm>
            <a:off x="5207372" y="4712494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16 015,0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48575" y="3335338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60338" y="3190875"/>
            <a:ext cx="4752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Поддержка и развитие малого и среднего предпринимательства </a:t>
            </a:r>
          </a:p>
        </p:txBody>
      </p:sp>
      <p:sp>
        <p:nvSpPr>
          <p:cNvPr id="21" name="Прямоугольник 30"/>
          <p:cNvSpPr>
            <a:spLocks noChangeArrowheads="1"/>
          </p:cNvSpPr>
          <p:nvPr/>
        </p:nvSpPr>
        <p:spPr bwMode="auto">
          <a:xfrm>
            <a:off x="5200650" y="33353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0</a:t>
            </a:r>
            <a:r>
              <a:rPr lang="ru-RU" sz="1600" dirty="0" smtClean="0">
                <a:latin typeface="Trebuchet MS" pitchFamily="34" charset="0"/>
              </a:rPr>
              <a:t>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13315" name="Прямоугольник 37"/>
          <p:cNvSpPr>
            <a:spLocks noChangeArrowheads="1"/>
          </p:cNvSpPr>
          <p:nvPr/>
        </p:nvSpPr>
        <p:spPr bwMode="auto">
          <a:xfrm>
            <a:off x="2916238" y="1989138"/>
            <a:ext cx="369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4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67997" y="4077072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</a:t>
            </a:r>
            <a:r>
              <a:rPr lang="en-US" sz="1600" dirty="0" smtClean="0">
                <a:solidFill>
                  <a:schemeClr val="tx1"/>
                </a:solidFill>
              </a:rPr>
              <a:t>6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550" y="2492375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Законодательное регулирование, контроль и представление интересов населения</a:t>
            </a:r>
          </a:p>
        </p:txBody>
      </p: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13319" name="Rectangle 17"/>
          <p:cNvSpPr>
            <a:spLocks noChangeArrowheads="1"/>
          </p:cNvSpPr>
          <p:nvPr/>
        </p:nvSpPr>
        <p:spPr bwMode="auto">
          <a:xfrm>
            <a:off x="250825" y="3644900"/>
            <a:ext cx="38893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Законодательное регулирование, контроль и представление интересов населения</a:t>
            </a:r>
            <a:endParaRPr lang="ru-RU" dirty="0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20072" y="4077072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5 030,0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1187450" y="0"/>
            <a:ext cx="774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9A3130"/>
              </a:buClr>
              <a:buSzPct val="128000"/>
              <a:buFont typeface="Georgia" pitchFamily="18" charset="0"/>
              <a:buChar char="*"/>
              <a:defRPr/>
            </a:pPr>
            <a:r>
              <a:rPr lang="ru-RU" sz="35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Основные характеристики бюджета</a:t>
            </a:r>
          </a:p>
        </p:txBody>
      </p:sp>
      <p:graphicFrame>
        <p:nvGraphicFramePr>
          <p:cNvPr id="119852" name="Group 4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09472872"/>
              </p:ext>
            </p:extLst>
          </p:nvPr>
        </p:nvGraphicFramePr>
        <p:xfrm>
          <a:off x="250825" y="1916113"/>
          <a:ext cx="8642350" cy="3674110"/>
        </p:xfrm>
        <a:graphic>
          <a:graphicData uri="http://schemas.openxmlformats.org/drawingml/2006/table">
            <a:tbl>
              <a:tblPr/>
              <a:tblGrid>
                <a:gridCol w="3421063"/>
                <a:gridCol w="1831975"/>
                <a:gridCol w="1830387"/>
                <a:gridCol w="15589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Показатели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202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23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24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Доходы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855 992,9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782 006,3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784 647,7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Расходы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855 992,9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782 006,3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784 647,7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Дефицит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Муниципальный долг на конец года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7388,9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4926,0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2463,0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 на осуществление областных государственных полномочий по расчету и предоставлению дотаций на выравнивание бюджетной обеспеченности поселений, входящих в состав муниципального района Иркутской области, бюджетам поселений </a:t>
                      </a:r>
                      <a:endParaRPr lang="ru-RU" sz="14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Times New Roman"/>
                        </a:rPr>
                        <a:t>112 069,2  </a:t>
                      </a:r>
                    </a:p>
                  </a:txBody>
                  <a:tcPr marL="9525" marR="114300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Times New Roman"/>
                        </a:rPr>
                        <a:t>80 276,1  </a:t>
                      </a:r>
                    </a:p>
                  </a:txBody>
                  <a:tcPr marL="9525" marR="114300" marT="9525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effectLst/>
                          <a:latin typeface="Times New Roman"/>
                        </a:rPr>
                        <a:t>78 925,9  </a:t>
                      </a:r>
                    </a:p>
                  </a:txBody>
                  <a:tcPr marL="9525" marR="114300" marT="9525" marB="0" anchor="ctr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73" name="TextBox 1"/>
          <p:cNvSpPr txBox="1">
            <a:spLocks noChangeArrowheads="1"/>
          </p:cNvSpPr>
          <p:nvPr/>
        </p:nvSpPr>
        <p:spPr bwMode="auto">
          <a:xfrm>
            <a:off x="10795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2347" y="1254473"/>
            <a:ext cx="7760458" cy="923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Спасибо за внимание!</a:t>
            </a:r>
          </a:p>
        </p:txBody>
      </p:sp>
      <p:sp>
        <p:nvSpPr>
          <p:cNvPr id="7" name="Овал 6"/>
          <p:cNvSpPr/>
          <p:nvPr/>
        </p:nvSpPr>
        <p:spPr>
          <a:xfrm>
            <a:off x="2699792" y="2348880"/>
            <a:ext cx="3888432" cy="2592287"/>
          </a:xfrm>
          <a:prstGeom prst="ellipse">
            <a:avLst/>
          </a:prstGeom>
          <a:gradFill flip="none" rotWithShape="1">
            <a:gsLst>
              <a:gs pos="0">
                <a:srgbClr val="6F7C50">
                  <a:tint val="66000"/>
                  <a:satMod val="160000"/>
                </a:srgbClr>
              </a:gs>
              <a:gs pos="50000">
                <a:srgbClr val="6F7C50">
                  <a:tint val="44500"/>
                  <a:satMod val="160000"/>
                </a:srgbClr>
              </a:gs>
              <a:gs pos="100000">
                <a:srgbClr val="6F7C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3&quot;&gt;&lt;elem m_fUsage=&quot;1.53899999999999990000E+000&quot;&gt;&lt;m_ppcolschidx val=&quot;0&quot;/&gt;&lt;m_rgb r=&quot;b6&quot; g=&quot;fc&quot; b=&quot;a9&quot;/&gt;&lt;/elem&gt;&lt;elem m_fUsage=&quot;1.00000000000000000000E+000&quot;&gt;&lt;m_ppcolschidx val=&quot;0&quot;/&gt;&lt;m_rgb r=&quot;fe&quot; g=&quot;d0&quot; b=&quot;c5&quot;/&gt;&lt;/elem&gt;&lt;elem m_fUsage=&quot;9.00000000000000020000E-001&quot;&gt;&lt;m_ppcolschidx val=&quot;0&quot;/&gt;&lt;m_rgb r=&quot;a&quot; g=&quot;c2&quot; b=&quot;38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1"/>
</p:tagLst>
</file>

<file path=ppt/theme/theme1.xml><?xml version="1.0" encoding="utf-8"?>
<a:theme xmlns:a="http://schemas.openxmlformats.org/drawingml/2006/main" name="2_Воздушный поток">
  <a:themeElements>
    <a:clrScheme name="2_Воздушный поток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2_Воздушный поток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Воздушный поток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16238</TotalTime>
  <Words>859</Words>
  <Application>Microsoft Office PowerPoint</Application>
  <PresentationFormat>Экран (4:3)</PresentationFormat>
  <Paragraphs>221</Paragraphs>
  <Slides>14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2_Воздушный поток</vt:lpstr>
      <vt:lpstr>Лист</vt:lpstr>
      <vt:lpstr>Презентация PowerPoint</vt:lpstr>
      <vt:lpstr>Презентация PowerPoint</vt:lpstr>
      <vt:lpstr>Презентация PowerPoint</vt:lpstr>
      <vt:lpstr>Доходы бюджета Усть-Удинского муниципального района  на 2021-2024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Каневский А.Б.</dc:creator>
  <cp:lastModifiedBy>fin</cp:lastModifiedBy>
  <cp:revision>1165</cp:revision>
  <cp:lastPrinted>2021-12-14T08:19:47Z</cp:lastPrinted>
  <dcterms:modified xsi:type="dcterms:W3CDTF">2021-12-14T08:19:49Z</dcterms:modified>
</cp:coreProperties>
</file>